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slides/slide58.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presentation.xml" ContentType="application/vnd.openxmlformats-officedocument.presentationml.presentation.main+xml"/>
  <Override PartName="/ppt/slides/slide5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s/comment2.xml" ContentType="application/vnd.openxmlformats-officedocument.presentationml.comments+xml"/>
  <Override PartName="/ppt/comments/comment1.xml" ContentType="application/vnd.openxmlformats-officedocument.presentationml.comment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36" r:id="rId5"/>
    <p:sldMasterId id="2147483857" r:id="rId6"/>
  </p:sldMasterIdLst>
  <p:notesMasterIdLst>
    <p:notesMasterId r:id="rId68"/>
  </p:notesMasterIdLst>
  <p:handoutMasterIdLst>
    <p:handoutMasterId r:id="rId69"/>
  </p:handoutMasterIdLst>
  <p:sldIdLst>
    <p:sldId id="325" r:id="rId7"/>
    <p:sldId id="423" r:id="rId8"/>
    <p:sldId id="649" r:id="rId9"/>
    <p:sldId id="398" r:id="rId10"/>
    <p:sldId id="643" r:id="rId11"/>
    <p:sldId id="435" r:id="rId12"/>
    <p:sldId id="532" r:id="rId13"/>
    <p:sldId id="677" r:id="rId14"/>
    <p:sldId id="595" r:id="rId15"/>
    <p:sldId id="635" r:id="rId16"/>
    <p:sldId id="598" r:id="rId17"/>
    <p:sldId id="676" r:id="rId18"/>
    <p:sldId id="644" r:id="rId19"/>
    <p:sldId id="603" r:id="rId20"/>
    <p:sldId id="675" r:id="rId21"/>
    <p:sldId id="618" r:id="rId22"/>
    <p:sldId id="624" r:id="rId23"/>
    <p:sldId id="596" r:id="rId24"/>
    <p:sldId id="659" r:id="rId25"/>
    <p:sldId id="619" r:id="rId26"/>
    <p:sldId id="613" r:id="rId27"/>
    <p:sldId id="627" r:id="rId28"/>
    <p:sldId id="620" r:id="rId29"/>
    <p:sldId id="630" r:id="rId30"/>
    <p:sldId id="621" r:id="rId31"/>
    <p:sldId id="631" r:id="rId32"/>
    <p:sldId id="626" r:id="rId33"/>
    <p:sldId id="609" r:id="rId34"/>
    <p:sldId id="625" r:id="rId35"/>
    <p:sldId id="632" r:id="rId36"/>
    <p:sldId id="628" r:id="rId37"/>
    <p:sldId id="610" r:id="rId38"/>
    <p:sldId id="633" r:id="rId39"/>
    <p:sldId id="622" r:id="rId40"/>
    <p:sldId id="607" r:id="rId41"/>
    <p:sldId id="611" r:id="rId42"/>
    <p:sldId id="602" r:id="rId43"/>
    <p:sldId id="650" r:id="rId44"/>
    <p:sldId id="678" r:id="rId45"/>
    <p:sldId id="679" r:id="rId46"/>
    <p:sldId id="680" r:id="rId47"/>
    <p:sldId id="664" r:id="rId48"/>
    <p:sldId id="623" r:id="rId49"/>
    <p:sldId id="660" r:id="rId50"/>
    <p:sldId id="662" r:id="rId51"/>
    <p:sldId id="661" r:id="rId52"/>
    <p:sldId id="674" r:id="rId53"/>
    <p:sldId id="681" r:id="rId54"/>
    <p:sldId id="668" r:id="rId55"/>
    <p:sldId id="669" r:id="rId56"/>
    <p:sldId id="670" r:id="rId57"/>
    <p:sldId id="671" r:id="rId58"/>
    <p:sldId id="672" r:id="rId59"/>
    <p:sldId id="491" r:id="rId60"/>
    <p:sldId id="399" r:id="rId61"/>
    <p:sldId id="401" r:id="rId62"/>
    <p:sldId id="573" r:id="rId63"/>
    <p:sldId id="666" r:id="rId64"/>
    <p:sldId id="646" r:id="rId65"/>
    <p:sldId id="667" r:id="rId66"/>
    <p:sldId id="673" r:id="rId67"/>
  </p:sldIdLst>
  <p:sldSz cx="9144000" cy="6858000" type="screen4x3"/>
  <p:notesSz cx="7010400" cy="9296400"/>
  <p:custDataLst>
    <p:tags r:id="rId7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72">
          <p15:clr>
            <a:srgbClr val="A4A3A4"/>
          </p15:clr>
        </p15:guide>
        <p15:guide id="3" orient="horz" pos="816">
          <p15:clr>
            <a:srgbClr val="A4A3A4"/>
          </p15:clr>
        </p15:guide>
        <p15:guide id="4" orient="horz" pos="1008">
          <p15:clr>
            <a:srgbClr val="A4A3A4"/>
          </p15:clr>
        </p15:guide>
        <p15:guide id="5" pos="2880">
          <p15:clr>
            <a:srgbClr val="A4A3A4"/>
          </p15:clr>
        </p15:guide>
        <p15:guide id="6" pos="240">
          <p15:clr>
            <a:srgbClr val="A4A3A4"/>
          </p15:clr>
        </p15:guide>
        <p15:guide id="7" pos="10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 id="1" name="Margaret" initials="MD" lastIdx="18" clrIdx="1"/>
  <p:cmAuthor id="2" name="ksmith35" initials="k" lastIdx="8" clrIdx="2"/>
  <p:cmAuthor id="3" name="ES" initials="E" lastIdx="14" clrIdx="3"/>
  <p:cmAuthor id="4" name="Jeff Suhr " initials="JLS" lastIdx="0" clrIdx="4"/>
  <p:cmAuthor id="5" name="brett.holt@fema.dhs.gov" initials="BWH" lastIdx="3" clrIdx="5">
    <p:extLst>
      <p:ext uri="{19B8F6BF-5375-455C-9EA6-DF929625EA0E}">
        <p15:presenceInfo xmlns:p15="http://schemas.microsoft.com/office/powerpoint/2012/main" userId="brett.holt@fema.dhs.gov" providerId="None"/>
      </p:ext>
    </p:extLst>
  </p:cmAuthor>
  <p:cmAuthor id="6" name="Meyers, Kristen" initials="MK" lastIdx="10" clrIdx="6">
    <p:extLst>
      <p:ext uri="{19B8F6BF-5375-455C-9EA6-DF929625EA0E}">
        <p15:presenceInfo xmlns:p15="http://schemas.microsoft.com/office/powerpoint/2012/main" userId="S-1-5-21-3586473188-2236239214-4124789332-152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181"/>
    <a:srgbClr val="FFFF99"/>
    <a:srgbClr val="000066"/>
    <a:srgbClr val="FCB142"/>
    <a:srgbClr val="FFCE53"/>
    <a:srgbClr val="FFCC00"/>
    <a:srgbClr val="3D8D93"/>
    <a:srgbClr val="C8E4E6"/>
    <a:srgbClr val="3A49B4"/>
    <a:srgbClr val="467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9637" autoAdjust="0"/>
  </p:normalViewPr>
  <p:slideViewPr>
    <p:cSldViewPr>
      <p:cViewPr varScale="1">
        <p:scale>
          <a:sx n="81" d="100"/>
          <a:sy n="81" d="100"/>
        </p:scale>
        <p:origin x="1440" y="53"/>
      </p:cViewPr>
      <p:guideLst>
        <p:guide orient="horz" pos="2160"/>
        <p:guide orient="horz" pos="672"/>
        <p:guide orient="horz" pos="816"/>
        <p:guide orient="horz" pos="1008"/>
        <p:guide pos="2880"/>
        <p:guide pos="240"/>
        <p:guide pos="1056"/>
      </p:guideLst>
    </p:cSldViewPr>
  </p:slideViewPr>
  <p:outlineViewPr>
    <p:cViewPr>
      <p:scale>
        <a:sx n="33" d="100"/>
        <a:sy n="33" d="100"/>
      </p:scale>
      <p:origin x="0" y="3132"/>
    </p:cViewPr>
  </p:outlineViewPr>
  <p:notesTextViewPr>
    <p:cViewPr>
      <p:scale>
        <a:sx n="100" d="100"/>
        <a:sy n="100" d="100"/>
      </p:scale>
      <p:origin x="0" y="0"/>
    </p:cViewPr>
  </p:notesTextViewPr>
  <p:sorterViewPr>
    <p:cViewPr>
      <p:scale>
        <a:sx n="110" d="100"/>
        <a:sy n="110" d="100"/>
      </p:scale>
      <p:origin x="0" y="-89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77" Type="http://schemas.openxmlformats.org/officeDocument/2006/relationships/customXml" Target="../customXml/item6.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78" Type="http://schemas.openxmlformats.org/officeDocument/2006/relationships/customXml" Target="../customXml/item7.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7-07-31T10:20:13.550" idx="5">
    <p:pos x="361" y="747"/>
    <p:text>Steven, can you add the appropriate content here?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17-07-31T11:44:15.312" idx="7">
    <p:pos x="3539" y="1137"/>
    <p:text>need to add email addresses</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defTabSz="931767">
              <a:defRPr sz="1200"/>
            </a:lvl1pPr>
          </a:lstStyle>
          <a:p>
            <a:pPr>
              <a:defRPr/>
            </a:pPr>
            <a:endParaRPr lang="en-US" dirty="0"/>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defTabSz="931767">
              <a:defRPr sz="1200"/>
            </a:lvl1pPr>
          </a:lstStyle>
          <a:p>
            <a:pPr>
              <a:defRPr/>
            </a:pPr>
            <a:endParaRPr lang="en-US" dirty="0"/>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defTabSz="931767">
              <a:defRPr sz="1200"/>
            </a:lvl1pPr>
          </a:lstStyle>
          <a:p>
            <a:pPr>
              <a:defRPr/>
            </a:pPr>
            <a:endParaRPr lang="en-US" dirty="0"/>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defTabSz="931767">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4099181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629904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FEMA Region 10 Mitigation Planning Program</a:t>
            </a:r>
          </a:p>
          <a:p>
            <a:r>
              <a:rPr lang="en-US" dirty="0" smtClean="0"/>
              <a:t>Brett Holt</a:t>
            </a:r>
          </a:p>
          <a:p>
            <a:r>
              <a:rPr lang="en-US" dirty="0" smtClean="0"/>
              <a:t>Brett.holt@fema.dhs.gov</a:t>
            </a:r>
          </a:p>
          <a:p>
            <a:r>
              <a:rPr lang="en-US" dirty="0" smtClean="0"/>
              <a:t>425-487-4553</a:t>
            </a:r>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0</a:t>
            </a:fld>
            <a:endParaRPr lang="en-US" dirty="0"/>
          </a:p>
        </p:txBody>
      </p:sp>
    </p:spTree>
    <p:extLst>
      <p:ext uri="{BB962C8B-B14F-4D97-AF65-F5344CB8AC3E}">
        <p14:creationId xmlns:p14="http://schemas.microsoft.com/office/powerpoint/2010/main" val="39791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81100" y="698500"/>
            <a:ext cx="4648200" cy="3486150"/>
          </a:xfrm>
          <a:ln/>
        </p:spPr>
      </p:sp>
      <p:sp>
        <p:nvSpPr>
          <p:cNvPr id="190467" name="Rectangle 3"/>
          <p:cNvSpPr>
            <a:spLocks noGrp="1" noChangeArrowheads="1"/>
          </p:cNvSpPr>
          <p:nvPr>
            <p:ph type="body" idx="1"/>
          </p:nvPr>
        </p:nvSpPr>
        <p:spPr>
          <a:noFill/>
          <a:ln/>
        </p:spPr>
        <p:txBody>
          <a:bodyPr lIns="92276" tIns="46138" rIns="92276" bIns="46138"/>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baseline="0" dirty="0"/>
          </a:p>
        </p:txBody>
      </p:sp>
    </p:spTree>
    <p:extLst>
      <p:ext uri="{BB962C8B-B14F-4D97-AF65-F5344CB8AC3E}">
        <p14:creationId xmlns:p14="http://schemas.microsoft.com/office/powerpoint/2010/main" val="165544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81100" y="698500"/>
            <a:ext cx="4648200" cy="3486150"/>
          </a:xfrm>
          <a:ln/>
        </p:spPr>
      </p:sp>
      <p:sp>
        <p:nvSpPr>
          <p:cNvPr id="190467" name="Rectangle 3"/>
          <p:cNvSpPr>
            <a:spLocks noGrp="1" noChangeArrowheads="1"/>
          </p:cNvSpPr>
          <p:nvPr>
            <p:ph type="body" idx="1"/>
          </p:nvPr>
        </p:nvSpPr>
        <p:spPr>
          <a:noFill/>
          <a:ln/>
        </p:spPr>
        <p:txBody>
          <a:bodyPr lIns="92276" tIns="46138" rIns="92276" bIns="46138"/>
          <a:lstStyle/>
          <a:p>
            <a:endParaRPr lang="en-US" dirty="0"/>
          </a:p>
        </p:txBody>
      </p:sp>
    </p:spTree>
    <p:extLst>
      <p:ext uri="{BB962C8B-B14F-4D97-AF65-F5344CB8AC3E}">
        <p14:creationId xmlns:p14="http://schemas.microsoft.com/office/powerpoint/2010/main" val="219453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25</a:t>
            </a:fld>
            <a:endParaRPr lang="en-US" dirty="0"/>
          </a:p>
        </p:txBody>
      </p:sp>
    </p:spTree>
    <p:extLst>
      <p:ext uri="{BB962C8B-B14F-4D97-AF65-F5344CB8AC3E}">
        <p14:creationId xmlns:p14="http://schemas.microsoft.com/office/powerpoint/2010/main" val="35360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44</a:t>
            </a:fld>
            <a:endParaRPr lang="en-US" dirty="0"/>
          </a:p>
        </p:txBody>
      </p:sp>
    </p:spTree>
    <p:extLst>
      <p:ext uri="{BB962C8B-B14F-4D97-AF65-F5344CB8AC3E}">
        <p14:creationId xmlns:p14="http://schemas.microsoft.com/office/powerpoint/2010/main" val="153254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45</a:t>
            </a:fld>
            <a:endParaRPr lang="en-US" dirty="0"/>
          </a:p>
        </p:txBody>
      </p:sp>
    </p:spTree>
    <p:extLst>
      <p:ext uri="{BB962C8B-B14F-4D97-AF65-F5344CB8AC3E}">
        <p14:creationId xmlns:p14="http://schemas.microsoft.com/office/powerpoint/2010/main" val="23395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46</a:t>
            </a:fld>
            <a:endParaRPr lang="en-US" dirty="0"/>
          </a:p>
        </p:txBody>
      </p:sp>
    </p:spTree>
    <p:extLst>
      <p:ext uri="{BB962C8B-B14F-4D97-AF65-F5344CB8AC3E}">
        <p14:creationId xmlns:p14="http://schemas.microsoft.com/office/powerpoint/2010/main" val="69688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public isn’t always interested in mitigation plans, natural hazards, community resilience, emergency management, community planning</a:t>
            </a:r>
          </a:p>
          <a:p>
            <a:r>
              <a:rPr lang="en-US" dirty="0" smtClean="0"/>
              <a:t>Communities become disengaged when they are asked to provide input on a decision that has already been determined. </a:t>
            </a:r>
          </a:p>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53</a:t>
            </a:fld>
            <a:endParaRPr lang="en-US" dirty="0"/>
          </a:p>
        </p:txBody>
      </p:sp>
    </p:spTree>
    <p:extLst>
      <p:ext uri="{BB962C8B-B14F-4D97-AF65-F5344CB8AC3E}">
        <p14:creationId xmlns:p14="http://schemas.microsoft.com/office/powerpoint/2010/main" val="360549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dirty="0" smtClean="0"/>
              <a:t>Speaker:</a:t>
            </a:r>
          </a:p>
          <a:p>
            <a:endParaRPr lang="en-US" dirty="0"/>
          </a:p>
        </p:txBody>
      </p:sp>
      <p:sp>
        <p:nvSpPr>
          <p:cNvPr id="4" name="Slide Number Placeholder 3"/>
          <p:cNvSpPr>
            <a:spLocks noGrp="1"/>
          </p:cNvSpPr>
          <p:nvPr>
            <p:ph type="sldNum" sz="quarter" idx="10"/>
          </p:nvPr>
        </p:nvSpPr>
        <p:spPr/>
        <p:txBody>
          <a:bodyPr/>
          <a:lstStyle/>
          <a:p>
            <a:pPr>
              <a:defRPr/>
            </a:pPr>
            <a:fld id="{62F88D15-60DF-4237-860D-5482BC2E4957}" type="slidenum">
              <a:rPr lang="en-US" smtClean="0"/>
              <a:pPr>
                <a:defRPr/>
              </a:pPr>
              <a:t>54</a:t>
            </a:fld>
            <a:endParaRPr lang="en-US"/>
          </a:p>
        </p:txBody>
      </p:sp>
    </p:spTree>
    <p:extLst>
      <p:ext uri="{BB962C8B-B14F-4D97-AF65-F5344CB8AC3E}">
        <p14:creationId xmlns:p14="http://schemas.microsoft.com/office/powerpoint/2010/main" val="36020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55</a:t>
            </a:fld>
            <a:endParaRPr lang="en-US" dirty="0"/>
          </a:p>
        </p:txBody>
      </p:sp>
    </p:spTree>
    <p:extLst>
      <p:ext uri="{BB962C8B-B14F-4D97-AF65-F5344CB8AC3E}">
        <p14:creationId xmlns:p14="http://schemas.microsoft.com/office/powerpoint/2010/main" val="302078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56</a:t>
            </a:fld>
            <a:endParaRPr lang="en-US" dirty="0"/>
          </a:p>
        </p:txBody>
      </p:sp>
    </p:spTree>
    <p:extLst>
      <p:ext uri="{BB962C8B-B14F-4D97-AF65-F5344CB8AC3E}">
        <p14:creationId xmlns:p14="http://schemas.microsoft.com/office/powerpoint/2010/main" val="301808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2489">
              <a:defRPr/>
            </a:pPr>
            <a:r>
              <a:rPr lang="en-US" dirty="0" smtClean="0"/>
              <a:t>Use icons to tell the speaker to slow down, speed up, or to indicate “agree” or “disagree”</a:t>
            </a:r>
          </a:p>
          <a:p>
            <a:endParaRPr lang="en-US" dirty="0" smtClean="0"/>
          </a:p>
          <a:p>
            <a:r>
              <a:rPr lang="en-US" dirty="0" smtClean="0"/>
              <a:t>Please participate!</a:t>
            </a:r>
          </a:p>
          <a:p>
            <a:r>
              <a:rPr lang="en-US" dirty="0" smtClean="0"/>
              <a:t>&lt;&lt;&lt;MUTE</a:t>
            </a:r>
            <a:r>
              <a:rPr lang="en-US" baseline="0" dirty="0" smtClean="0"/>
              <a:t> EVERYONE&gt;&gt;&gt;</a:t>
            </a:r>
            <a:endParaRPr lang="en-US" dirty="0"/>
          </a:p>
        </p:txBody>
      </p:sp>
      <p:sp>
        <p:nvSpPr>
          <p:cNvPr id="4" name="Slide Number Placeholder 3"/>
          <p:cNvSpPr>
            <a:spLocks noGrp="1"/>
          </p:cNvSpPr>
          <p:nvPr>
            <p:ph type="sldNum" sz="quarter" idx="10"/>
          </p:nvPr>
        </p:nvSpPr>
        <p:spPr/>
        <p:txBody>
          <a:bodyPr/>
          <a:lstStyle/>
          <a:p>
            <a:fld id="{828786EA-B85B-4F92-BCB9-AE0D764D2C51}" type="slidenum">
              <a:rPr lang="en-US" smtClean="0"/>
              <a:pPr/>
              <a:t>1</a:t>
            </a:fld>
            <a:endParaRPr lang="en-US"/>
          </a:p>
        </p:txBody>
      </p:sp>
    </p:spTree>
    <p:extLst>
      <p:ext uri="{BB962C8B-B14F-4D97-AF65-F5344CB8AC3E}">
        <p14:creationId xmlns:p14="http://schemas.microsoft.com/office/powerpoint/2010/main" val="3369560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dirty="0" smtClean="0"/>
              <a:t>Speaker:</a:t>
            </a:r>
          </a:p>
          <a:p>
            <a:endParaRPr lang="en-US" dirty="0"/>
          </a:p>
        </p:txBody>
      </p:sp>
      <p:sp>
        <p:nvSpPr>
          <p:cNvPr id="4" name="Slide Number Placeholder 3"/>
          <p:cNvSpPr>
            <a:spLocks noGrp="1"/>
          </p:cNvSpPr>
          <p:nvPr>
            <p:ph type="sldNum" sz="quarter" idx="10"/>
          </p:nvPr>
        </p:nvSpPr>
        <p:spPr/>
        <p:txBody>
          <a:bodyPr/>
          <a:lstStyle/>
          <a:p>
            <a:pPr>
              <a:defRPr/>
            </a:pPr>
            <a:fld id="{62F88D15-60DF-4237-860D-5482BC2E4957}" type="slidenum">
              <a:rPr lang="en-US" smtClean="0"/>
              <a:pPr>
                <a:defRPr/>
              </a:pPr>
              <a:t>57</a:t>
            </a:fld>
            <a:endParaRPr lang="en-US"/>
          </a:p>
        </p:txBody>
      </p:sp>
    </p:spTree>
    <p:extLst>
      <p:ext uri="{BB962C8B-B14F-4D97-AF65-F5344CB8AC3E}">
        <p14:creationId xmlns:p14="http://schemas.microsoft.com/office/powerpoint/2010/main" val="1050230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81100" y="698500"/>
            <a:ext cx="4648200" cy="3486150"/>
          </a:xfrm>
          <a:ln/>
        </p:spPr>
      </p:sp>
      <p:sp>
        <p:nvSpPr>
          <p:cNvPr id="190467" name="Rectangle 3"/>
          <p:cNvSpPr>
            <a:spLocks noGrp="1" noChangeArrowheads="1"/>
          </p:cNvSpPr>
          <p:nvPr>
            <p:ph type="body" idx="1"/>
          </p:nvPr>
        </p:nvSpPr>
        <p:spPr>
          <a:noFill/>
          <a:ln/>
        </p:spPr>
        <p:txBody>
          <a:bodyPr lIns="92276" tIns="46138" rIns="92276" bIns="46138"/>
          <a:lstStyle/>
          <a:p>
            <a:endParaRPr lang="en-US" sz="2000" b="0" dirty="0" smtClean="0"/>
          </a:p>
          <a:p>
            <a:endParaRPr lang="en-US" sz="2000" dirty="0" smtClean="0"/>
          </a:p>
          <a:p>
            <a:endParaRPr lang="en-US" sz="2000" b="0" dirty="0" smtClean="0"/>
          </a:p>
          <a:p>
            <a:endParaRPr lang="en-US" sz="2000" b="0" dirty="0"/>
          </a:p>
        </p:txBody>
      </p:sp>
    </p:spTree>
    <p:extLst>
      <p:ext uri="{BB962C8B-B14F-4D97-AF65-F5344CB8AC3E}">
        <p14:creationId xmlns:p14="http://schemas.microsoft.com/office/powerpoint/2010/main" val="39142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Please </a:t>
            </a:r>
            <a:r>
              <a:rPr lang="en-US"/>
              <a:t>participate! </a:t>
            </a:r>
            <a:endParaRPr lang="en-US" dirty="0"/>
          </a:p>
          <a:p>
            <a:r>
              <a:rPr lang="en-US" dirty="0"/>
              <a:t>&lt;&lt;&lt;MUTE</a:t>
            </a:r>
            <a:r>
              <a:rPr lang="en-US" baseline="0" dirty="0"/>
              <a:t> EVERYONE&gt;&gt;&gt;</a:t>
            </a:r>
            <a:endParaRPr lang="en-US" dirty="0"/>
          </a:p>
        </p:txBody>
      </p:sp>
      <p:sp>
        <p:nvSpPr>
          <p:cNvPr id="4" name="Slide Number Placeholder 3"/>
          <p:cNvSpPr>
            <a:spLocks noGrp="1"/>
          </p:cNvSpPr>
          <p:nvPr>
            <p:ph type="sldNum" sz="quarter" idx="10"/>
          </p:nvPr>
        </p:nvSpPr>
        <p:spPr/>
        <p:txBody>
          <a:bodyPr/>
          <a:lstStyle/>
          <a:p>
            <a:fld id="{828786EA-B85B-4F92-BCB9-AE0D764D2C51}" type="slidenum">
              <a:rPr lang="en-US" smtClean="0"/>
              <a:pPr/>
              <a:t>2</a:t>
            </a:fld>
            <a:endParaRPr lang="en-US"/>
          </a:p>
        </p:txBody>
      </p:sp>
    </p:spTree>
    <p:extLst>
      <p:ext uri="{BB962C8B-B14F-4D97-AF65-F5344CB8AC3E}">
        <p14:creationId xmlns:p14="http://schemas.microsoft.com/office/powerpoint/2010/main" val="327134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dirty="0" smtClean="0"/>
              <a:t>Speaker:</a:t>
            </a:r>
          </a:p>
          <a:p>
            <a:endParaRPr lang="en-US" dirty="0"/>
          </a:p>
        </p:txBody>
      </p:sp>
      <p:sp>
        <p:nvSpPr>
          <p:cNvPr id="4" name="Slide Number Placeholder 3"/>
          <p:cNvSpPr>
            <a:spLocks noGrp="1"/>
          </p:cNvSpPr>
          <p:nvPr>
            <p:ph type="sldNum" sz="quarter" idx="10"/>
          </p:nvPr>
        </p:nvSpPr>
        <p:spPr/>
        <p:txBody>
          <a:bodyPr/>
          <a:lstStyle/>
          <a:p>
            <a:pPr>
              <a:defRPr/>
            </a:pPr>
            <a:fld id="{62F88D15-60DF-4237-860D-5482BC2E4957}" type="slidenum">
              <a:rPr lang="en-US" smtClean="0"/>
              <a:pPr>
                <a:defRPr/>
              </a:pPr>
              <a:t>3</a:t>
            </a:fld>
            <a:endParaRPr lang="en-US"/>
          </a:p>
        </p:txBody>
      </p:sp>
    </p:spTree>
    <p:extLst>
      <p:ext uri="{BB962C8B-B14F-4D97-AF65-F5344CB8AC3E}">
        <p14:creationId xmlns:p14="http://schemas.microsoft.com/office/powerpoint/2010/main" val="216129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Mitigation: Reduction or elimination of long-term risk to human life and property from hazards</a:t>
            </a:r>
          </a:p>
          <a:p>
            <a:endParaRPr lang="en-US" dirty="0"/>
          </a:p>
          <a:p>
            <a:r>
              <a:rPr lang="en-US" dirty="0"/>
              <a:t>Mitigation is part of many aspects of emergency management. Emergency management includes the following primary activities:</a:t>
            </a:r>
          </a:p>
          <a:p>
            <a:pPr marL="171107" indent="-171107">
              <a:buFont typeface="Arial" panose="020B0604020202020204" pitchFamily="34" charset="0"/>
              <a:buChar char="•"/>
            </a:pPr>
            <a:r>
              <a:rPr lang="en-US" b="1" dirty="0"/>
              <a:t>Preparedness</a:t>
            </a:r>
            <a:r>
              <a:rPr lang="en-US" dirty="0"/>
              <a:t> includes plans and arrangements made to save lives and property and to facilitate response operations</a:t>
            </a:r>
          </a:p>
          <a:p>
            <a:pPr marL="171107" indent="-171107">
              <a:buFont typeface="Arial" panose="020B0604020202020204" pitchFamily="34" charset="0"/>
              <a:buChar char="•"/>
            </a:pPr>
            <a:r>
              <a:rPr lang="en-US" b="1" dirty="0"/>
              <a:t>Response</a:t>
            </a:r>
            <a:r>
              <a:rPr lang="en-US" dirty="0"/>
              <a:t> includes actions taken to provide emergency assistance, save lives, minimize property damage, and speed recovery immediately after a disaster</a:t>
            </a:r>
          </a:p>
          <a:p>
            <a:pPr marL="171107" indent="-171107">
              <a:buFont typeface="Arial" panose="020B0604020202020204" pitchFamily="34" charset="0"/>
              <a:buChar char="•"/>
            </a:pPr>
            <a:r>
              <a:rPr lang="en-US" b="1" dirty="0"/>
              <a:t>Recovery</a:t>
            </a:r>
            <a:r>
              <a:rPr lang="en-US" dirty="0"/>
              <a:t> includes actions taken to return to a normal or improved operating condition after a disaster</a:t>
            </a:r>
          </a:p>
          <a:p>
            <a:pPr marL="171107" indent="-171107">
              <a:buFont typeface="Arial" panose="020B0604020202020204" pitchFamily="34" charset="0"/>
              <a:buChar char="•"/>
            </a:pPr>
            <a:r>
              <a:rPr lang="en-US" b="1" dirty="0"/>
              <a:t>Mitigation </a:t>
            </a:r>
            <a:r>
              <a:rPr lang="en-US" dirty="0"/>
              <a:t>includes actions taken to reduce or eliminate long-term risk to life and property from hazards; mitigation can happen at any point in the cycle</a:t>
            </a:r>
          </a:p>
          <a:p>
            <a:pPr marL="171107" indent="-17110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5</a:t>
            </a:fld>
            <a:endParaRPr lang="en-US" dirty="0"/>
          </a:p>
        </p:txBody>
      </p:sp>
    </p:spTree>
    <p:extLst>
      <p:ext uri="{BB962C8B-B14F-4D97-AF65-F5344CB8AC3E}">
        <p14:creationId xmlns:p14="http://schemas.microsoft.com/office/powerpoint/2010/main" val="263642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Mitigation Increases Resiliency</a:t>
            </a:r>
          </a:p>
          <a:p>
            <a:pPr marL="171107" indent="-171107">
              <a:buFont typeface="Arial" panose="020B0604020202020204" pitchFamily="34" charset="0"/>
              <a:buChar char="•"/>
            </a:pPr>
            <a:r>
              <a:rPr lang="en-US" dirty="0"/>
              <a:t>Mitigation planning educates the public, increases understanding of risks and capabilities, and builds partnerships within a community </a:t>
            </a:r>
          </a:p>
          <a:p>
            <a:pPr marL="171107" indent="-171107">
              <a:buFont typeface="Arial" panose="020B0604020202020204" pitchFamily="34" charset="0"/>
              <a:buChar char="•"/>
            </a:pPr>
            <a:r>
              <a:rPr lang="en-US" dirty="0"/>
              <a:t>Mitigation actions reduce impacts of hazards, reduce losses, and prevent future vulnerability</a:t>
            </a:r>
          </a:p>
          <a:p>
            <a:pPr marL="171107" indent="-171107">
              <a:buFont typeface="Arial" panose="020B0604020202020204" pitchFamily="34" charset="0"/>
              <a:buChar char="•"/>
            </a:pPr>
            <a:r>
              <a:rPr lang="en-US" dirty="0"/>
              <a:t>With less damage, recovery time is faster, and the community is more resilient</a:t>
            </a:r>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6</a:t>
            </a:fld>
            <a:endParaRPr lang="en-US" dirty="0"/>
          </a:p>
        </p:txBody>
      </p:sp>
    </p:spTree>
    <p:extLst>
      <p:ext uri="{BB962C8B-B14F-4D97-AF65-F5344CB8AC3E}">
        <p14:creationId xmlns:p14="http://schemas.microsoft.com/office/powerpoint/2010/main" val="414924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9E0D5B81-B4AD-4939-BD01-3696F676FF5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3244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smtClean="0"/>
              <a:t>If you have a current or expired mitigation plan, how did you fund the plan development?</a:t>
            </a:r>
          </a:p>
          <a:p>
            <a:pPr marL="1005840" lvl="2" indent="-457200" fontAlgn="ctr">
              <a:buFont typeface="+mj-lt"/>
              <a:buAutoNum type="arabicPeriod"/>
            </a:pPr>
            <a:r>
              <a:rPr lang="en-US" dirty="0" smtClean="0"/>
              <a:t>Local Funds/Staff Time only</a:t>
            </a:r>
          </a:p>
          <a:p>
            <a:pPr marL="1005840" lvl="2" indent="-457200" fontAlgn="ctr">
              <a:buFont typeface="+mj-lt"/>
              <a:buAutoNum type="arabicPeriod"/>
            </a:pPr>
            <a:r>
              <a:rPr lang="en-US" dirty="0" smtClean="0"/>
              <a:t>Emergency Management Planning Grant (EMGP Dollars for Staff Time)</a:t>
            </a:r>
          </a:p>
          <a:p>
            <a:pPr marL="1005840" lvl="2" indent="-457200" fontAlgn="ctr">
              <a:buFont typeface="+mj-lt"/>
              <a:buAutoNum type="arabicPeriod"/>
            </a:pPr>
            <a:r>
              <a:rPr lang="en-US" dirty="0" smtClean="0"/>
              <a:t>Non-FEMA Grant</a:t>
            </a:r>
          </a:p>
          <a:p>
            <a:pPr marL="1005840" lvl="2" indent="-457200" fontAlgn="ctr">
              <a:buFont typeface="+mj-lt"/>
              <a:buAutoNum type="arabicPeriod"/>
            </a:pPr>
            <a:r>
              <a:rPr lang="en-US" dirty="0" smtClean="0"/>
              <a:t>FEMA Planning Grant</a:t>
            </a:r>
          </a:p>
          <a:p>
            <a:pPr marL="1005840" lvl="2" indent="-457200" fontAlgn="ctr">
              <a:buFont typeface="+mj-lt"/>
              <a:buAutoNum type="arabicPeriod"/>
            </a:pPr>
            <a:r>
              <a:rPr lang="en-US" dirty="0" smtClean="0"/>
              <a:t>N/A</a:t>
            </a:r>
          </a:p>
          <a:p>
            <a:pPr marL="457200" indent="-457200">
              <a:buFont typeface="+mj-lt"/>
              <a:buAutoNum type="arabicPeriod"/>
            </a:pPr>
            <a:endParaRPr lang="en-US" dirty="0" smtClean="0"/>
          </a:p>
          <a:p>
            <a:pPr marL="457200" indent="-457200">
              <a:buFont typeface="+mj-lt"/>
              <a:buAutoNum type="arabicPeriod"/>
            </a:pPr>
            <a:r>
              <a:rPr lang="en-US" dirty="0" smtClean="0"/>
              <a:t>If you used a FEMA mitigation planning grant to fund your plan, which grant source did you use?</a:t>
            </a:r>
          </a:p>
          <a:p>
            <a:pPr marL="1005840" lvl="2" indent="-457200" fontAlgn="ctr">
              <a:buFont typeface="+mj-lt"/>
              <a:buAutoNum type="arabicPeriod"/>
            </a:pPr>
            <a:r>
              <a:rPr lang="en-US" dirty="0" smtClean="0"/>
              <a:t>Pre-Disaster Mitigation Grant (PDM)</a:t>
            </a:r>
          </a:p>
          <a:p>
            <a:pPr marL="1005840" lvl="2" indent="-457200" fontAlgn="ctr">
              <a:buFont typeface="+mj-lt"/>
              <a:buAutoNum type="arabicPeriod"/>
            </a:pPr>
            <a:r>
              <a:rPr lang="en-US" dirty="0" smtClean="0"/>
              <a:t>Hazard Mitigation Grant Program (HMGP)</a:t>
            </a:r>
          </a:p>
          <a:p>
            <a:pPr marL="1005840" lvl="2" indent="-457200" fontAlgn="ctr">
              <a:buFont typeface="+mj-lt"/>
              <a:buAutoNum type="arabicPeriod"/>
            </a:pPr>
            <a:r>
              <a:rPr lang="en-US" dirty="0" smtClean="0"/>
              <a:t>Flood Mitigation Assistance (FMA)</a:t>
            </a:r>
          </a:p>
          <a:p>
            <a:pPr marL="1005840" lvl="2" indent="-457200" fontAlgn="ctr">
              <a:buFont typeface="+mj-lt"/>
              <a:buAutoNum type="arabicPeriod"/>
            </a:pPr>
            <a:r>
              <a:rPr lang="en-US" dirty="0" smtClean="0"/>
              <a:t>Not sure</a:t>
            </a:r>
          </a:p>
          <a:p>
            <a:pPr marL="1005840" lvl="2" indent="-457200" fontAlgn="ctr">
              <a:buFont typeface="+mj-lt"/>
              <a:buAutoNum type="arabicPeriod"/>
            </a:pPr>
            <a:r>
              <a:rPr lang="en-US" dirty="0" smtClean="0"/>
              <a:t>N/A</a:t>
            </a:r>
          </a:p>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9</a:t>
            </a:fld>
            <a:endParaRPr lang="en-US" dirty="0"/>
          </a:p>
        </p:txBody>
      </p:sp>
    </p:spTree>
    <p:extLst>
      <p:ext uri="{BB962C8B-B14F-4D97-AF65-F5344CB8AC3E}">
        <p14:creationId xmlns:p14="http://schemas.microsoft.com/office/powerpoint/2010/main" val="370489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Times New Roman" pitchFamily="18" charset="0"/>
              <a:ea typeface="+mn-ea"/>
              <a:cs typeface="Aharoni" panose="02010803020104030203" pitchFamily="2" charset="-79"/>
            </a:endParaRPr>
          </a:p>
          <a:p>
            <a:r>
              <a:rPr lang="en-US" sz="1200" kern="1200" dirty="0" smtClean="0">
                <a:solidFill>
                  <a:schemeClr val="tx1"/>
                </a:solidFill>
                <a:latin typeface="Times New Roman" pitchFamily="18" charset="0"/>
                <a:ea typeface="+mn-ea"/>
                <a:cs typeface="Aharoni" panose="02010803020104030203" pitchFamily="2" charset="-79"/>
              </a:rPr>
              <a:t>Tim</a:t>
            </a:r>
          </a:p>
          <a:p>
            <a:r>
              <a:rPr lang="en-US" sz="1200" kern="1200" dirty="0" smtClean="0">
                <a:solidFill>
                  <a:schemeClr val="tx1"/>
                </a:solidFill>
                <a:latin typeface="Times New Roman" pitchFamily="18" charset="0"/>
                <a:ea typeface="+mn-ea"/>
                <a:cs typeface="Aharoni" panose="02010803020104030203" pitchFamily="2" charset="-79"/>
              </a:rPr>
              <a:t>*PDM is a 75% federal cost share grant. Small, impoverished communities and Tribes may be eligible for a 90% federal cost share. </a:t>
            </a:r>
            <a:endParaRPr lang="en-US" sz="900" i="1" kern="1200" dirty="0">
              <a:solidFill>
                <a:schemeClr val="tx1"/>
              </a:solidFill>
              <a:latin typeface="Times New Roman" pitchFamily="18" charset="0"/>
              <a:ea typeface="+mn-ea"/>
              <a:cs typeface="Aharoni" panose="02010803020104030203" pitchFamily="2" charset="-79"/>
            </a:endParaRPr>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10</a:t>
            </a:fld>
            <a:endParaRPr lang="en-US" dirty="0"/>
          </a:p>
        </p:txBody>
      </p:sp>
    </p:spTree>
    <p:extLst>
      <p:ext uri="{BB962C8B-B14F-4D97-AF65-F5344CB8AC3E}">
        <p14:creationId xmlns:p14="http://schemas.microsoft.com/office/powerpoint/2010/main" val="1640221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04800" y="228601"/>
            <a:ext cx="8458200" cy="76199"/>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04800" y="4648200"/>
            <a:ext cx="8458200" cy="59671"/>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4800" y="327871"/>
            <a:ext cx="8458200" cy="424476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81000" y="381000"/>
            <a:ext cx="8305800" cy="4462271"/>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1" y="4876800"/>
            <a:ext cx="7183600" cy="1246633"/>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E24B23-AE7C-4B41-8CEA-315663290D8E}" type="datetime1">
              <a:rPr lang="en-US" smtClean="0">
                <a:solidFill>
                  <a:srgbClr val="000000"/>
                </a:solidFill>
              </a:rPr>
              <a:t>11/7/2017</a:t>
            </a:fld>
            <a:endParaRPr lang="en-US" dirty="0">
              <a:solidFill>
                <a:srgbClr val="000000"/>
              </a:solidFill>
            </a:endParaRPr>
          </a:p>
        </p:txBody>
      </p:sp>
      <p:sp>
        <p:nvSpPr>
          <p:cNvPr id="5" name="Footer Placeholder 4"/>
          <p:cNvSpPr>
            <a:spLocks noGrp="1"/>
          </p:cNvSpPr>
          <p:nvPr>
            <p:ph type="ftr" sz="quarter" idx="11"/>
          </p:nvPr>
        </p:nvSpPr>
        <p:spPr>
          <a:xfrm>
            <a:off x="1314331" y="6356204"/>
            <a:ext cx="5126736" cy="365125"/>
          </a:xfrm>
        </p:spPr>
        <p:txBody>
          <a:bodyPr/>
          <a:lstStyle/>
          <a:p>
            <a:pPr>
              <a:defRPr/>
            </a:pPr>
            <a:r>
              <a:rPr lang="en-US" smtClean="0">
                <a:solidFill>
                  <a:srgbClr val="000000"/>
                </a:solidFill>
              </a:rPr>
              <a:t>FEMA Planning Grants</a:t>
            </a:r>
            <a:endParaRPr lang="en-US" dirty="0">
              <a:solidFill>
                <a:srgbClr val="000000"/>
              </a:solidFill>
            </a:endParaRPr>
          </a:p>
        </p:txBody>
      </p:sp>
      <p:sp>
        <p:nvSpPr>
          <p:cNvPr id="6" name="Slide Number Placeholder 5"/>
          <p:cNvSpPr>
            <a:spLocks noGrp="1"/>
          </p:cNvSpPr>
          <p:nvPr>
            <p:ph type="sldNum" sz="quarter" idx="12"/>
          </p:nvPr>
        </p:nvSpPr>
        <p:spPr>
          <a:xfrm>
            <a:off x="8019999" y="6019800"/>
            <a:ext cx="895401" cy="640080"/>
          </a:xfrm>
        </p:spPr>
        <p:txBody>
          <a:bodyPr/>
          <a:lstStyle>
            <a:lvl1pPr>
              <a:defRPr sz="2000" b="1"/>
            </a:lvl1pPr>
          </a:lstStyle>
          <a:p>
            <a:pPr>
              <a:defRPr/>
            </a:pPr>
            <a:fld id="{167A036F-738C-4416-983E-5B04119587A4}" type="slidenum">
              <a:rPr lang="en-US" smtClean="0"/>
              <a:pPr>
                <a:defRPr/>
              </a:pPr>
              <a:t>‹#›</a:t>
            </a:fld>
            <a:endParaRPr lang="en-US" dirty="0"/>
          </a:p>
        </p:txBody>
      </p:sp>
      <p:pic>
        <p:nvPicPr>
          <p:cNvPr id="13" name="Picture 12" descr="C:\8C391645\83DBB2F3-78B1-4B60-89AE-191BA20DB0D1_files\image001.png"/>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04799" y="6109711"/>
            <a:ext cx="1656347" cy="646196"/>
          </a:xfrm>
          <a:prstGeom prst="rect">
            <a:avLst/>
          </a:prstGeom>
          <a:noFill/>
          <a:ln>
            <a:noFill/>
          </a:ln>
        </p:spPr>
      </p:pic>
    </p:spTree>
    <p:extLst>
      <p:ext uri="{BB962C8B-B14F-4D97-AF65-F5344CB8AC3E}">
        <p14:creationId xmlns:p14="http://schemas.microsoft.com/office/powerpoint/2010/main" val="279147864"/>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674608" y="638860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A2952B95-5AF9-4D01-8F63-ACCF545C077F}" type="datetime1">
              <a:rPr lang="en-US" smtClean="0">
                <a:solidFill>
                  <a:srgbClr val="000000"/>
                </a:solidFill>
              </a:rPr>
              <a:t>11/7/2017</a:t>
            </a:fld>
            <a:endParaRPr lang="en-US" dirty="0">
              <a:solidFill>
                <a:srgbClr val="000000"/>
              </a:solidFill>
            </a:endParaRPr>
          </a:p>
        </p:txBody>
      </p:sp>
      <p:sp>
        <p:nvSpPr>
          <p:cNvPr id="10" name="Slide Number Placeholder 9"/>
          <p:cNvSpPr>
            <a:spLocks noGrp="1"/>
          </p:cNvSpPr>
          <p:nvPr>
            <p:ph type="sldNum" sz="quarter" idx="12"/>
          </p:nvPr>
        </p:nvSpPr>
        <p:spPr/>
        <p:txBody>
          <a:bodyPr/>
          <a:lstStyle/>
          <a:p>
            <a:pPr>
              <a:defRPr/>
            </a:pP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3722111658"/>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A0CB38F-56CB-4A51-AA2D-42A114468D73}" type="datetime1">
              <a:rPr lang="en-US" smtClean="0">
                <a:solidFill>
                  <a:srgbClr val="000000"/>
                </a:solidFill>
              </a:rPr>
              <a:t>11/7/2017</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3097103601"/>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021A307E-1668-4FF2-ACFB-4AB1A08D7205}" type="datetime1">
              <a:rPr lang="en-US" smtClean="0">
                <a:solidFill>
                  <a:srgbClr val="000000"/>
                </a:solidFill>
              </a:rPr>
              <a:t>11/7/2017</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844230733"/>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Header Only">
    <p:spTree>
      <p:nvGrpSpPr>
        <p:cNvPr id="1" name=""/>
        <p:cNvGrpSpPr/>
        <p:nvPr/>
      </p:nvGrpSpPr>
      <p:grpSpPr>
        <a:xfrm>
          <a:off x="0" y="0"/>
          <a:ext cx="0" cy="0"/>
          <a:chOff x="0" y="0"/>
          <a:chExt cx="0" cy="0"/>
        </a:xfrm>
      </p:grpSpPr>
      <p:sp>
        <p:nvSpPr>
          <p:cNvPr id="7" name="Rectangle 6"/>
          <p:cNvSpPr/>
          <p:nvPr/>
        </p:nvSpPr>
        <p:spPr>
          <a:xfrm>
            <a:off x="0" y="0"/>
            <a:ext cx="9144000" cy="15029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35330"/>
            <a:ext cx="2133600" cy="365125"/>
          </a:xfrm>
          <a:prstGeom prst="rect">
            <a:avLst/>
          </a:prstGeom>
        </p:spPr>
        <p:txBody>
          <a:bodyPr/>
          <a:lstStyle/>
          <a:p>
            <a:fld id="{A6AEE295-77A0-4660-A309-29312B17A761}"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FEMA Planning Grants</a:t>
            </a:r>
            <a:endParaRPr lang="en-US" dirty="0"/>
          </a:p>
        </p:txBody>
      </p:sp>
      <p:sp>
        <p:nvSpPr>
          <p:cNvPr id="6" name="Slide Number Placeholder 5"/>
          <p:cNvSpPr>
            <a:spLocks noGrp="1"/>
          </p:cNvSpPr>
          <p:nvPr>
            <p:ph type="sldNum" sz="quarter" idx="12"/>
          </p:nvPr>
        </p:nvSpPr>
        <p:spPr/>
        <p:txBody>
          <a:bodyPr/>
          <a:lstStyle/>
          <a:p>
            <a:fld id="{00239144-FD7A-4DDA-9605-2E253714D17C}" type="slidenum">
              <a:rPr lang="en-US" smtClean="0"/>
              <a:pPr/>
              <a:t>‹#›</a:t>
            </a:fld>
            <a:endParaRPr lang="en-US" dirty="0"/>
          </a:p>
        </p:txBody>
      </p:sp>
    </p:spTree>
    <p:extLst>
      <p:ext uri="{BB962C8B-B14F-4D97-AF65-F5344CB8AC3E}">
        <p14:creationId xmlns:p14="http://schemas.microsoft.com/office/powerpoint/2010/main" val="2056093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4344988" y="6421438"/>
            <a:ext cx="454025" cy="457200"/>
          </a:xfrm>
          <a:ln/>
        </p:spPr>
        <p:txBody>
          <a:bodyPr/>
          <a:lstStyle>
            <a:lvl1pPr>
              <a:defRPr sz="1100">
                <a:latin typeface="Franklin Gothic Medium Cond" panose="020B0606030402020204" pitchFamily="34" charset="0"/>
              </a:defRPr>
            </a:lvl1pPr>
          </a:lstStyle>
          <a:p>
            <a:pPr>
              <a:defRPr/>
            </a:pPr>
            <a:fld id="{5DCB56FF-B3A4-4220-9E0D-DD7652EE0525}" type="slidenum">
              <a:rPr lang="en-US" smtClean="0"/>
              <a:pPr>
                <a:defRPr/>
              </a:pPr>
              <a:t>‹#›</a:t>
            </a:fld>
            <a:endParaRPr lang="en-US" dirty="0"/>
          </a:p>
        </p:txBody>
      </p:sp>
    </p:spTree>
    <p:extLst>
      <p:ext uri="{BB962C8B-B14F-4D97-AF65-F5344CB8AC3E}">
        <p14:creationId xmlns:p14="http://schemas.microsoft.com/office/powerpoint/2010/main" val="2622215036"/>
      </p:ext>
    </p:extLst>
  </p:cSld>
  <p:clrMapOvr>
    <a:masterClrMapping/>
  </p:clrMapOvr>
  <p:transition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4344988" y="6421438"/>
            <a:ext cx="454025" cy="457200"/>
          </a:xfrm>
          <a:ln/>
        </p:spPr>
        <p:txBody>
          <a:bodyPr/>
          <a:lstStyle>
            <a:lvl1pPr>
              <a:defRPr sz="1100">
                <a:latin typeface="Franklin Gothic Medium Cond" panose="020B0606030402020204" pitchFamily="34" charset="0"/>
              </a:defRPr>
            </a:lvl1pPr>
          </a:lstStyle>
          <a:p>
            <a:pPr>
              <a:defRPr/>
            </a:pPr>
            <a:fld id="{5DCB56FF-B3A4-4220-9E0D-DD7652EE0525}" type="slidenum">
              <a:rPr lang="en-US" smtClean="0"/>
              <a:pPr>
                <a:defRPr/>
              </a:pPr>
              <a:t>‹#›</a:t>
            </a:fld>
            <a:endParaRPr lang="en-US" dirty="0"/>
          </a:p>
        </p:txBody>
      </p:sp>
    </p:spTree>
    <p:extLst>
      <p:ext uri="{BB962C8B-B14F-4D97-AF65-F5344CB8AC3E}">
        <p14:creationId xmlns:p14="http://schemas.microsoft.com/office/powerpoint/2010/main" val="1540593252"/>
      </p:ext>
    </p:extLst>
  </p:cSld>
  <p:clrMapOvr>
    <a:masterClrMapping/>
  </p:clrMapOvr>
  <p:transition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4344988" y="6421438"/>
            <a:ext cx="454025" cy="457200"/>
          </a:xfrm>
          <a:ln/>
        </p:spPr>
        <p:txBody>
          <a:bodyPr/>
          <a:lstStyle>
            <a:lvl1pPr>
              <a:defRPr sz="1100">
                <a:latin typeface="Franklin Gothic Medium Cond" panose="020B0606030402020204" pitchFamily="34" charset="0"/>
              </a:defRPr>
            </a:lvl1pPr>
          </a:lstStyle>
          <a:p>
            <a:pPr>
              <a:defRPr/>
            </a:pPr>
            <a:fld id="{5DCB56FF-B3A4-4220-9E0D-DD7652EE0525}" type="slidenum">
              <a:rPr lang="en-US" smtClean="0"/>
              <a:pPr>
                <a:defRPr/>
              </a:pPr>
              <a:t>‹#›</a:t>
            </a:fld>
            <a:endParaRPr lang="en-US" dirty="0"/>
          </a:p>
        </p:txBody>
      </p:sp>
    </p:spTree>
    <p:extLst>
      <p:ext uri="{BB962C8B-B14F-4D97-AF65-F5344CB8AC3E}">
        <p14:creationId xmlns:p14="http://schemas.microsoft.com/office/powerpoint/2010/main" val="784872323"/>
      </p:ext>
    </p:extLst>
  </p:cSld>
  <p:clrMapOvr>
    <a:masterClrMapping/>
  </p:clrMapOvr>
  <p:transition advClick="0"/>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218882"/>
          </a:xfrm>
        </p:spPr>
        <p:txBody>
          <a:bodyPr>
            <a:noAutofit/>
          </a:bodyPr>
          <a:lstStyle>
            <a:lvl1pPr>
              <a:defRPr>
                <a:solidFill>
                  <a:schemeClr val="bg1"/>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228600" y="6553200"/>
            <a:ext cx="3581400" cy="315931"/>
          </a:xfrm>
        </p:spPr>
        <p:txBody>
          <a:bodyPr/>
          <a:lstStyle>
            <a:lvl1pPr>
              <a:defRPr>
                <a:solidFill>
                  <a:schemeClr val="bg1">
                    <a:lumMod val="95000"/>
                  </a:schemeClr>
                </a:solidFill>
              </a:defRPr>
            </a:lvl1pPr>
          </a:lstStyle>
          <a:p>
            <a:r>
              <a:rPr lang="en-US" dirty="0" smtClean="0"/>
              <a:t>Notice of Funding Opportunity FY17 HMA Programs</a:t>
            </a:r>
            <a:endParaRPr lang="en-US" dirty="0"/>
          </a:p>
        </p:txBody>
      </p:sp>
      <p:sp>
        <p:nvSpPr>
          <p:cNvPr id="5" name="Slide Number Placeholder 4"/>
          <p:cNvSpPr>
            <a:spLocks noGrp="1"/>
          </p:cNvSpPr>
          <p:nvPr>
            <p:ph type="sldNum" sz="quarter" idx="12"/>
          </p:nvPr>
        </p:nvSpPr>
        <p:spPr/>
        <p:txBody>
          <a:bodyPr/>
          <a:lstStyle>
            <a:lvl1pPr>
              <a:defRPr>
                <a:solidFill>
                  <a:schemeClr val="bg1">
                    <a:lumMod val="95000"/>
                  </a:schemeClr>
                </a:solidFill>
              </a:defRPr>
            </a:lvl1pPr>
          </a:lstStyle>
          <a:p>
            <a:fld id="{5280EC07-AD04-4E8B-B24F-125035370355}" type="slidenum">
              <a:rPr lang="en-US" smtClean="0"/>
              <a:pPr/>
              <a:t>‹#›</a:t>
            </a:fld>
            <a:endParaRPr lang="en-US" dirty="0"/>
          </a:p>
        </p:txBody>
      </p:sp>
    </p:spTree>
    <p:extLst>
      <p:ext uri="{BB962C8B-B14F-4D97-AF65-F5344CB8AC3E}">
        <p14:creationId xmlns:p14="http://schemas.microsoft.com/office/powerpoint/2010/main" val="1547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80000"/>
              </a:lnSpc>
              <a:defRPr sz="5600" spc="-80" baseline="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rgbClr val="003366"/>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lvl1pPr>
              <a:defRPr>
                <a:solidFill>
                  <a:schemeClr val="bg2">
                    <a:lumMod val="75000"/>
                  </a:schemeClr>
                </a:solidFill>
              </a:defRPr>
            </a:lvl1pPr>
          </a:lstStyle>
          <a:p>
            <a:r>
              <a:rPr lang="en-US" dirty="0" smtClean="0">
                <a:solidFill>
                  <a:srgbClr val="C8C8B1">
                    <a:lumMod val="75000"/>
                  </a:srgbClr>
                </a:solidFill>
              </a:rPr>
              <a:t>Notice of Funding Opportunity FY17 HMA Programs</a:t>
            </a:r>
            <a:endParaRPr lang="en-US" dirty="0">
              <a:solidFill>
                <a:srgbClr val="C8C8B1">
                  <a:lumMod val="75000"/>
                </a:srgbClr>
              </a:solidFill>
            </a:endParaRPr>
          </a:p>
        </p:txBody>
      </p:sp>
      <p:sp>
        <p:nvSpPr>
          <p:cNvPr id="6" name="Slide Number Placeholder 5"/>
          <p:cNvSpPr>
            <a:spLocks noGrp="1"/>
          </p:cNvSpPr>
          <p:nvPr>
            <p:ph type="sldNum" sz="quarter" idx="12"/>
          </p:nvPr>
        </p:nvSpPr>
        <p:spPr>
          <a:xfrm>
            <a:off x="7543800" y="6492875"/>
            <a:ext cx="1315721" cy="365125"/>
          </a:xfrm>
        </p:spPr>
        <p:txBody>
          <a:bodyPr/>
          <a:lstStyle>
            <a:lvl1pPr algn="r">
              <a:defRPr sz="1200">
                <a:solidFill>
                  <a:schemeClr val="bg2">
                    <a:lumMod val="75000"/>
                  </a:schemeClr>
                </a:solidFill>
              </a:defRPr>
            </a:lvl1pPr>
          </a:lstStyle>
          <a:p>
            <a:fld id="{F38DF745-7D3F-47F4-83A3-874385CFAA69}" type="slidenum">
              <a:rPr lang="en-US" smtClean="0">
                <a:solidFill>
                  <a:srgbClr val="C8C8B1">
                    <a:lumMod val="75000"/>
                  </a:srgbClr>
                </a:solidFill>
              </a:rPr>
              <a:pPr/>
              <a:t>‹#›</a:t>
            </a:fld>
            <a:endParaRPr lang="en-US" dirty="0">
              <a:solidFill>
                <a:srgbClr val="C8C8B1">
                  <a:lumMod val="75000"/>
                </a:srgbClr>
              </a:solidFill>
            </a:endParaRPr>
          </a:p>
        </p:txBody>
      </p:sp>
    </p:spTree>
    <p:extLst>
      <p:ext uri="{BB962C8B-B14F-4D97-AF65-F5344CB8AC3E}">
        <p14:creationId xmlns:p14="http://schemas.microsoft.com/office/powerpoint/2010/main" val="28851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lvl1pPr marL="201613" indent="-201613">
              <a:lnSpc>
                <a:spcPct val="100000"/>
              </a:lnSpc>
              <a:spcBef>
                <a:spcPts val="2400"/>
              </a:spcBef>
              <a:buClr>
                <a:schemeClr val="tx2"/>
              </a:buClr>
              <a:buFont typeface="Arial" panose="020B0604020202020204" pitchFamily="34" charset="0"/>
              <a:buChar char="•"/>
              <a:defRPr/>
            </a:lvl1pPr>
            <a:lvl2pPr marL="488950" indent="-214313">
              <a:lnSpc>
                <a:spcPct val="100000"/>
              </a:lnSpc>
              <a:spcBef>
                <a:spcPts val="1200"/>
              </a:spcBef>
              <a:defRPr/>
            </a:lvl2pPr>
            <a:lvl3pPr>
              <a:lnSpc>
                <a:spcPct val="100000"/>
              </a:lnSpc>
              <a:spcBef>
                <a:spcPts val="600"/>
              </a:spcBef>
              <a:defRPr/>
            </a:lvl3pPr>
            <a:lvl4pPr>
              <a:lnSpc>
                <a:spcPct val="100000"/>
              </a:lnSpc>
              <a:spcBef>
                <a:spcPts val="300"/>
              </a:spcBef>
              <a:defRPr/>
            </a:lvl4pPr>
            <a:lvl5pPr>
              <a:lnSpc>
                <a:spcPct val="100000"/>
              </a:lnSpc>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dirty="0" smtClean="0">
                <a:solidFill>
                  <a:srgbClr val="FFFFFF">
                    <a:lumMod val="95000"/>
                  </a:srgbClr>
                </a:solidFill>
              </a:rPr>
              <a:t>Notice of Funding Opportunity FY17 HMA Programs</a:t>
            </a:r>
            <a:endParaRPr lang="en-US" dirty="0">
              <a:solidFill>
                <a:srgbClr val="FFFFFF">
                  <a:lumMod val="95000"/>
                </a:srgbClr>
              </a:solidFill>
            </a:endParaRP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1CA175B0-E3F4-41B6-83D3-CEE3E6A7FFA3}"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142320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04800" y="228601"/>
            <a:ext cx="8458200" cy="76199"/>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04800" y="4934711"/>
            <a:ext cx="8458200" cy="59671"/>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4800" y="327871"/>
            <a:ext cx="8458200" cy="4575069"/>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8001000" y="5867400"/>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381000" y="381000"/>
            <a:ext cx="8305800" cy="4462271"/>
          </a:xfrm>
        </p:spPr>
        <p:txBody>
          <a:bodyPr anchor="ctr">
            <a:noAutofit/>
          </a:bodyPr>
          <a:lstStyle>
            <a:lvl1pPr algn="l">
              <a:lnSpc>
                <a:spcPct val="85000"/>
              </a:lnSpc>
              <a:defRPr sz="6600" b="1" cap="none" baseline="0">
                <a:blipFill dpi="0" rotWithShape="1">
                  <a:blip r:embed="rId6"/>
                  <a:srcRect/>
                  <a:tile tx="6350" ty="-127000" sx="65000" sy="64000" flip="none" algn="tl"/>
                </a:blip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1" y="5029200"/>
            <a:ext cx="7183600" cy="1246633"/>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52FBC72F-4B3A-4CFA-850E-69C5893EAB9D}" type="datetime1">
              <a:rPr lang="en-US" smtClean="0">
                <a:solidFill>
                  <a:srgbClr val="000000"/>
                </a:solidFill>
              </a:rPr>
              <a:t>11/7/2017</a:t>
            </a:fld>
            <a:endParaRPr lang="en-US" dirty="0">
              <a:solidFill>
                <a:srgbClr val="000000"/>
              </a:solidFill>
            </a:endParaRPr>
          </a:p>
        </p:txBody>
      </p:sp>
      <p:sp>
        <p:nvSpPr>
          <p:cNvPr id="5" name="Footer Placeholder 4"/>
          <p:cNvSpPr>
            <a:spLocks noGrp="1"/>
          </p:cNvSpPr>
          <p:nvPr>
            <p:ph type="ftr" sz="quarter" idx="11"/>
          </p:nvPr>
        </p:nvSpPr>
        <p:spPr>
          <a:xfrm>
            <a:off x="304800" y="6272785"/>
            <a:ext cx="5126736" cy="365125"/>
          </a:xfrm>
        </p:spPr>
        <p:txBody>
          <a:bodyPr/>
          <a:lstStyle/>
          <a:p>
            <a:pPr>
              <a:defRPr/>
            </a:pPr>
            <a:r>
              <a:rPr lang="en-US" smtClean="0">
                <a:solidFill>
                  <a:srgbClr val="000000"/>
                </a:solidFill>
              </a:rPr>
              <a:t>FEMA Planning Grants</a:t>
            </a:r>
            <a:endParaRPr lang="en-US" dirty="0">
              <a:solidFill>
                <a:srgbClr val="000000"/>
              </a:solidFill>
            </a:endParaRPr>
          </a:p>
        </p:txBody>
      </p:sp>
      <p:sp>
        <p:nvSpPr>
          <p:cNvPr id="6" name="Slide Number Placeholder 5"/>
          <p:cNvSpPr>
            <a:spLocks noGrp="1"/>
          </p:cNvSpPr>
          <p:nvPr>
            <p:ph type="sldNum" sz="quarter" idx="12"/>
          </p:nvPr>
        </p:nvSpPr>
        <p:spPr>
          <a:xfrm>
            <a:off x="8019999" y="6019800"/>
            <a:ext cx="895401" cy="640080"/>
          </a:xfrm>
        </p:spPr>
        <p:txBody>
          <a:bodyPr/>
          <a:lstStyle>
            <a:lvl1pPr>
              <a:defRPr sz="2000" b="1"/>
            </a:lvl1pPr>
          </a:lstStyle>
          <a:p>
            <a:pPr>
              <a:defRPr/>
            </a:pP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736388043"/>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7"/>
          <p:cNvSpPr>
            <a:spLocks noGrp="1"/>
          </p:cNvSpPr>
          <p:nvPr>
            <p:ph type="sldNum" sz="quarter" idx="11"/>
          </p:nvPr>
        </p:nvSpPr>
        <p:spPr/>
        <p:txBody>
          <a:bodyPr/>
          <a:lstStyle>
            <a:lvl1pPr>
              <a:defRPr>
                <a:solidFill>
                  <a:schemeClr val="bg1">
                    <a:lumMod val="95000"/>
                  </a:schemeClr>
                </a:solidFill>
              </a:defRPr>
            </a:lvl1pPr>
          </a:lstStyle>
          <a:p>
            <a:fld id="{FD6B323A-D3DE-483B-BB1F-8D2BF0EA9C95}" type="slidenum">
              <a:rPr lang="en-US" smtClean="0">
                <a:solidFill>
                  <a:srgbClr val="FFFFFF">
                    <a:lumMod val="95000"/>
                  </a:srgbClr>
                </a:solidFill>
              </a:rPr>
              <a:pPr/>
              <a:t>‹#›</a:t>
            </a:fld>
            <a:endParaRPr lang="en-US" dirty="0">
              <a:solidFill>
                <a:srgbClr val="FFFFFF">
                  <a:lumMod val="95000"/>
                </a:srgbClr>
              </a:solidFill>
            </a:endParaRPr>
          </a:p>
        </p:txBody>
      </p:sp>
      <p:sp>
        <p:nvSpPr>
          <p:cNvPr id="9" name="Footer Placeholder 8"/>
          <p:cNvSpPr>
            <a:spLocks noGrp="1"/>
          </p:cNvSpPr>
          <p:nvPr>
            <p:ph type="ftr" sz="quarter" idx="12"/>
          </p:nvPr>
        </p:nvSpPr>
        <p:spPr/>
        <p:txBody>
          <a:bodyPr/>
          <a:lstStyle/>
          <a:p>
            <a:r>
              <a:rPr lang="en-US" dirty="0" smtClean="0">
                <a:solidFill>
                  <a:srgbClr val="FFFFFF"/>
                </a:solidFill>
              </a:rPr>
              <a:t>Notice of Funding Opportunity FY17 HMA Programs</a:t>
            </a:r>
            <a:endParaRPr lang="en-US" dirty="0">
              <a:solidFill>
                <a:srgbClr val="FFFFFF"/>
              </a:solidFill>
            </a:endParaRPr>
          </a:p>
        </p:txBody>
      </p:sp>
    </p:spTree>
    <p:extLst>
      <p:ext uri="{BB962C8B-B14F-4D97-AF65-F5344CB8AC3E}">
        <p14:creationId xmlns:p14="http://schemas.microsoft.com/office/powerpoint/2010/main" val="3631192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218882"/>
          </a:xfrm>
        </p:spPr>
        <p:txBody>
          <a:bodyPr/>
          <a:lstStyle>
            <a:lvl1pPr>
              <a:defRPr>
                <a:solidFill>
                  <a:schemeClr val="accent4">
                    <a:lumMod val="40000"/>
                    <a:lumOff val="6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3886200" cy="4271963"/>
          </a:xfrm>
        </p:spPr>
        <p:txBody>
          <a:bodyPr>
            <a:normAutofit/>
          </a:bodyPr>
          <a:lstStyle>
            <a:lvl1pPr>
              <a:spcBef>
                <a:spcPts val="2400"/>
              </a:spcBef>
              <a:spcAft>
                <a:spcPts val="0"/>
              </a:spcAft>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3901440" cy="4271963"/>
          </a:xfrm>
        </p:spPr>
        <p:txBody>
          <a:bodyPr>
            <a:normAutofit/>
          </a:bodyPr>
          <a:lstStyle>
            <a:lvl1pPr>
              <a:spcBef>
                <a:spcPts val="2400"/>
              </a:spcBef>
              <a:spcAft>
                <a:spcPts val="0"/>
              </a:spcAft>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solidFill>
                  <a:srgbClr val="FFFFFF"/>
                </a:solidFill>
              </a:rPr>
              <a:t>Notice of Funding Opportunity FY17 HMA Programs</a:t>
            </a:r>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bg1">
                    <a:lumMod val="95000"/>
                  </a:schemeClr>
                </a:solidFill>
              </a:defRPr>
            </a:lvl1pPr>
          </a:lstStyle>
          <a:p>
            <a:fld id="{B74E9E54-1AA2-406E-9850-98245DA98FEA}"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1605233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smtClean="0">
                <a:solidFill>
                  <a:srgbClr val="FFFFFF"/>
                </a:solidFill>
              </a:rPr>
              <a:t>Notice of Funding Opportunity FY17 HMA Programs</a:t>
            </a:r>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solidFill>
                  <a:schemeClr val="bg1">
                    <a:lumMod val="95000"/>
                  </a:schemeClr>
                </a:solidFill>
              </a:defRPr>
            </a:lvl1pPr>
          </a:lstStyle>
          <a:p>
            <a:fld id="{C681FDBE-735F-4AAE-A5BB-461C160A2F9F}"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1843813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218882"/>
          </a:xfrm>
        </p:spPr>
        <p:txBody>
          <a:bodyPr>
            <a:noAutofit/>
          </a:bodyPr>
          <a:lstStyle>
            <a:lvl1pPr>
              <a:defRPr>
                <a:solidFill>
                  <a:schemeClr val="bg1"/>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228600" y="6553200"/>
            <a:ext cx="3581400" cy="315931"/>
          </a:xfrm>
        </p:spPr>
        <p:txBody>
          <a:bodyPr/>
          <a:lstStyle>
            <a:lvl1pPr>
              <a:defRPr>
                <a:solidFill>
                  <a:schemeClr val="bg1">
                    <a:lumMod val="95000"/>
                  </a:schemeClr>
                </a:solidFill>
              </a:defRPr>
            </a:lvl1pPr>
          </a:lstStyle>
          <a:p>
            <a:r>
              <a:rPr lang="en-US" dirty="0" smtClean="0">
                <a:solidFill>
                  <a:srgbClr val="FFFFFF">
                    <a:lumMod val="95000"/>
                  </a:srgbClr>
                </a:solidFill>
              </a:rPr>
              <a:t>Notice of Funding Opportunity FY17 HMA Programs</a:t>
            </a:r>
            <a:endParaRPr lang="en-US" dirty="0">
              <a:solidFill>
                <a:srgbClr val="FFFFFF">
                  <a:lumMod val="95000"/>
                </a:srgbClr>
              </a:solidFill>
            </a:endParaRPr>
          </a:p>
        </p:txBody>
      </p:sp>
      <p:sp>
        <p:nvSpPr>
          <p:cNvPr id="5" name="Slide Number Placeholder 4"/>
          <p:cNvSpPr>
            <a:spLocks noGrp="1"/>
          </p:cNvSpPr>
          <p:nvPr>
            <p:ph type="sldNum" sz="quarter" idx="12"/>
          </p:nvPr>
        </p:nvSpPr>
        <p:spPr/>
        <p:txBody>
          <a:bodyPr/>
          <a:lstStyle>
            <a:lvl1pPr>
              <a:defRPr>
                <a:solidFill>
                  <a:schemeClr val="bg1">
                    <a:lumMod val="95000"/>
                  </a:schemeClr>
                </a:solidFill>
              </a:defRPr>
            </a:lvl1pPr>
          </a:lstStyle>
          <a:p>
            <a:fld id="{5280EC07-AD04-4E8B-B24F-125035370355}"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296163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FFFFFF"/>
                </a:solidFill>
              </a:rPr>
              <a:t>Notice of Funding Opportunity FY17 HMA Programs</a:t>
            </a:r>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bg1">
                    <a:lumMod val="95000"/>
                  </a:schemeClr>
                </a:solidFill>
              </a:defRPr>
            </a:lvl1pPr>
          </a:lstStyle>
          <a:p>
            <a:fld id="{315866B5-4539-4791-A5F4-16D888D606C1}"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610081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FFFFFF"/>
                </a:solidFill>
              </a:rPr>
              <a:t>Notice of Funding Opportunity FY17 HMA Programs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315866B5-4539-4791-A5F4-16D888D606C1}" type="slidenum">
              <a:rPr lang="en-US" smtClean="0">
                <a:solidFill>
                  <a:srgbClr val="B0B1B3"/>
                </a:solidFill>
              </a:rPr>
              <a:pPr/>
              <a:t>‹#›</a:t>
            </a:fld>
            <a:endParaRPr lang="en-US" dirty="0">
              <a:solidFill>
                <a:srgbClr val="B0B1B3"/>
              </a:solidFill>
            </a:endParaRPr>
          </a:p>
        </p:txBody>
      </p:sp>
      <p:sp>
        <p:nvSpPr>
          <p:cNvPr id="6" name="Rectangle 5"/>
          <p:cNvSpPr/>
          <p:nvPr userDrawn="1"/>
        </p:nvSpPr>
        <p:spPr>
          <a:xfrm flipH="1">
            <a:off x="4571998" y="1371600"/>
            <a:ext cx="4571999" cy="5181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4124542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FFFFFF"/>
                </a:solidFill>
              </a:rPr>
              <a:t>Notice of Funding Opportunity FY17 HMA Programs</a:t>
            </a:r>
            <a:endParaRPr lang="en-US" dirty="0">
              <a:solidFill>
                <a:srgbClr val="FFFFFF"/>
              </a:solidFill>
            </a:endParaRPr>
          </a:p>
        </p:txBody>
      </p:sp>
      <p:sp>
        <p:nvSpPr>
          <p:cNvPr id="4" name="Slide Number Placeholder 3"/>
          <p:cNvSpPr>
            <a:spLocks noGrp="1"/>
          </p:cNvSpPr>
          <p:nvPr>
            <p:ph type="sldNum" sz="quarter" idx="12"/>
          </p:nvPr>
        </p:nvSpPr>
        <p:spPr>
          <a:xfrm>
            <a:off x="7543800" y="6571488"/>
            <a:ext cx="1371600" cy="304800"/>
          </a:xfrm>
        </p:spPr>
        <p:txBody>
          <a:bodyPr/>
          <a:lstStyle>
            <a:lvl1pPr>
              <a:defRPr>
                <a:solidFill>
                  <a:schemeClr val="bg1">
                    <a:lumMod val="95000"/>
                  </a:schemeClr>
                </a:solidFill>
              </a:defRPr>
            </a:lvl1pPr>
          </a:lstStyle>
          <a:p>
            <a:fld id="{315866B5-4539-4791-A5F4-16D888D606C1}" type="slidenum">
              <a:rPr lang="en-US" smtClean="0">
                <a:solidFill>
                  <a:srgbClr val="FFFFFF">
                    <a:lumMod val="95000"/>
                  </a:srgbClr>
                </a:solidFill>
              </a:rPr>
              <a:pPr/>
              <a:t>‹#›</a:t>
            </a:fld>
            <a:endParaRPr lang="en-US" dirty="0">
              <a:solidFill>
                <a:srgbClr val="FFFFFF">
                  <a:lumMod val="95000"/>
                </a:srgbClr>
              </a:solidFill>
            </a:endParaRPr>
          </a:p>
        </p:txBody>
      </p:sp>
      <p:sp>
        <p:nvSpPr>
          <p:cNvPr id="6" name="Rectangle 5"/>
          <p:cNvSpPr/>
          <p:nvPr userDrawn="1"/>
        </p:nvSpPr>
        <p:spPr>
          <a:xfrm flipH="1">
            <a:off x="4571998" y="1371600"/>
            <a:ext cx="4571999" cy="5181599"/>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47933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FFFFFF"/>
                </a:solidFill>
              </a:rPr>
              <a:t>Notice of Funding Opportunity FY17 HMA Programs</a:t>
            </a:r>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bg1">
                    <a:lumMod val="95000"/>
                  </a:schemeClr>
                </a:solidFill>
              </a:defRPr>
            </a:lvl1pPr>
          </a:lstStyle>
          <a:p>
            <a:fld id="{315866B5-4539-4791-A5F4-16D888D606C1}" type="slidenum">
              <a:rPr lang="en-US" smtClean="0">
                <a:solidFill>
                  <a:srgbClr val="FFFFFF">
                    <a:lumMod val="95000"/>
                  </a:srgbClr>
                </a:solidFill>
              </a:rPr>
              <a:pPr/>
              <a:t>‹#›</a:t>
            </a:fld>
            <a:endParaRPr lang="en-US" dirty="0">
              <a:solidFill>
                <a:srgbClr val="FFFFFF">
                  <a:lumMod val="95000"/>
                </a:srgbClr>
              </a:solidFill>
            </a:endParaRPr>
          </a:p>
        </p:txBody>
      </p:sp>
      <p:sp>
        <p:nvSpPr>
          <p:cNvPr id="6" name="Rectangle 5"/>
          <p:cNvSpPr/>
          <p:nvPr userDrawn="1"/>
        </p:nvSpPr>
        <p:spPr>
          <a:xfrm flipH="1">
            <a:off x="-3" y="1371600"/>
            <a:ext cx="4571999" cy="5181599"/>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3058684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srgbClr val="FFFFFF"/>
                </a:solidFill>
              </a:rPr>
              <a:t>Notice of Funding Opportunity FY17 HMA Programs</a:t>
            </a:r>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777C29-7C52-4B90-BAF6-2FF36C299730}" type="slidenum">
              <a:rPr lang="en-US" smtClean="0">
                <a:solidFill>
                  <a:srgbClr val="FFFFFF"/>
                </a:solidFill>
              </a:rPr>
              <a:pPr/>
              <a:t>‹#›</a:t>
            </a:fld>
            <a:endParaRPr lang="en-US" dirty="0">
              <a:solidFill>
                <a:srgbClr val="FFFFFF"/>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9475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bg2">
                    <a:lumMod val="75000"/>
                  </a:schemeClr>
                </a:solidFill>
              </a:defRPr>
            </a:lvl1pPr>
          </a:lstStyle>
          <a:p>
            <a:r>
              <a:rPr lang="en-US" dirty="0" smtClean="0">
                <a:solidFill>
                  <a:srgbClr val="C8C8B1">
                    <a:lumMod val="75000"/>
                  </a:srgbClr>
                </a:solidFill>
              </a:rPr>
              <a:t>Notice of Funding Opportunity FY17 HMA Programs</a:t>
            </a:r>
            <a:endParaRPr lang="en-US" dirty="0">
              <a:solidFill>
                <a:srgbClr val="C8C8B1">
                  <a:lumMod val="75000"/>
                </a:srgbClr>
              </a:solidFill>
            </a:endParaRPr>
          </a:p>
        </p:txBody>
      </p:sp>
      <p:sp>
        <p:nvSpPr>
          <p:cNvPr id="7" name="Slide Number Placeholder 6"/>
          <p:cNvSpPr>
            <a:spLocks noGrp="1"/>
          </p:cNvSpPr>
          <p:nvPr>
            <p:ph type="sldNum" sz="quarter" idx="12"/>
          </p:nvPr>
        </p:nvSpPr>
        <p:spPr/>
        <p:txBody>
          <a:bodyPr/>
          <a:lstStyle>
            <a:lvl1pPr>
              <a:defRPr>
                <a:solidFill>
                  <a:schemeClr val="bg2">
                    <a:lumMod val="75000"/>
                  </a:schemeClr>
                </a:solidFill>
              </a:defRPr>
            </a:lvl1pPr>
          </a:lstStyle>
          <a:p>
            <a:fld id="{38BFAC9C-D1FD-4C8C-8A81-091D7CC88634}" type="slidenum">
              <a:rPr lang="en-US" smtClean="0">
                <a:solidFill>
                  <a:srgbClr val="C8C8B1">
                    <a:lumMod val="75000"/>
                  </a:srgbClr>
                </a:solidFill>
              </a:rPr>
              <a:pPr/>
              <a:t>‹#›</a:t>
            </a:fld>
            <a:endParaRPr lang="en-US" dirty="0">
              <a:solidFill>
                <a:srgbClr val="C8C8B1">
                  <a:lumMod val="75000"/>
                </a:srgbClr>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4437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1006"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pPr>
              <a:defRPr/>
            </a:pPr>
            <a:fld id="{D3600815-7BA3-4297-8FE7-E107E3436BC0}" type="datetime1">
              <a:rPr lang="en-US" smtClean="0">
                <a:solidFill>
                  <a:srgbClr val="000000"/>
                </a:solidFill>
              </a:rPr>
              <a:t>11/7/2017</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smtClean="0">
                <a:solidFill>
                  <a:srgbClr val="000000"/>
                </a:solidFill>
              </a:rPr>
              <a:t>FEMA Planning Grants</a:t>
            </a:r>
            <a:endParaRPr lang="en-US" dirty="0">
              <a:solidFill>
                <a:srgbClr val="000000"/>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extBox 9"/>
          <p:cNvSpPr txBox="1"/>
          <p:nvPr userDrawn="1"/>
        </p:nvSpPr>
        <p:spPr>
          <a:xfrm>
            <a:off x="6781800" y="6248400"/>
            <a:ext cx="1905000" cy="369332"/>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b="1" dirty="0" smtClean="0">
                <a:solidFill>
                  <a:schemeClr val="bg1"/>
                </a:solidFill>
              </a:rPr>
              <a:t>Visual 1.</a:t>
            </a:r>
            <a:fld id="{167A036F-738C-4416-983E-5B04119587A4}" type="slidenum">
              <a:rPr lang="en-US" b="1"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b="1" dirty="0" smtClean="0">
              <a:solidFill>
                <a:schemeClr val="bg1"/>
              </a:solidFill>
            </a:endParaRPr>
          </a:p>
        </p:txBody>
      </p:sp>
      <p:sp>
        <p:nvSpPr>
          <p:cNvPr id="11" name="Rectangle 10"/>
          <p:cNvSpPr/>
          <p:nvPr userDrawn="1"/>
        </p:nvSpPr>
        <p:spPr>
          <a:xfrm>
            <a:off x="0" y="990600"/>
            <a:ext cx="9144000" cy="50292"/>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3298389"/>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DBA52743-39C8-4769-822F-3C4F150381F3}" type="datetime1">
              <a:rPr lang="en-US" smtClean="0">
                <a:solidFill>
                  <a:srgbClr val="000000"/>
                </a:solidFill>
              </a:rPr>
              <a:t>11/7/2017</a:t>
            </a:fld>
            <a:endParaRPr lang="en-US" dirty="0">
              <a:solidFill>
                <a:srgbClr val="000000"/>
              </a:solidFill>
            </a:endParaRPr>
          </a:p>
        </p:txBody>
      </p:sp>
      <p:sp>
        <p:nvSpPr>
          <p:cNvPr id="5" name="Footer Placeholder 4"/>
          <p:cNvSpPr>
            <a:spLocks noGrp="1"/>
          </p:cNvSpPr>
          <p:nvPr>
            <p:ph type="ftr" sz="quarter" idx="11"/>
          </p:nvPr>
        </p:nvSpPr>
        <p:spPr>
          <a:xfrm>
            <a:off x="1623376" y="6282268"/>
            <a:ext cx="4745736" cy="365125"/>
          </a:xfrm>
        </p:spPr>
        <p:txBody>
          <a:bodyPr/>
          <a:lstStyle>
            <a:lvl1pPr>
              <a:defRPr>
                <a:solidFill>
                  <a:schemeClr val="accent1">
                    <a:lumMod val="50000"/>
                  </a:schemeClr>
                </a:solidFill>
              </a:defRPr>
            </a:lvl1pPr>
          </a:lstStyle>
          <a:p>
            <a:pPr>
              <a:defRPr/>
            </a:pPr>
            <a:r>
              <a:rPr lang="en-US" smtClean="0">
                <a:solidFill>
                  <a:srgbClr val="000000"/>
                </a:solidFill>
              </a:rPr>
              <a:t>FEMA Planning Grants</a:t>
            </a:r>
            <a:endParaRPr lang="en-US" dirty="0">
              <a:solidFill>
                <a:srgbClr val="000000"/>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r>
              <a:rPr lang="en-US" smtClean="0"/>
              <a:t>Visual 1.</a:t>
            </a: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2488309629"/>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C2DD4730-205E-4160-AEEE-B95B687917C8}" type="datetime1">
              <a:rPr lang="en-US" smtClean="0">
                <a:solidFill>
                  <a:srgbClr val="000000"/>
                </a:solidFill>
              </a:rPr>
              <a:t>11/7/2017</a:t>
            </a:fld>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r>
              <a:rPr lang="en-US" smtClean="0"/>
              <a:t>Visual 1.</a:t>
            </a:r>
            <a:fld id="{167A036F-738C-4416-983E-5B04119587A4}" type="slidenum">
              <a:rPr lang="en-US" smtClean="0"/>
              <a:pPr>
                <a:defRPr/>
              </a:pPr>
              <a:t>‹#›</a:t>
            </a:fld>
            <a:endParaRPr lang="en-US" dirty="0"/>
          </a:p>
        </p:txBody>
      </p:sp>
      <p:sp>
        <p:nvSpPr>
          <p:cNvPr id="8" name="Rectangle 7"/>
          <p:cNvSpPr/>
          <p:nvPr userDrawn="1"/>
        </p:nvSpPr>
        <p:spPr>
          <a:xfrm>
            <a:off x="0" y="990600"/>
            <a:ext cx="9144000" cy="50292"/>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5023796"/>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0"/>
            <a:ext cx="9144000" cy="982628"/>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title"/>
          </p:nvPr>
        </p:nvSpPr>
        <p:spPr>
          <a:xfrm>
            <a:off x="152400" y="76200"/>
            <a:ext cx="8839200" cy="8382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81AB5FED-EB28-4733-9675-C463DE774AF2}" type="datetime1">
              <a:rPr lang="en-US" smtClean="0">
                <a:solidFill>
                  <a:srgbClr val="000000"/>
                </a:solidFill>
              </a:rPr>
              <a:t>11/7/2017</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lgn="ctr">
              <a:defRPr/>
            </a:pPr>
            <a:r>
              <a:rPr lang="en-US" dirty="0" smtClean="0">
                <a:solidFill>
                  <a:srgbClr val="000000"/>
                </a:solidFill>
              </a:rPr>
              <a:t>FEMA Planning Grants</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167A036F-738C-4416-983E-5B04119587A4}" type="slidenum">
              <a:rPr lang="en-US" smtClean="0"/>
              <a:pPr>
                <a:defRPr/>
              </a:pPr>
              <a:t>‹#›</a:t>
            </a:fld>
            <a:endParaRPr lang="en-US" dirty="0"/>
          </a:p>
        </p:txBody>
      </p:sp>
      <p:sp>
        <p:nvSpPr>
          <p:cNvPr id="7" name="Rectangle 6"/>
          <p:cNvSpPr/>
          <p:nvPr userDrawn="1"/>
        </p:nvSpPr>
        <p:spPr>
          <a:xfrm>
            <a:off x="0" y="1016508"/>
            <a:ext cx="9144000" cy="50292"/>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290183"/>
            <a:ext cx="9144000" cy="50292"/>
          </a:xfrm>
          <a:prstGeom prst="rect">
            <a:avLst/>
          </a:prstGeom>
          <a:blipFill dpi="0" rotWithShape="1">
            <a:blip r:embed="rId2" cstate="email">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2"/>
          <p:cNvSpPr>
            <a:spLocks noGrp="1"/>
          </p:cNvSpPr>
          <p:nvPr>
            <p:ph idx="1"/>
          </p:nvPr>
        </p:nvSpPr>
        <p:spPr>
          <a:xfrm>
            <a:off x="228600" y="1143000"/>
            <a:ext cx="8839200" cy="5200586"/>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9392774"/>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1677C6F-3A57-4AE8-8C65-4DEBAC697724}" type="datetime1">
              <a:rPr lang="en-US" smtClean="0">
                <a:solidFill>
                  <a:srgbClr val="000000"/>
                </a:solidFill>
              </a:rPr>
              <a:t>11/7/2017</a:t>
            </a:fld>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9BEE0A1-21C7-45F8-91DE-2FA0295A022E}" type="slidenum">
              <a:rPr lang="en-US" smtClean="0"/>
              <a:pPr>
                <a:defRPr/>
              </a:pPr>
              <a:t>‹#›</a:t>
            </a:fld>
            <a:endParaRPr lang="en-US" dirty="0"/>
          </a:p>
        </p:txBody>
      </p:sp>
      <p:sp>
        <p:nvSpPr>
          <p:cNvPr id="5" name="Rectangle 4"/>
          <p:cNvSpPr/>
          <p:nvPr userDrawn="1"/>
        </p:nvSpPr>
        <p:spPr>
          <a:xfrm>
            <a:off x="381000" y="228600"/>
            <a:ext cx="8458200" cy="5768129"/>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1780228"/>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27805" y="685800"/>
            <a:ext cx="2892131" cy="1737360"/>
          </a:xfrm>
        </p:spPr>
        <p:txBody>
          <a:bodyPr anchor="b">
            <a:normAutofit/>
          </a:bodyPr>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147828" y="152400"/>
            <a:ext cx="5932932" cy="6096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12" name="Group 11"/>
          <p:cNvGrpSpPr/>
          <p:nvPr/>
        </p:nvGrpSpPr>
        <p:grpSpPr>
          <a:xfrm>
            <a:off x="8674608" y="638860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416B1CBC-5951-415A-8353-98DC98909195}" type="datetime1">
              <a:rPr lang="en-US" smtClean="0">
                <a:solidFill>
                  <a:srgbClr val="000000"/>
                </a:solidFill>
              </a:rPr>
              <a:t>11/7/2017</a:t>
            </a:fld>
            <a:endParaRPr lang="en-US" dirty="0">
              <a:solidFill>
                <a:srgbClr val="000000"/>
              </a:solidFill>
            </a:endParaRPr>
          </a:p>
        </p:txBody>
      </p:sp>
      <p:sp>
        <p:nvSpPr>
          <p:cNvPr id="10" name="Footer Placeholder 9"/>
          <p:cNvSpPr>
            <a:spLocks noGrp="1"/>
          </p:cNvSpPr>
          <p:nvPr>
            <p:ph type="ftr" sz="quarter" idx="11"/>
          </p:nvPr>
        </p:nvSpPr>
        <p:spPr/>
        <p:txBody>
          <a:bodyPr/>
          <a:lstStyle/>
          <a:p>
            <a:pPr algn="ctr">
              <a:defRPr/>
            </a:pPr>
            <a:r>
              <a:rPr lang="en-US" dirty="0" smtClean="0">
                <a:solidFill>
                  <a:srgbClr val="000000"/>
                </a:solidFill>
              </a:rPr>
              <a:t>FEMA Planning Grants</a:t>
            </a:r>
            <a:endParaRPr lang="en-US" dirty="0">
              <a:solidFill>
                <a:srgbClr val="000000"/>
              </a:solidFill>
            </a:endParaRPr>
          </a:p>
        </p:txBody>
      </p:sp>
      <p:sp>
        <p:nvSpPr>
          <p:cNvPr id="11" name="Slide Number Placeholder 10"/>
          <p:cNvSpPr>
            <a:spLocks noGrp="1"/>
          </p:cNvSpPr>
          <p:nvPr>
            <p:ph type="sldNum" sz="quarter" idx="12"/>
          </p:nvPr>
        </p:nvSpPr>
        <p:spPr/>
        <p:txBody>
          <a:bodyPr/>
          <a:lstStyle/>
          <a:p>
            <a:pPr>
              <a:defRPr/>
            </a:pPr>
            <a:fld id="{167A036F-738C-4416-983E-5B04119587A4}" type="slidenum">
              <a:rPr lang="en-US" smtClean="0"/>
              <a:pPr>
                <a:defRPr/>
              </a:pPr>
              <a:t>‹#›</a:t>
            </a:fld>
            <a:endParaRPr lang="en-US" dirty="0"/>
          </a:p>
        </p:txBody>
      </p:sp>
      <p:pic>
        <p:nvPicPr>
          <p:cNvPr id="16" name="Picture 15" descr="C:\8C391645\83DBB2F3-78B1-4B60-89AE-191BA20DB0D1_files\image001.png"/>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15824" y="6404697"/>
            <a:ext cx="990600" cy="377103"/>
          </a:xfrm>
          <a:prstGeom prst="rect">
            <a:avLst/>
          </a:prstGeom>
          <a:noFill/>
          <a:ln>
            <a:noFill/>
          </a:ln>
        </p:spPr>
      </p:pic>
    </p:spTree>
    <p:extLst>
      <p:ext uri="{BB962C8B-B14F-4D97-AF65-F5344CB8AC3E}">
        <p14:creationId xmlns:p14="http://schemas.microsoft.com/office/powerpoint/2010/main" val="1660449288"/>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email">
              <a:alphaModFix amt="49000"/>
              <a:duotone>
                <a:schemeClr val="accent4">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27806" y="685800"/>
            <a:ext cx="2916194" cy="1737360"/>
          </a:xfrm>
        </p:spPr>
        <p:txBody>
          <a:bodyPr anchor="b">
            <a:normAutofit/>
          </a:bodyPr>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147828" y="152400"/>
            <a:ext cx="5932932" cy="6096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12" name="Group 11"/>
          <p:cNvGrpSpPr/>
          <p:nvPr/>
        </p:nvGrpSpPr>
        <p:grpSpPr>
          <a:xfrm>
            <a:off x="8674608" y="638860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A2E90539-FEFC-4B14-A023-307615B1ADEA}" type="datetime1">
              <a:rPr lang="en-US" smtClean="0">
                <a:solidFill>
                  <a:srgbClr val="000000"/>
                </a:solidFill>
              </a:rPr>
              <a:t>11/7/2017</a:t>
            </a:fld>
            <a:endParaRPr lang="en-US" dirty="0">
              <a:solidFill>
                <a:srgbClr val="000000"/>
              </a:solidFill>
            </a:endParaRPr>
          </a:p>
        </p:txBody>
      </p:sp>
      <p:sp>
        <p:nvSpPr>
          <p:cNvPr id="10" name="Footer Placeholder 9"/>
          <p:cNvSpPr>
            <a:spLocks noGrp="1"/>
          </p:cNvSpPr>
          <p:nvPr>
            <p:ph type="ftr" sz="quarter" idx="11"/>
          </p:nvPr>
        </p:nvSpPr>
        <p:spPr/>
        <p:txBody>
          <a:bodyPr/>
          <a:lstStyle/>
          <a:p>
            <a:pPr algn="ctr">
              <a:defRPr/>
            </a:pPr>
            <a:r>
              <a:rPr lang="en-US" dirty="0" smtClean="0">
                <a:solidFill>
                  <a:srgbClr val="000000"/>
                </a:solidFill>
              </a:rPr>
              <a:t>FEMA Planning Grants</a:t>
            </a:r>
            <a:endParaRPr lang="en-US" dirty="0">
              <a:solidFill>
                <a:srgbClr val="000000"/>
              </a:solidFill>
            </a:endParaRPr>
          </a:p>
        </p:txBody>
      </p:sp>
      <p:sp>
        <p:nvSpPr>
          <p:cNvPr id="11" name="Slide Number Placeholder 10"/>
          <p:cNvSpPr>
            <a:spLocks noGrp="1"/>
          </p:cNvSpPr>
          <p:nvPr>
            <p:ph type="sldNum" sz="quarter" idx="12"/>
          </p:nvPr>
        </p:nvSpPr>
        <p:spPr/>
        <p:txBody>
          <a:bodyPr/>
          <a:lstStyle/>
          <a:p>
            <a:pPr>
              <a:defRPr/>
            </a:pPr>
            <a:fld id="{167A036F-738C-4416-983E-5B04119587A4}" type="slidenum">
              <a:rPr lang="en-US" smtClean="0"/>
              <a:pPr>
                <a:defRPr/>
              </a:pPr>
              <a:t>‹#›</a:t>
            </a:fld>
            <a:endParaRPr lang="en-US" dirty="0"/>
          </a:p>
        </p:txBody>
      </p:sp>
      <p:pic>
        <p:nvPicPr>
          <p:cNvPr id="16" name="Picture 15" descr="C:\8C391645\83DBB2F3-78B1-4B60-89AE-191BA20DB0D1_files\image001.png"/>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15824" y="6404697"/>
            <a:ext cx="990600" cy="377103"/>
          </a:xfrm>
          <a:prstGeom prst="rect">
            <a:avLst/>
          </a:prstGeom>
          <a:noFill/>
          <a:ln>
            <a:noFill/>
          </a:ln>
        </p:spPr>
      </p:pic>
    </p:spTree>
    <p:extLst>
      <p:ext uri="{BB962C8B-B14F-4D97-AF65-F5344CB8AC3E}">
        <p14:creationId xmlns:p14="http://schemas.microsoft.com/office/powerpoint/2010/main" val="4021596889"/>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674608" y="638860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9" cstate="email">
                <a:duotone>
                  <a:schemeClr val="accent1">
                    <a:shade val="45000"/>
                    <a:satMod val="135000"/>
                  </a:schemeClr>
                  <a:prstClr val="white"/>
                </a:duotone>
                <a:extLst>
                  <a:ext uri="{BEBA8EAE-BF5A-486C-A8C5-ECC9F3942E4B}">
                    <a14:imgProps xmlns:a14="http://schemas.microsoft.com/office/drawing/2010/main">
                      <a14:imgLayer r:embed="rId20">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76200" y="76200"/>
            <a:ext cx="8991600" cy="838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 y="1143000"/>
            <a:ext cx="8991600" cy="52005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5436" y="641667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fontAlgn="base">
              <a:spcBef>
                <a:spcPct val="0"/>
              </a:spcBef>
              <a:spcAft>
                <a:spcPct val="0"/>
              </a:spcAft>
              <a:defRPr/>
            </a:pPr>
            <a:fld id="{2E5D0518-B5BD-4C41-9FAC-21D42B9C583A}" type="datetime1">
              <a:rPr lang="en-US" smtClean="0">
                <a:solidFill>
                  <a:srgbClr val="000000"/>
                </a:solidFill>
              </a:rPr>
              <a:t>11/7/2017</a:t>
            </a:fld>
            <a:endParaRPr lang="en-US" dirty="0">
              <a:solidFill>
                <a:srgbClr val="000000"/>
              </a:solidFill>
            </a:endParaRPr>
          </a:p>
        </p:txBody>
      </p:sp>
      <p:sp>
        <p:nvSpPr>
          <p:cNvPr id="5" name="Footer Placeholder 4"/>
          <p:cNvSpPr>
            <a:spLocks noGrp="1"/>
          </p:cNvSpPr>
          <p:nvPr>
            <p:ph type="ftr" sz="quarter" idx="3"/>
          </p:nvPr>
        </p:nvSpPr>
        <p:spPr>
          <a:xfrm>
            <a:off x="2895600" y="6416675"/>
            <a:ext cx="3200400"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lgn="ctr">
              <a:defRPr/>
            </a:pPr>
            <a:r>
              <a:rPr lang="en-US" dirty="0" smtClean="0">
                <a:solidFill>
                  <a:srgbClr val="000000"/>
                </a:solidFill>
              </a:rPr>
              <a:t>FEMA Planning Grants</a:t>
            </a:r>
            <a:endParaRPr lang="en-US" dirty="0">
              <a:solidFill>
                <a:srgbClr val="000000"/>
              </a:solidFill>
            </a:endParaRPr>
          </a:p>
        </p:txBody>
      </p:sp>
      <p:sp>
        <p:nvSpPr>
          <p:cNvPr id="6" name="Slide Number Placeholder 5"/>
          <p:cNvSpPr>
            <a:spLocks noGrp="1"/>
          </p:cNvSpPr>
          <p:nvPr>
            <p:ph type="sldNum" sz="quarter" idx="4"/>
          </p:nvPr>
        </p:nvSpPr>
        <p:spPr>
          <a:xfrm>
            <a:off x="8639877" y="6374355"/>
            <a:ext cx="480060" cy="401638"/>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167A036F-738C-4416-983E-5B04119587A4}" type="slidenum">
              <a:rPr lang="en-US" smtClean="0"/>
              <a:pPr>
                <a:defRPr/>
              </a:pPr>
              <a:t>‹#›</a:t>
            </a:fld>
            <a:endParaRPr lang="en-US" dirty="0"/>
          </a:p>
        </p:txBody>
      </p:sp>
      <p:pic>
        <p:nvPicPr>
          <p:cNvPr id="11" name="Picture 10" descr="C:\8C391645\83DBB2F3-78B1-4B60-89AE-191BA20DB0D1_files\image001.png"/>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115824" y="6404697"/>
            <a:ext cx="990600" cy="377103"/>
          </a:xfrm>
          <a:prstGeom prst="rect">
            <a:avLst/>
          </a:prstGeom>
          <a:noFill/>
          <a:ln>
            <a:noFill/>
          </a:ln>
        </p:spPr>
      </p:pic>
    </p:spTree>
    <p:extLst>
      <p:ext uri="{BB962C8B-B14F-4D97-AF65-F5344CB8AC3E}">
        <p14:creationId xmlns:p14="http://schemas.microsoft.com/office/powerpoint/2010/main" val="778547083"/>
      </p:ext>
    </p:extLst>
  </p:cSld>
  <p:clrMap bg1="lt1" tx1="dk1" bg2="lt2" tx2="dk2" accent1="accent1" accent2="accent2" accent3="accent3" accent4="accent4" accent5="accent5" accent6="accent6" hlink="hlink" folHlink="folHlink"/>
  <p:sldLayoutIdLst>
    <p:sldLayoutId id="2147483837" r:id="rId1"/>
    <p:sldLayoutId id="2147483848" r:id="rId2"/>
    <p:sldLayoutId id="2147483838" r:id="rId3"/>
    <p:sldLayoutId id="2147483839" r:id="rId4"/>
    <p:sldLayoutId id="2147483840" r:id="rId5"/>
    <p:sldLayoutId id="2147483842" r:id="rId6"/>
    <p:sldLayoutId id="2147483851" r:id="rId7"/>
    <p:sldLayoutId id="2147483844" r:id="rId8"/>
    <p:sldLayoutId id="2147483853" r:id="rId9"/>
    <p:sldLayoutId id="2147483845" r:id="rId10"/>
    <p:sldLayoutId id="2147483846" r:id="rId11"/>
    <p:sldLayoutId id="2147483847" r:id="rId12"/>
    <p:sldLayoutId id="2147483850" r:id="rId13"/>
    <p:sldLayoutId id="2147483852" r:id="rId14"/>
    <p:sldLayoutId id="2147483854" r:id="rId15"/>
    <p:sldLayoutId id="2147483855" r:id="rId16"/>
    <p:sldLayoutId id="2147483856" r:id="rId17"/>
  </p:sldLayoutIdLst>
  <p:transition>
    <p:wipe dir="r"/>
  </p:transition>
  <p:timing>
    <p:tnLst>
      <p:par>
        <p:cTn id="1" dur="indefinite" restart="never" nodeType="tmRoot"/>
      </p:par>
    </p:tnLst>
  </p:timing>
  <p:hf hdr="0" dt="0"/>
  <p:txStyles>
    <p:titleStyle>
      <a:lvl1pPr algn="l" defTabSz="914400" rtl="0" eaLnBrk="1" latinLnBrk="0" hangingPunct="1">
        <a:lnSpc>
          <a:spcPct val="90000"/>
        </a:lnSpc>
        <a:spcBef>
          <a:spcPct val="0"/>
        </a:spcBef>
        <a:buNone/>
        <a:defRPr sz="4200" b="1" kern="1200" cap="none" baseline="0">
          <a:blipFill>
            <a:blip r:embed="rId22">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Helvetica" panose="020B0604020202020204" pitchFamily="34" charset="0"/>
          <a:ea typeface="+mn-ea"/>
          <a:cs typeface="Helvetica"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Helvetica" panose="020B0604020202020204" pitchFamily="34" charset="0"/>
          <a:ea typeface="+mn-ea"/>
          <a:cs typeface="Helvetica"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Helvetica" panose="020B0604020202020204" pitchFamily="34" charset="0"/>
          <a:ea typeface="+mn-ea"/>
          <a:cs typeface="Helvetica"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Helvetica" panose="020B0604020202020204" pitchFamily="34" charset="0"/>
          <a:ea typeface="+mn-ea"/>
          <a:cs typeface="Helvetica"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Helvetica" panose="020B0604020202020204" pitchFamily="34" charset="0"/>
          <a:ea typeface="+mn-ea"/>
          <a:cs typeface="Helvetica" panose="020B0604020202020204" pitchFamily="34" charset="0"/>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553200"/>
            <a:ext cx="9144000" cy="304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7" name="Rectangle 6"/>
          <p:cNvSpPr/>
          <p:nvPr userDrawn="1"/>
        </p:nvSpPr>
        <p:spPr>
          <a:xfrm>
            <a:off x="0" y="0"/>
            <a:ext cx="91440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Placeholder 1"/>
          <p:cNvSpPr>
            <a:spLocks noGrp="1"/>
          </p:cNvSpPr>
          <p:nvPr>
            <p:ph type="title"/>
          </p:nvPr>
        </p:nvSpPr>
        <p:spPr>
          <a:xfrm>
            <a:off x="457200" y="152718"/>
            <a:ext cx="8077200" cy="121888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077200" cy="43735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fontAlgn="auto">
              <a:spcBef>
                <a:spcPts val="0"/>
              </a:spcBef>
              <a:spcAft>
                <a:spcPts val="0"/>
              </a:spcAft>
            </a:pPr>
            <a:fld id="{811F4952-C83F-4314-866C-7F5CA2B928E5}" type="datetime4">
              <a:rPr lang="en-US" smtClean="0">
                <a:solidFill>
                  <a:srgbClr val="000000"/>
                </a:solidFill>
                <a:latin typeface="Arial"/>
              </a:rPr>
              <a:pPr fontAlgn="auto">
                <a:spcBef>
                  <a:spcPts val="0"/>
                </a:spcBef>
                <a:spcAft>
                  <a:spcPts val="0"/>
                </a:spcAft>
              </a:pPr>
              <a:t>November 7, 2017</a:t>
            </a:fld>
            <a:endParaRPr lang="en-US" dirty="0">
              <a:solidFill>
                <a:srgbClr val="000000"/>
              </a:solidFill>
              <a:latin typeface="Arial"/>
            </a:endParaRPr>
          </a:p>
        </p:txBody>
      </p:sp>
      <p:sp>
        <p:nvSpPr>
          <p:cNvPr id="5" name="Footer Placeholder 4"/>
          <p:cNvSpPr>
            <a:spLocks noGrp="1"/>
          </p:cNvSpPr>
          <p:nvPr>
            <p:ph type="ftr" sz="quarter" idx="3"/>
          </p:nvPr>
        </p:nvSpPr>
        <p:spPr>
          <a:xfrm>
            <a:off x="228600" y="6553199"/>
            <a:ext cx="3581400" cy="315931"/>
          </a:xfrm>
          <a:prstGeom prst="rect">
            <a:avLst/>
          </a:prstGeom>
        </p:spPr>
        <p:txBody>
          <a:bodyPr vert="horz" lIns="91440" tIns="45720" rIns="91440" bIns="45720" rtlCol="0" anchor="ctr" anchorCtr="0"/>
          <a:lstStyle>
            <a:lvl1pPr algn="l">
              <a:defRPr sz="1000" b="1">
                <a:solidFill>
                  <a:schemeClr val="bg1"/>
                </a:solidFill>
              </a:defRPr>
            </a:lvl1pPr>
          </a:lstStyle>
          <a:p>
            <a:pPr fontAlgn="auto">
              <a:spcBef>
                <a:spcPts val="0"/>
              </a:spcBef>
              <a:spcAft>
                <a:spcPts val="0"/>
              </a:spcAft>
            </a:pPr>
            <a:r>
              <a:rPr lang="en-US" smtClean="0">
                <a:solidFill>
                  <a:srgbClr val="FFFFFF"/>
                </a:solidFill>
                <a:latin typeface="Arial"/>
              </a:rPr>
              <a:t>Notice of Funding Opportunity FY16 HMA Programs</a:t>
            </a:r>
            <a:endParaRPr lang="en-US" dirty="0">
              <a:solidFill>
                <a:srgbClr val="FFFFFF"/>
              </a:solidFill>
              <a:latin typeface="Arial"/>
            </a:endParaRPr>
          </a:p>
        </p:txBody>
      </p:sp>
      <p:sp>
        <p:nvSpPr>
          <p:cNvPr id="6" name="Slide Number Placeholder 5"/>
          <p:cNvSpPr>
            <a:spLocks noGrp="1"/>
          </p:cNvSpPr>
          <p:nvPr>
            <p:ph type="sldNum" sz="quarter" idx="4"/>
          </p:nvPr>
        </p:nvSpPr>
        <p:spPr>
          <a:xfrm>
            <a:off x="7543800" y="6553200"/>
            <a:ext cx="1371600" cy="304800"/>
          </a:xfrm>
          <a:prstGeom prst="rect">
            <a:avLst/>
          </a:prstGeom>
        </p:spPr>
        <p:txBody>
          <a:bodyPr vert="horz" lIns="91440" tIns="45720" rIns="91440" bIns="45720" rtlCol="0" anchor="ctr" anchorCtr="0"/>
          <a:lstStyle>
            <a:lvl1pPr algn="r">
              <a:defRPr sz="1000" b="1">
                <a:solidFill>
                  <a:schemeClr val="bg1"/>
                </a:solidFill>
              </a:defRPr>
            </a:lvl1pPr>
          </a:lstStyle>
          <a:p>
            <a:fld id="{10769CC8-914E-40F3-A4A2-6E4CC445F9F5}" type="slidenum">
              <a:rPr lang="en-US" smtClean="0">
                <a:solidFill>
                  <a:srgbClr val="FFFFFF"/>
                </a:solidFill>
                <a:latin typeface="Arial"/>
              </a:rPr>
              <a:pPr/>
              <a:t>‹#›</a:t>
            </a:fld>
            <a:endParaRPr lang="en-US" dirty="0">
              <a:solidFill>
                <a:srgbClr val="FFFFFF"/>
              </a:solidFill>
              <a:latin typeface="Arial"/>
            </a:endParaRPr>
          </a:p>
        </p:txBody>
      </p:sp>
    </p:spTree>
    <p:extLst>
      <p:ext uri="{BB962C8B-B14F-4D97-AF65-F5344CB8AC3E}">
        <p14:creationId xmlns:p14="http://schemas.microsoft.com/office/powerpoint/2010/main" val="264460938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dt="0"/>
  <p:txStyles>
    <p:titleStyle>
      <a:lvl1pPr algn="l" defTabSz="914400" rtl="0" eaLnBrk="1" latinLnBrk="0" hangingPunct="1">
        <a:lnSpc>
          <a:spcPct val="80000"/>
        </a:lnSpc>
        <a:spcBef>
          <a:spcPct val="0"/>
        </a:spcBef>
        <a:buNone/>
        <a:defRPr sz="3200" kern="1200" cap="all" spc="-60" baseline="0">
          <a:solidFill>
            <a:schemeClr val="accent4">
              <a:lumMod val="40000"/>
              <a:lumOff val="60000"/>
            </a:schemeClr>
          </a:solidFill>
          <a:latin typeface="+mj-lt"/>
          <a:ea typeface="+mj-ea"/>
          <a:cs typeface="+mj-cs"/>
        </a:defRPr>
      </a:lvl1pPr>
    </p:titleStyle>
    <p:bodyStyle>
      <a:lvl1pPr marL="0" indent="0" algn="l" defTabSz="914400" rtl="0" eaLnBrk="1" latinLnBrk="0" hangingPunct="1">
        <a:spcBef>
          <a:spcPts val="2400"/>
        </a:spcBef>
        <a:spcAft>
          <a:spcPts val="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ts val="1200"/>
        </a:spcBef>
        <a:buClr>
          <a:schemeClr val="tx2"/>
        </a:buClr>
        <a:buFont typeface="Arial" pitchFamily="34" charset="0"/>
        <a:buChar char="•"/>
        <a:defRPr sz="2000" kern="1200">
          <a:solidFill>
            <a:schemeClr val="tx1"/>
          </a:solidFill>
          <a:latin typeface="+mn-lt"/>
          <a:ea typeface="+mn-ea"/>
          <a:cs typeface="+mn-cs"/>
        </a:defRPr>
      </a:lvl2pPr>
      <a:lvl3pPr marL="1100138" indent="-185738" algn="l" defTabSz="914400" rtl="0" eaLnBrk="1" latinLnBrk="0" hangingPunct="1">
        <a:spcBef>
          <a:spcPts val="600"/>
        </a:spcBef>
        <a:buClr>
          <a:schemeClr val="tx2"/>
        </a:buClr>
        <a:buFont typeface="Arial" pitchFamily="34" charset="0"/>
        <a:buChar char="•"/>
        <a:defRPr sz="2000" kern="1200">
          <a:solidFill>
            <a:schemeClr val="tx1"/>
          </a:solidFill>
          <a:latin typeface="+mn-lt"/>
          <a:ea typeface="+mn-ea"/>
          <a:cs typeface="+mn-cs"/>
        </a:defRPr>
      </a:lvl3pPr>
      <a:lvl4pPr marL="1557338" indent="-185738" algn="l" defTabSz="914400" rtl="0" eaLnBrk="1" latinLnBrk="0" hangingPunct="1">
        <a:spcBef>
          <a:spcPts val="300"/>
        </a:spcBef>
        <a:buClr>
          <a:schemeClr val="tx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buClr>
          <a:schemeClr val="tx2"/>
        </a:buClr>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ema.gov/media-library/assets/documents/103279"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1.jpeg"/><Relationship Id="rId5" Type="http://schemas.microsoft.com/office/2007/relationships/hdphoto" Target="../media/hdphoto4.wdp"/><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6.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bls.gov/eag/eag.us.htm" TargetMode="External"/><Relationship Id="rId2" Type="http://schemas.openxmlformats.org/officeDocument/2006/relationships/hyperlink" Target="http://www.bea.gov/"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fema.gov/media-library/assets/documents/11702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portal.fema.gov/" TargetMode="External"/><Relationship Id="rId2" Type="http://schemas.openxmlformats.org/officeDocument/2006/relationships/image" Target="../media/image39.emf"/><Relationship Id="rId1" Type="http://schemas.openxmlformats.org/officeDocument/2006/relationships/slideLayout" Target="../slideLayouts/slideLayout6.xml"/><Relationship Id="rId5" Type="http://schemas.openxmlformats.org/officeDocument/2006/relationships/comments" Target="../comments/comment2.xml"/><Relationship Id="rId4" Type="http://schemas.openxmlformats.org/officeDocument/2006/relationships/hyperlink" Target="https://www.fema.gov/media-library/assets/documents/117615"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grants.gov/web/grants/forms/sf-424-family.html#sortby=1" TargetMode="External"/><Relationship Id="rId2" Type="http://schemas.openxmlformats.org/officeDocument/2006/relationships/hyperlink" Target="https://www.fema.gov/application-development-1" TargetMode="External"/><Relationship Id="rId1" Type="http://schemas.openxmlformats.org/officeDocument/2006/relationships/slideLayout" Target="../slideLayouts/slideLayout6.xml"/><Relationship Id="rId4" Type="http://schemas.openxmlformats.org/officeDocument/2006/relationships/hyperlink" Target="https://www.fema.gov/media-library/assets/documents/9754"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fema.gov/media-library/assets/documents/18355"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www.starr-team.com/starr/RegionalWorkspaces/RegionX/mitigationplanning/SitePages/2017_Coffee_Break.aspx" TargetMode="External"/><Relationship Id="rId4" Type="http://schemas.openxmlformats.org/officeDocument/2006/relationships/hyperlink" Target="https://www.fema.gov/hazard-mitigation-plannin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starr-team.com/starr/RegionalWorkspaces/RegionX/mitigationplannin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hyperlink" Target="mailto:Eva.Edwards@Alaska.gov"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hyperlink" Target="mailto:emd.training@mil.wa.gov" TargetMode="External"/><Relationship Id="rId4" Type="http://schemas.openxmlformats.org/officeDocument/2006/relationships/hyperlink" Target="https://www.train.org/washington/course/1064698/live_event"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fema.gov/media-library/assets/documents/103279" TargetMode="External"/><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www.fema.gov/hazard-mitigation-assistance" TargetMode="External"/><Relationship Id="rId5" Type="http://schemas.openxmlformats.org/officeDocument/2006/relationships/hyperlink" Target="https://www.fema.gov/mitigation-egrants-system-0" TargetMode="External"/><Relationship Id="rId4" Type="http://schemas.openxmlformats.org/officeDocument/2006/relationships/hyperlink" Target="https://www.fema.gov/media-library/assets/documents/117020"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fema.gov/hazard-mitigation-assistance"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3.jpeg"/><Relationship Id="rId5" Type="http://schemas.openxmlformats.org/officeDocument/2006/relationships/hyperlink" Target="https://www.fema.gov/hazard-mitigation-assistance-publications" TargetMode="External"/><Relationship Id="rId4" Type="http://schemas.openxmlformats.org/officeDocument/2006/relationships/hyperlink" Target="https://www.fema.gov/media-library/assets/documents/10205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mailto:BCHelpline@fema.dhs.gov" TargetMode="External"/><Relationship Id="rId2" Type="http://schemas.openxmlformats.org/officeDocument/2006/relationships/hyperlink" Target="mailto:MTeGrants@fema.dhs.gov" TargetMode="External"/><Relationship Id="rId1" Type="http://schemas.openxmlformats.org/officeDocument/2006/relationships/slideLayout" Target="../slideLayouts/slideLayout8.xml"/><Relationship Id="rId5" Type="http://schemas.openxmlformats.org/officeDocument/2006/relationships/hyperlink" Target="mailto:HMAGrantsHelpline@fema.dhs.gov" TargetMode="External"/><Relationship Id="rId4" Type="http://schemas.openxmlformats.org/officeDocument/2006/relationships/hyperlink" Target="mailto:FEMA-BuildingScienceHelp@fema.dhs.gov"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381000" y="990599"/>
            <a:ext cx="8305800" cy="2438401"/>
          </a:xfrm>
        </p:spPr>
        <p:txBody>
          <a:bodyPr anchor="t">
            <a:normAutofit/>
          </a:bodyPr>
          <a:lstStyle/>
          <a:p>
            <a:pPr algn="ctr">
              <a:spcAft>
                <a:spcPts val="1200"/>
              </a:spcAft>
            </a:pPr>
            <a:r>
              <a:rPr lang="en-US" sz="4400" dirty="0" smtClean="0"/>
              <a:t>FEMA FY </a:t>
            </a:r>
            <a:r>
              <a:rPr lang="en-US" sz="4400" dirty="0"/>
              <a:t>2017 </a:t>
            </a:r>
            <a:r>
              <a:rPr lang="en-US" sz="4400" dirty="0" smtClean="0"/>
              <a:t>Pre-Disaster Mitigation Grant Program:</a:t>
            </a:r>
            <a:br>
              <a:rPr lang="en-US" sz="4400" dirty="0" smtClean="0"/>
            </a:br>
            <a:r>
              <a:rPr lang="en-US" sz="4400" dirty="0"/>
              <a:t>Mitigation Planning </a:t>
            </a:r>
            <a:r>
              <a:rPr lang="en-US" sz="4400" dirty="0" smtClean="0"/>
              <a:t>Grants</a:t>
            </a:r>
            <a:r>
              <a:rPr lang="en-US" sz="3600" dirty="0" smtClean="0"/>
              <a:t/>
            </a:r>
            <a:br>
              <a:rPr lang="en-US" sz="3600" dirty="0" smtClean="0"/>
            </a:br>
            <a:endParaRPr lang="en-US" sz="2800" b="0" dirty="0" smtClean="0">
              <a:solidFill>
                <a:schemeClr val="bg1"/>
              </a:solidFill>
            </a:endParaRPr>
          </a:p>
        </p:txBody>
      </p:sp>
      <p:sp>
        <p:nvSpPr>
          <p:cNvPr id="10" name="Subtitle 1"/>
          <p:cNvSpPr txBox="1">
            <a:spLocks/>
          </p:cNvSpPr>
          <p:nvPr/>
        </p:nvSpPr>
        <p:spPr>
          <a:xfrm>
            <a:off x="357909" y="4883403"/>
            <a:ext cx="8405091" cy="12466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buClr>
              <a:buSzPct val="85000"/>
              <a:buFont typeface="Wingdings" pitchFamily="2" charset="2"/>
              <a:buNone/>
              <a:defRPr sz="1800" b="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buClr>
              <a:buSzPct val="85000"/>
              <a:buFont typeface="Wingdings" pitchFamily="2"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buClr>
              <a:buSzPct val="85000"/>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buClr>
              <a:buSzPct val="85000"/>
              <a:buFont typeface="Wingdings" pitchFamily="2"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buClr>
              <a:buSzPct val="85000"/>
              <a:buFont typeface="Wingdings" pitchFamily="2"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buClr>
              <a:buSzPct val="85000"/>
              <a:buFont typeface="Wingdings" pitchFamily="2"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buClr>
              <a:buSzPct val="85000"/>
              <a:buFont typeface="Wingdings" pitchFamily="2"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buClr>
              <a:buSzPct val="85000"/>
              <a:buFont typeface="Wingdings" pitchFamily="2"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buClr>
              <a:buSzPct val="85000"/>
              <a:buFont typeface="Wingdings" pitchFamily="2" charset="2"/>
              <a:buNone/>
              <a:defRPr sz="1800" kern="1200">
                <a:solidFill>
                  <a:schemeClr val="tx1"/>
                </a:solidFill>
                <a:latin typeface="+mn-lt"/>
                <a:ea typeface="+mn-ea"/>
                <a:cs typeface="+mn-cs"/>
              </a:defRPr>
            </a:lvl9pPr>
          </a:lstStyle>
          <a:p>
            <a:pPr algn="r" fontAlgn="auto">
              <a:spcAft>
                <a:spcPts val="0"/>
              </a:spcAft>
            </a:pPr>
            <a:r>
              <a:rPr lang="en-US" dirty="0" smtClean="0">
                <a:latin typeface="Helvetica" panose="020B0604020202020204" pitchFamily="34" charset="0"/>
                <a:cs typeface="Helvetica" panose="020B0604020202020204" pitchFamily="34" charset="0"/>
              </a:rPr>
              <a:t>October 2017</a:t>
            </a:r>
          </a:p>
          <a:p>
            <a:pPr fontAlgn="auto">
              <a:spcAft>
                <a:spcPts val="0"/>
              </a:spcAft>
            </a:pPr>
            <a:r>
              <a:rPr lang="en-US" dirty="0" smtClean="0">
                <a:latin typeface="Helvetica" panose="020B0604020202020204" pitchFamily="34" charset="0"/>
                <a:cs typeface="Helvetica" panose="020B0604020202020204" pitchFamily="34" charset="0"/>
              </a:rPr>
              <a:t>Steven Randolph, Senior Hazard Mitigation Specialist</a:t>
            </a:r>
          </a:p>
          <a:p>
            <a:pPr fontAlgn="auto">
              <a:spcAft>
                <a:spcPts val="0"/>
              </a:spcAft>
            </a:pPr>
            <a:r>
              <a:rPr lang="en-US" dirty="0" smtClean="0">
                <a:latin typeface="Helvetica" panose="020B0604020202020204" pitchFamily="34" charset="0"/>
                <a:cs typeface="Helvetica" panose="020B0604020202020204" pitchFamily="34" charset="0"/>
              </a:rPr>
              <a:t>Brett Holt, Region 10 Mitigation Planning Program Manager</a:t>
            </a:r>
          </a:p>
          <a:p>
            <a:pPr fontAlgn="auto">
              <a:spcAft>
                <a:spcPts val="0"/>
              </a:spcAft>
            </a:pPr>
            <a:endParaRPr lang="en-US" dirty="0" smtClean="0">
              <a:latin typeface="Helvetica" panose="020B0604020202020204" pitchFamily="34" charset="0"/>
              <a:cs typeface="Helvetica"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819400"/>
            <a:ext cx="1528800" cy="2186150"/>
          </a:xfrm>
          <a:prstGeom prst="rect">
            <a:avLst/>
          </a:prstGeom>
          <a:solidFill>
            <a:schemeClr val="tx1">
              <a:lumMod val="50000"/>
              <a:lumOff val="50000"/>
            </a:schemeClr>
          </a:solidFill>
          <a:ln>
            <a:noFill/>
          </a:ln>
          <a:effectLst>
            <a:outerShdw blurRad="139700" dist="2032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Questions</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9</a:t>
            </a:fld>
            <a:endParaRPr lang="en-US" dirty="0"/>
          </a:p>
        </p:txBody>
      </p:sp>
      <p:sp>
        <p:nvSpPr>
          <p:cNvPr id="5" name="Content Placeholder 4"/>
          <p:cNvSpPr>
            <a:spLocks noGrp="1"/>
          </p:cNvSpPr>
          <p:nvPr>
            <p:ph idx="1"/>
          </p:nvPr>
        </p:nvSpPr>
        <p:spPr>
          <a:xfrm>
            <a:off x="3924300" y="2819400"/>
            <a:ext cx="1143000" cy="1524000"/>
          </a:xfrm>
        </p:spPr>
        <p:txBody>
          <a:bodyPr>
            <a:noAutofit/>
          </a:bodyPr>
          <a:lstStyle/>
          <a:p>
            <a:pPr marL="0" indent="0">
              <a:buNone/>
            </a:pPr>
            <a:r>
              <a:rPr lang="en-US" sz="9600" dirty="0" smtClean="0"/>
              <a:t>?</a:t>
            </a:r>
            <a:endParaRPr lang="en-US" sz="9600" dirty="0"/>
          </a:p>
        </p:txBody>
      </p:sp>
    </p:spTree>
    <p:extLst>
      <p:ext uri="{BB962C8B-B14F-4D97-AF65-F5344CB8AC3E}">
        <p14:creationId xmlns:p14="http://schemas.microsoft.com/office/powerpoint/2010/main" val="99904529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descr="Grant Program: Pre-Disaster Mitigation Grant Program (PDM)&#10;Purpose: Pre-Disaster, All Hazards, Plans and Projects.&#10;Eligible: Broad&#10;Non-Fed. Share: 10-25%&#10;Application Timeline: Generally due to State in August or September.&#10;&#10;" title="PDM"/>
          <p:cNvGraphicFramePr>
            <a:graphicFrameLocks noGrp="1"/>
          </p:cNvGraphicFramePr>
          <p:nvPr>
            <p:extLst>
              <p:ext uri="{D42A27DB-BD31-4B8C-83A1-F6EECF244321}">
                <p14:modId xmlns:p14="http://schemas.microsoft.com/office/powerpoint/2010/main" val="955871916"/>
              </p:ext>
            </p:extLst>
          </p:nvPr>
        </p:nvGraphicFramePr>
        <p:xfrm>
          <a:off x="-1" y="1188720"/>
          <a:ext cx="8991600" cy="2737383"/>
        </p:xfrm>
        <a:graphic>
          <a:graphicData uri="http://schemas.openxmlformats.org/drawingml/2006/table">
            <a:tbl>
              <a:tblPr firstRow="1" bandRow="1">
                <a:tableStyleId>{5C22544A-7EE6-4342-B048-85BDC9FD1C3A}</a:tableStyleId>
              </a:tblPr>
              <a:tblGrid>
                <a:gridCol w="1798320"/>
                <a:gridCol w="1798320"/>
                <a:gridCol w="1798320"/>
                <a:gridCol w="1798320"/>
                <a:gridCol w="1798320"/>
              </a:tblGrid>
              <a:tr h="4513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cap="all" baseline="0" dirty="0" smtClean="0">
                          <a:effectLst/>
                          <a:latin typeface="Franklin Gothic Medium Cond" panose="020B0606030402020204" pitchFamily="34" charset="0"/>
                        </a:rPr>
                        <a:t>Grant Program</a:t>
                      </a:r>
                      <a:endParaRPr lang="en-US" sz="1800" b="0" cap="all" baseline="0" dirty="0" smtClean="0">
                        <a:solidFill>
                          <a:schemeClr val="tx1"/>
                        </a:solidFill>
                        <a:effectLst/>
                        <a:latin typeface="Franklin Gothic Medium Cond" panose="020B0606030402020204" pitchFamily="34" charset="0"/>
                        <a:ea typeface="Times New Roman"/>
                        <a:cs typeface="Times New Roman"/>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cap="all" baseline="0" dirty="0" smtClean="0">
                          <a:effectLst/>
                          <a:latin typeface="Franklin Gothic Medium Cond" panose="020B0606030402020204" pitchFamily="34" charset="0"/>
                        </a:rPr>
                        <a:t>Purpose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cap="all" baseline="0" dirty="0" smtClean="0">
                          <a:effectLst/>
                          <a:latin typeface="Franklin Gothic Medium Cond" panose="020B0606030402020204" pitchFamily="34" charset="0"/>
                        </a:rPr>
                        <a:t>Competition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cap="all" baseline="0" dirty="0" smtClean="0">
                          <a:effectLst/>
                          <a:latin typeface="Franklin Gothic Medium Cond" panose="020B0606030402020204" pitchFamily="34" charset="0"/>
                        </a:rPr>
                        <a:t>Available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cap="all" baseline="0" dirty="0" smtClean="0">
                          <a:effectLst/>
                          <a:latin typeface="Franklin Gothic Medium Cond" panose="020B0606030402020204" pitchFamily="34" charset="0"/>
                        </a:rPr>
                        <a:t>Non-Fed. Share</a:t>
                      </a:r>
                      <a:endParaRPr lang="en-US" sz="1800" b="0" cap="all" baseline="0" dirty="0" smtClean="0">
                        <a:effectLst/>
                        <a:latin typeface="Franklin Gothic Medium Cond" panose="020B06060304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74672">
                <a:tc>
                  <a:txBody>
                    <a:bodyPr/>
                    <a:lstStyle/>
                    <a:p>
                      <a:pPr marL="0" marR="0" algn="l">
                        <a:spcBef>
                          <a:spcPts val="0"/>
                        </a:spcBef>
                        <a:spcAft>
                          <a:spcPts val="0"/>
                        </a:spcAft>
                      </a:pPr>
                      <a:r>
                        <a:rPr lang="en-US" sz="1800" b="0" cap="all" baseline="0" dirty="0" smtClean="0">
                          <a:solidFill>
                            <a:schemeClr val="bg1"/>
                          </a:solidFill>
                          <a:effectLst/>
                          <a:latin typeface="Franklin Gothic Medium Cond" panose="020B0606030402020204" pitchFamily="34" charset="0"/>
                        </a:rPr>
                        <a:t>Pre-Disaster Mitigation Grant Program (PDM)</a:t>
                      </a:r>
                      <a:endParaRPr lang="en-US" sz="1800" b="0" cap="all" baseline="0" dirty="0">
                        <a:solidFill>
                          <a:schemeClr val="bg1"/>
                        </a:solidFill>
                        <a:effectLst/>
                        <a:latin typeface="Franklin Gothic Medium Cond" panose="020B0606030402020204" pitchFamily="34" charset="0"/>
                        <a:ea typeface="Calibri"/>
                        <a:cs typeface="Times New Roman"/>
                      </a:endParaRPr>
                    </a:p>
                  </a:txBody>
                  <a:tcPr marT="182880" marB="18288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0C0"/>
                    </a:solidFill>
                  </a:tcPr>
                </a:tc>
                <a:tc>
                  <a:txBody>
                    <a:bodyPr/>
                    <a:lstStyle/>
                    <a:p>
                      <a:pPr marL="0" marR="0" algn="l">
                        <a:spcBef>
                          <a:spcPts val="0"/>
                        </a:spcBef>
                        <a:spcAft>
                          <a:spcPts val="0"/>
                        </a:spcAft>
                      </a:pPr>
                      <a:r>
                        <a:rPr lang="en-US" sz="1800" b="0" dirty="0" smtClean="0">
                          <a:effectLst/>
                          <a:latin typeface="Franklin Gothic Medium Cond" panose="020B0606030402020204" pitchFamily="34" charset="0"/>
                        </a:rPr>
                        <a:t>Pre-Disaster</a:t>
                      </a:r>
                    </a:p>
                    <a:p>
                      <a:pPr marL="0" marR="0" algn="l">
                        <a:spcBef>
                          <a:spcPts val="0"/>
                        </a:spcBef>
                        <a:spcAft>
                          <a:spcPts val="0"/>
                        </a:spcAft>
                      </a:pPr>
                      <a:endParaRPr lang="en-US" sz="1800" b="0" dirty="0" smtClean="0">
                        <a:effectLst/>
                        <a:latin typeface="Franklin Gothic Medium Cond" panose="020B0606030402020204" pitchFamily="34" charset="0"/>
                      </a:endParaRPr>
                    </a:p>
                    <a:p>
                      <a:pPr marL="0" marR="0" algn="l">
                        <a:spcBef>
                          <a:spcPts val="0"/>
                        </a:spcBef>
                        <a:spcAft>
                          <a:spcPts val="0"/>
                        </a:spcAft>
                      </a:pPr>
                      <a:r>
                        <a:rPr lang="en-US" sz="1800" b="0" dirty="0" smtClean="0">
                          <a:effectLst/>
                          <a:latin typeface="Franklin Gothic Medium Cond" panose="020B0606030402020204" pitchFamily="34" charset="0"/>
                        </a:rPr>
                        <a:t>All Hazards</a:t>
                      </a:r>
                    </a:p>
                    <a:p>
                      <a:pPr marL="0" marR="0" algn="l">
                        <a:spcBef>
                          <a:spcPts val="0"/>
                        </a:spcBef>
                        <a:spcAft>
                          <a:spcPts val="0"/>
                        </a:spcAft>
                      </a:pPr>
                      <a:endParaRPr lang="en-US" sz="1800" b="0" dirty="0" smtClean="0">
                        <a:effectLst/>
                        <a:latin typeface="Franklin Gothic Medium Cond" panose="020B0606030402020204" pitchFamily="34" charset="0"/>
                      </a:endParaRPr>
                    </a:p>
                    <a:p>
                      <a:pPr marL="0" marR="0" algn="l">
                        <a:spcBef>
                          <a:spcPts val="0"/>
                        </a:spcBef>
                        <a:spcAft>
                          <a:spcPts val="0"/>
                        </a:spcAft>
                      </a:pPr>
                      <a:r>
                        <a:rPr lang="en-US" sz="1800" b="0" dirty="0" smtClean="0">
                          <a:effectLst/>
                          <a:latin typeface="Franklin Gothic Medium Cond" panose="020B0606030402020204" pitchFamily="34" charset="0"/>
                        </a:rPr>
                        <a:t>Plans and Projects</a:t>
                      </a:r>
                      <a:endParaRPr lang="en-US" sz="1800" b="0" dirty="0">
                        <a:effectLst/>
                        <a:latin typeface="Franklin Gothic Medium Cond" panose="020B0606030402020204" pitchFamily="34" charset="0"/>
                      </a:endParaRPr>
                    </a:p>
                  </a:txBody>
                  <a:tcPr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spcBef>
                          <a:spcPts val="0"/>
                        </a:spcBef>
                        <a:spcAft>
                          <a:spcPts val="0"/>
                        </a:spcAft>
                      </a:pPr>
                      <a:r>
                        <a:rPr lang="en-US" sz="1800" b="0" dirty="0" smtClean="0">
                          <a:effectLst/>
                          <a:latin typeface="Franklin Gothic Medium Cond" panose="020B0606030402020204" pitchFamily="34" charset="0"/>
                        </a:rPr>
                        <a:t>Nationally Competitive</a:t>
                      </a:r>
                    </a:p>
                    <a:p>
                      <a:pPr marL="0" marR="0" algn="l">
                        <a:spcBef>
                          <a:spcPts val="0"/>
                        </a:spcBef>
                        <a:spcAft>
                          <a:spcPts val="0"/>
                        </a:spcAft>
                      </a:pPr>
                      <a:endParaRPr lang="en-US" sz="1800" b="0" dirty="0" smtClean="0">
                        <a:effectLst/>
                        <a:latin typeface="Franklin Gothic Medium Cond" panose="020B0606030402020204" pitchFamily="34" charset="0"/>
                      </a:endParaRPr>
                    </a:p>
                    <a:p>
                      <a:pPr marL="0" marR="0" algn="l">
                        <a:spcBef>
                          <a:spcPts val="0"/>
                        </a:spcBef>
                        <a:spcAft>
                          <a:spcPts val="0"/>
                        </a:spcAft>
                      </a:pPr>
                      <a:r>
                        <a:rPr lang="en-US" sz="1800" b="0" dirty="0" smtClean="0">
                          <a:effectLst/>
                          <a:latin typeface="Franklin Gothic Medium Cond" panose="020B0606030402020204" pitchFamily="34" charset="0"/>
                        </a:rPr>
                        <a:t>State Set-asides</a:t>
                      </a:r>
                    </a:p>
                    <a:p>
                      <a:pPr marL="0" marR="0" algn="l">
                        <a:spcBef>
                          <a:spcPts val="0"/>
                        </a:spcBef>
                        <a:spcAft>
                          <a:spcPts val="0"/>
                        </a:spcAft>
                      </a:pPr>
                      <a:endParaRPr lang="en-US" sz="1800" b="0" dirty="0" smtClean="0">
                        <a:effectLst/>
                        <a:latin typeface="Franklin Gothic Medium Cond" panose="020B0606030402020204" pitchFamily="34" charset="0"/>
                      </a:endParaRPr>
                    </a:p>
                    <a:p>
                      <a:pPr marL="0" marR="0" algn="l">
                        <a:spcBef>
                          <a:spcPts val="0"/>
                        </a:spcBef>
                        <a:spcAft>
                          <a:spcPts val="0"/>
                        </a:spcAft>
                      </a:pPr>
                      <a:r>
                        <a:rPr lang="en-US" sz="1800" b="0" dirty="0" smtClean="0">
                          <a:effectLst/>
                          <a:latin typeface="Franklin Gothic Medium Cond" panose="020B0606030402020204" pitchFamily="34" charset="0"/>
                        </a:rPr>
                        <a:t>$10M Tribal set-aside</a:t>
                      </a:r>
                      <a:endParaRPr lang="en-US" sz="1800" b="0" dirty="0">
                        <a:effectLst/>
                        <a:latin typeface="Franklin Gothic Medium Cond" panose="020B0606030402020204" pitchFamily="34" charset="0"/>
                      </a:endParaRPr>
                    </a:p>
                  </a:txBody>
                  <a:tcPr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Franklin Gothic Medium Cond" panose="020B0606030402020204" pitchFamily="34" charset="0"/>
                        </a:rPr>
                        <a:t>Annually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effectLst/>
                        <a:latin typeface="Franklin Gothic Medium Cond" panose="020B06060304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Franklin Gothic Medium Cond" panose="020B0606030402020204" pitchFamily="34" charset="0"/>
                        </a:rPr>
                        <a:t>$90 Million FY17</a:t>
                      </a:r>
                    </a:p>
                  </a:txBody>
                  <a:tcPr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Franklin Gothic Medium Cond" panose="020B0606030402020204" pitchFamily="34" charset="0"/>
                        </a:rPr>
                        <a:t>10% - 25%*</a:t>
                      </a:r>
                    </a:p>
                  </a:txBody>
                  <a:tcPr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2" name="Title 1"/>
          <p:cNvSpPr>
            <a:spLocks noGrp="1"/>
          </p:cNvSpPr>
          <p:nvPr>
            <p:ph type="title"/>
          </p:nvPr>
        </p:nvSpPr>
        <p:spPr/>
        <p:txBody>
          <a:bodyPr>
            <a:normAutofit/>
          </a:bodyPr>
          <a:lstStyle/>
          <a:p>
            <a:r>
              <a:rPr lang="en-US" dirty="0" smtClean="0"/>
              <a:t>Pre-Disaster Mitigation (PDM)</a:t>
            </a:r>
            <a:endParaRPr lang="en-US" sz="2000" dirty="0"/>
          </a:p>
        </p:txBody>
      </p:sp>
      <p:sp>
        <p:nvSpPr>
          <p:cNvPr id="4" name="Rectangle 3"/>
          <p:cNvSpPr/>
          <p:nvPr/>
        </p:nvSpPr>
        <p:spPr>
          <a:xfrm>
            <a:off x="-1" y="4206240"/>
            <a:ext cx="9143999" cy="830997"/>
          </a:xfrm>
          <a:prstGeom prst="rect">
            <a:avLst/>
          </a:prstGeom>
        </p:spPr>
        <p:txBody>
          <a:bodyPr wrap="square">
            <a:spAutoFit/>
          </a:bodyPr>
          <a:lstStyle/>
          <a:p>
            <a:r>
              <a:rPr lang="en-US" sz="1600" dirty="0" smtClean="0">
                <a:latin typeface="Franklin Gothic Medium Cond" panose="020B0606030402020204" pitchFamily="34" charset="0"/>
                <a:cs typeface="Aharoni" panose="02010803020104030203" pitchFamily="2" charset="-79"/>
              </a:rPr>
              <a:t>The </a:t>
            </a:r>
            <a:r>
              <a:rPr lang="en-US" sz="1600" dirty="0">
                <a:latin typeface="Franklin Gothic Medium Cond" panose="020B0606030402020204" pitchFamily="34" charset="0"/>
                <a:cs typeface="Aharoni" panose="02010803020104030203" pitchFamily="2" charset="-79"/>
              </a:rPr>
              <a:t>PDM program provides funds for hazard mitigation measures designed to reduce injuries, loss of life, and damage and destruction of property. PDM grants are available for mitigation planning initiatives and cost-effective mitigation projects.</a:t>
            </a:r>
          </a:p>
        </p:txBody>
      </p:sp>
      <p:sp>
        <p:nvSpPr>
          <p:cNvPr id="5" name="Slide Number Placeholder 4"/>
          <p:cNvSpPr>
            <a:spLocks noGrp="1"/>
          </p:cNvSpPr>
          <p:nvPr>
            <p:ph type="sldNum" sz="quarter" idx="12"/>
          </p:nvPr>
        </p:nvSpPr>
        <p:spPr/>
        <p:txBody>
          <a:bodyPr/>
          <a:lstStyle/>
          <a:p>
            <a:pPr>
              <a:defRPr/>
            </a:pPr>
            <a:fld id="{167A036F-738C-4416-983E-5B04119587A4}" type="slidenum">
              <a:rPr lang="en-US" smtClean="0"/>
              <a:pPr>
                <a:defRPr/>
              </a:pPr>
              <a:t>10</a:t>
            </a:fld>
            <a:endParaRPr lang="en-US" dirty="0"/>
          </a:p>
        </p:txBody>
      </p:sp>
    </p:spTree>
    <p:extLst>
      <p:ext uri="{BB962C8B-B14F-4D97-AF65-F5344CB8AC3E}">
        <p14:creationId xmlns:p14="http://schemas.microsoft.com/office/powerpoint/2010/main" val="64112690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15"/>
          <a:stretch/>
        </p:blipFill>
        <p:spPr>
          <a:xfrm>
            <a:off x="0" y="1600200"/>
            <a:ext cx="4572000" cy="4774155"/>
          </a:xfrm>
          <a:prstGeom prst="rect">
            <a:avLst/>
          </a:prstGeom>
        </p:spPr>
      </p:pic>
      <p:sp>
        <p:nvSpPr>
          <p:cNvPr id="2" name="Footer Placeholder 1"/>
          <p:cNvSpPr>
            <a:spLocks noGrp="1"/>
          </p:cNvSpPr>
          <p:nvPr>
            <p:ph type="ftr" sz="quarter" idx="11"/>
          </p:nvPr>
        </p:nvSpPr>
        <p:spPr/>
        <p:txBody>
          <a:bodyPr/>
          <a:lstStyle/>
          <a:p>
            <a:r>
              <a:rPr lang="en-US" dirty="0" smtClean="0"/>
              <a:t>Notice of Funding Opportunity FY17 HMA Programs</a:t>
            </a:r>
            <a:endParaRPr lang="en-US" dirty="0"/>
          </a:p>
        </p:txBody>
      </p:sp>
      <p:sp>
        <p:nvSpPr>
          <p:cNvPr id="4" name="Slide Number Placeholder 3"/>
          <p:cNvSpPr>
            <a:spLocks noGrp="1"/>
          </p:cNvSpPr>
          <p:nvPr>
            <p:ph type="sldNum" sz="quarter" idx="12"/>
          </p:nvPr>
        </p:nvSpPr>
        <p:spPr/>
        <p:txBody>
          <a:bodyPr/>
          <a:lstStyle/>
          <a:p>
            <a:fld id="{CEC5AE38-704E-47AF-A4BB-591686A110B9}" type="slidenum">
              <a:rPr lang="en-US" smtClean="0">
                <a:solidFill>
                  <a:schemeClr val="bg1">
                    <a:lumMod val="65000"/>
                  </a:schemeClr>
                </a:solidFill>
              </a:rPr>
              <a:pPr/>
              <a:t>11</a:t>
            </a:fld>
            <a:endParaRPr lang="en-US" dirty="0">
              <a:solidFill>
                <a:schemeClr val="bg1">
                  <a:lumMod val="65000"/>
                </a:schemeClr>
              </a:solidFill>
            </a:endParaRPr>
          </a:p>
        </p:txBody>
      </p:sp>
      <p:sp>
        <p:nvSpPr>
          <p:cNvPr id="189449" name="Rectangle 9"/>
          <p:cNvSpPr>
            <a:spLocks noGrp="1" noChangeArrowheads="1"/>
          </p:cNvSpPr>
          <p:nvPr>
            <p:ph type="title" idx="4294967295"/>
          </p:nvPr>
        </p:nvSpPr>
        <p:spPr>
          <a:xfrm>
            <a:off x="0" y="0"/>
            <a:ext cx="9144000" cy="1600200"/>
          </a:xfrm>
          <a:solidFill>
            <a:schemeClr val="accent4"/>
          </a:solidFill>
        </p:spPr>
        <p:txBody>
          <a:bodyPr lIns="457200" anchor="ctr" anchorCtr="0">
            <a:noAutofit/>
          </a:bodyPr>
          <a:lstStyle/>
          <a:p>
            <a:r>
              <a:rPr lang="en-US" dirty="0" smtClean="0">
                <a:solidFill>
                  <a:schemeClr val="accent4">
                    <a:lumMod val="20000"/>
                    <a:lumOff val="80000"/>
                  </a:schemeClr>
                </a:solidFill>
              </a:rPr>
              <a:t>PDM Funding priorities</a:t>
            </a:r>
            <a:endParaRPr lang="en-US" dirty="0">
              <a:solidFill>
                <a:schemeClr val="accent4">
                  <a:lumMod val="20000"/>
                  <a:lumOff val="80000"/>
                </a:schemeClr>
              </a:solidFill>
            </a:endParaRPr>
          </a:p>
        </p:txBody>
      </p:sp>
      <p:sp>
        <p:nvSpPr>
          <p:cNvPr id="7" name="Rectangle 10"/>
          <p:cNvSpPr txBox="1">
            <a:spLocks noChangeArrowheads="1"/>
          </p:cNvSpPr>
          <p:nvPr/>
        </p:nvSpPr>
        <p:spPr>
          <a:xfrm>
            <a:off x="4953000" y="1905000"/>
            <a:ext cx="3886200" cy="4648200"/>
          </a:xfrm>
          <a:prstGeom prst="rect">
            <a:avLst/>
          </a:prstGeom>
          <a:noFill/>
        </p:spPr>
        <p:txBody>
          <a:bodyPr>
            <a:normAutofit fontScale="92500" lnSpcReduction="20000"/>
          </a:bodyPr>
          <a:lstStyle>
            <a:lvl1pPr marL="0" indent="0" algn="l" defTabSz="914400" rtl="0" eaLnBrk="1" latinLnBrk="0" hangingPunct="1">
              <a:spcBef>
                <a:spcPct val="20000"/>
              </a:spcBef>
              <a:spcAft>
                <a:spcPts val="600"/>
              </a:spcAft>
              <a:buFont typeface="Arial" pitchFamily="34" charset="0"/>
              <a:buNone/>
              <a:defRPr sz="24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00138" indent="-185738"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557338" indent="-185738"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ts val="2400"/>
              </a:spcBef>
              <a:spcAft>
                <a:spcPts val="0"/>
              </a:spcAft>
            </a:pPr>
            <a:r>
              <a:rPr lang="en-US" dirty="0" smtClean="0">
                <a:solidFill>
                  <a:schemeClr val="tx2"/>
                </a:solidFill>
                <a:ea typeface="Verdana" panose="020B0604030504040204" pitchFamily="34" charset="0"/>
                <a:cs typeface="Arial" panose="020B0604020202020204" pitchFamily="34" charset="0"/>
              </a:rPr>
              <a:t>State/Territory allocation</a:t>
            </a:r>
          </a:p>
          <a:p>
            <a:pPr marL="274320" lvl="1" indent="0">
              <a:spcBef>
                <a:spcPts val="0"/>
              </a:spcBef>
              <a:buNone/>
            </a:pPr>
            <a:r>
              <a:rPr lang="en-US" sz="2000" dirty="0" smtClean="0">
                <a:ea typeface="Verdana" panose="020B0604030504040204" pitchFamily="34" charset="0"/>
                <a:cs typeface="Arial" panose="020B0604020202020204" pitchFamily="34" charset="0"/>
              </a:rPr>
              <a:t>Up to 1% of PDM funds or </a:t>
            </a:r>
            <a:r>
              <a:rPr lang="en-US" sz="2000" dirty="0" smtClean="0">
                <a:solidFill>
                  <a:schemeClr val="tx2"/>
                </a:solidFill>
                <a:ea typeface="Verdana" panose="020B0604030504040204" pitchFamily="34" charset="0"/>
                <a:cs typeface="Arial" panose="020B0604020202020204" pitchFamily="34" charset="0"/>
              </a:rPr>
              <a:t>$575,000</a:t>
            </a:r>
            <a:r>
              <a:rPr lang="en-US" sz="2000" dirty="0" smtClean="0">
                <a:ea typeface="Verdana" panose="020B0604030504040204" pitchFamily="34" charset="0"/>
                <a:cs typeface="Arial" panose="020B0604020202020204" pitchFamily="34" charset="0"/>
              </a:rPr>
              <a:t>, whichever is less for allocations</a:t>
            </a:r>
          </a:p>
          <a:p>
            <a:pPr>
              <a:spcBef>
                <a:spcPts val="2400"/>
              </a:spcBef>
              <a:spcAft>
                <a:spcPts val="0"/>
              </a:spcAft>
            </a:pPr>
            <a:r>
              <a:rPr lang="en-US" dirty="0" smtClean="0">
                <a:solidFill>
                  <a:schemeClr val="tx2"/>
                </a:solidFill>
                <a:ea typeface="Verdana" panose="020B0604030504040204" pitchFamily="34" charset="0"/>
                <a:cs typeface="Arial" panose="020B0604020202020204" pitchFamily="34" charset="0"/>
              </a:rPr>
              <a:t>Tribal set aside </a:t>
            </a:r>
          </a:p>
          <a:p>
            <a:pPr marL="274320" lvl="1" indent="0">
              <a:spcBef>
                <a:spcPts val="0"/>
              </a:spcBef>
              <a:buNone/>
            </a:pPr>
            <a:r>
              <a:rPr lang="en-US" sz="2000" dirty="0" smtClean="0">
                <a:solidFill>
                  <a:srgbClr val="000000"/>
                </a:solidFill>
                <a:ea typeface="Verdana" panose="020B0604030504040204" pitchFamily="34" charset="0"/>
                <a:cs typeface="Arial" panose="020B0604020202020204" pitchFamily="34" charset="0"/>
              </a:rPr>
              <a:t>Up </a:t>
            </a:r>
            <a:r>
              <a:rPr lang="en-US" sz="2000" dirty="0">
                <a:solidFill>
                  <a:srgbClr val="000000"/>
                </a:solidFill>
                <a:ea typeface="Verdana" panose="020B0604030504040204" pitchFamily="34" charset="0"/>
                <a:cs typeface="Arial" panose="020B0604020202020204" pitchFamily="34" charset="0"/>
              </a:rPr>
              <a:t>to </a:t>
            </a:r>
            <a:r>
              <a:rPr lang="en-US" sz="2000" dirty="0" smtClean="0">
                <a:solidFill>
                  <a:srgbClr val="000000"/>
                </a:solidFill>
                <a:ea typeface="Verdana" panose="020B0604030504040204" pitchFamily="34" charset="0"/>
                <a:cs typeface="Arial" panose="020B0604020202020204" pitchFamily="34" charset="0"/>
              </a:rPr>
              <a:t>10% </a:t>
            </a:r>
            <a:r>
              <a:rPr lang="en-US" sz="2000" dirty="0">
                <a:solidFill>
                  <a:srgbClr val="000000"/>
                </a:solidFill>
                <a:ea typeface="Verdana" panose="020B0604030504040204" pitchFamily="34" charset="0"/>
                <a:cs typeface="Arial" panose="020B0604020202020204" pitchFamily="34" charset="0"/>
              </a:rPr>
              <a:t>of PDM </a:t>
            </a:r>
            <a:r>
              <a:rPr lang="en-US" sz="2000" dirty="0" smtClean="0">
                <a:solidFill>
                  <a:srgbClr val="000000"/>
                </a:solidFill>
                <a:ea typeface="Verdana" panose="020B0604030504040204" pitchFamily="34" charset="0"/>
                <a:cs typeface="Arial" panose="020B0604020202020204" pitchFamily="34" charset="0"/>
              </a:rPr>
              <a:t>funds, or $10 million, for  </a:t>
            </a:r>
            <a:r>
              <a:rPr lang="en-US" sz="2000" dirty="0">
                <a:solidFill>
                  <a:schemeClr val="tx2"/>
                </a:solidFill>
                <a:ea typeface="Verdana" panose="020B0604030504040204" pitchFamily="34" charset="0"/>
                <a:cs typeface="Arial" panose="020B0604020202020204" pitchFamily="34" charset="0"/>
              </a:rPr>
              <a:t>$575,000</a:t>
            </a:r>
            <a:r>
              <a:rPr lang="en-US" sz="2000" dirty="0">
                <a:solidFill>
                  <a:srgbClr val="D1282E"/>
                </a:solidFill>
                <a:ea typeface="Verdana" panose="020B0604030504040204" pitchFamily="34" charset="0"/>
                <a:cs typeface="Arial" panose="020B0604020202020204" pitchFamily="34" charset="0"/>
              </a:rPr>
              <a:t> </a:t>
            </a:r>
            <a:r>
              <a:rPr lang="en-US" sz="2000" dirty="0" smtClean="0">
                <a:ea typeface="Verdana" panose="020B0604030504040204" pitchFamily="34" charset="0"/>
                <a:cs typeface="Arial" panose="020B0604020202020204" pitchFamily="34" charset="0"/>
              </a:rPr>
              <a:t>per Federally recognized tribal government applicant</a:t>
            </a:r>
            <a:endParaRPr lang="en-US" sz="2000" dirty="0">
              <a:ea typeface="Verdana" panose="020B0604030504040204" pitchFamily="34" charset="0"/>
              <a:cs typeface="Arial" panose="020B0604020202020204" pitchFamily="34" charset="0"/>
            </a:endParaRPr>
          </a:p>
          <a:p>
            <a:pPr>
              <a:spcBef>
                <a:spcPts val="2400"/>
              </a:spcBef>
              <a:spcAft>
                <a:spcPts val="0"/>
              </a:spcAft>
            </a:pPr>
            <a:r>
              <a:rPr lang="en-US" sz="1500" i="1" dirty="0" smtClean="0"/>
              <a:t>Planning and/or project subapplications</a:t>
            </a:r>
          </a:p>
          <a:p>
            <a:pPr>
              <a:spcBef>
                <a:spcPts val="2400"/>
              </a:spcBef>
              <a:spcAft>
                <a:spcPts val="0"/>
              </a:spcAft>
            </a:pPr>
            <a:r>
              <a:rPr lang="en-US" sz="1500" i="1" dirty="0" smtClean="0"/>
              <a:t>There </a:t>
            </a:r>
            <a:r>
              <a:rPr lang="en-US" sz="1500" i="1" dirty="0"/>
              <a:t>is no limit to the number of sub-applications an applicant may submit towards the </a:t>
            </a:r>
            <a:r>
              <a:rPr lang="en-US" sz="1500" i="1" dirty="0" smtClean="0"/>
              <a:t>allocation or set aside; however</a:t>
            </a:r>
            <a:r>
              <a:rPr lang="en-US" sz="1500" i="1" dirty="0"/>
              <a:t>, to be eligible for </a:t>
            </a:r>
            <a:r>
              <a:rPr lang="en-US" sz="1500" i="1" dirty="0" smtClean="0"/>
              <a:t>consideration, the </a:t>
            </a:r>
            <a:r>
              <a:rPr lang="en-US" sz="1500" i="1" dirty="0"/>
              <a:t>applicant’s </a:t>
            </a:r>
            <a:r>
              <a:rPr lang="en-US" sz="1500" i="1" dirty="0">
                <a:solidFill>
                  <a:srgbClr val="FF0000"/>
                </a:solidFill>
              </a:rPr>
              <a:t>highest ranked planning or project </a:t>
            </a:r>
            <a:r>
              <a:rPr lang="en-US" sz="1500" i="1" dirty="0" smtClean="0">
                <a:solidFill>
                  <a:srgbClr val="FF0000"/>
                </a:solidFill>
              </a:rPr>
              <a:t>subapplication </a:t>
            </a:r>
            <a:r>
              <a:rPr lang="en-US" sz="1500" i="1" dirty="0">
                <a:solidFill>
                  <a:srgbClr val="FF0000"/>
                </a:solidFill>
              </a:rPr>
              <a:t>must be </a:t>
            </a:r>
            <a:r>
              <a:rPr lang="en-US" sz="1500" i="1" u="sng" dirty="0">
                <a:solidFill>
                  <a:srgbClr val="FF0000"/>
                </a:solidFill>
              </a:rPr>
              <a:t>$575,000 or </a:t>
            </a:r>
            <a:r>
              <a:rPr lang="en-US" sz="1500" i="1" u="sng" dirty="0" smtClean="0">
                <a:solidFill>
                  <a:srgbClr val="FF0000"/>
                </a:solidFill>
              </a:rPr>
              <a:t>less. </a:t>
            </a:r>
            <a:endParaRPr lang="en-US" sz="1500" i="1" u="sng" dirty="0" smtClean="0">
              <a:solidFill>
                <a:srgbClr val="FF0000"/>
              </a:solidFill>
              <a:ea typeface="Verdana" panose="020B0604030504040204" pitchFamily="34" charset="0"/>
              <a:cs typeface="Arial" panose="020B0604020202020204" pitchFamily="34" charset="0"/>
            </a:endParaRPr>
          </a:p>
          <a:p>
            <a:pPr>
              <a:spcBef>
                <a:spcPts val="2400"/>
              </a:spcBef>
              <a:spcAft>
                <a:spcPts val="0"/>
              </a:spcAft>
            </a:pPr>
            <a:endParaRPr lang="en-US" sz="2000" dirty="0" smtClean="0"/>
          </a:p>
        </p:txBody>
      </p:sp>
      <p:sp>
        <p:nvSpPr>
          <p:cNvPr id="10" name="Oval 9"/>
          <p:cNvSpPr/>
          <p:nvPr/>
        </p:nvSpPr>
        <p:spPr>
          <a:xfrm>
            <a:off x="4269611" y="1847125"/>
            <a:ext cx="604777" cy="604777"/>
          </a:xfrm>
          <a:prstGeom prst="ellipse">
            <a:avLst/>
          </a:prstGeom>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latin typeface="+mj-lt"/>
              </a:rPr>
              <a:t>1</a:t>
            </a:r>
            <a:endParaRPr lang="en-US" sz="3200" dirty="0">
              <a:latin typeface="+mj-lt"/>
            </a:endParaRPr>
          </a:p>
        </p:txBody>
      </p:sp>
      <p:sp>
        <p:nvSpPr>
          <p:cNvPr id="11" name="Oval 10"/>
          <p:cNvSpPr/>
          <p:nvPr/>
        </p:nvSpPr>
        <p:spPr>
          <a:xfrm>
            <a:off x="4269611" y="3129023"/>
            <a:ext cx="604777" cy="604777"/>
          </a:xfrm>
          <a:prstGeom prst="ellipse">
            <a:avLst/>
          </a:prstGeom>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latin typeface="+mj-lt"/>
              </a:rPr>
              <a:t>2</a:t>
            </a:r>
            <a:endParaRPr lang="en-US" sz="3200" dirty="0">
              <a:latin typeface="+mj-lt"/>
            </a:endParaRPr>
          </a:p>
        </p:txBody>
      </p:sp>
    </p:spTree>
    <p:extLst>
      <p:ext uri="{BB962C8B-B14F-4D97-AF65-F5344CB8AC3E}">
        <p14:creationId xmlns:p14="http://schemas.microsoft.com/office/powerpoint/2010/main" val="32627728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PDM Funding Information</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12</a:t>
            </a:fld>
            <a:endParaRPr lang="en-US" dirty="0"/>
          </a:p>
        </p:txBody>
      </p:sp>
      <p:sp>
        <p:nvSpPr>
          <p:cNvPr id="5" name="Content Placeholder 4"/>
          <p:cNvSpPr>
            <a:spLocks noGrp="1"/>
          </p:cNvSpPr>
          <p:nvPr>
            <p:ph idx="1"/>
          </p:nvPr>
        </p:nvSpPr>
        <p:spPr/>
        <p:txBody>
          <a:bodyPr>
            <a:normAutofit/>
          </a:bodyPr>
          <a:lstStyle/>
          <a:p>
            <a:pPr marL="0" indent="0">
              <a:buNone/>
            </a:pPr>
            <a:r>
              <a:rPr lang="en-US" dirty="0" smtClean="0">
                <a:solidFill>
                  <a:srgbClr val="000000"/>
                </a:solidFill>
                <a:ea typeface="Verdana" panose="020B0604030504040204" pitchFamily="34" charset="0"/>
                <a:cs typeface="Arial" panose="020B0604020202020204" pitchFamily="34" charset="0"/>
              </a:rPr>
              <a:t>Tribal Set Aside:</a:t>
            </a:r>
          </a:p>
          <a:p>
            <a:pPr lvl="1"/>
            <a:r>
              <a:rPr lang="en-US" dirty="0" smtClean="0">
                <a:solidFill>
                  <a:srgbClr val="000000"/>
                </a:solidFill>
                <a:ea typeface="Verdana" panose="020B0604030504040204" pitchFamily="34" charset="0"/>
                <a:cs typeface="Arial" panose="020B0604020202020204" pitchFamily="34" charset="0"/>
              </a:rPr>
              <a:t>$</a:t>
            </a:r>
            <a:r>
              <a:rPr lang="en-US" dirty="0">
                <a:solidFill>
                  <a:srgbClr val="000000"/>
                </a:solidFill>
                <a:ea typeface="Verdana" panose="020B0604030504040204" pitchFamily="34" charset="0"/>
                <a:cs typeface="Arial" panose="020B0604020202020204" pitchFamily="34" charset="0"/>
              </a:rPr>
              <a:t>10 </a:t>
            </a:r>
            <a:r>
              <a:rPr lang="en-US" dirty="0" smtClean="0">
                <a:solidFill>
                  <a:srgbClr val="000000"/>
                </a:solidFill>
                <a:ea typeface="Verdana" panose="020B0604030504040204" pitchFamily="34" charset="0"/>
                <a:cs typeface="Arial" panose="020B0604020202020204" pitchFamily="34" charset="0"/>
              </a:rPr>
              <a:t>million total for FY17 funding cycle</a:t>
            </a:r>
          </a:p>
          <a:p>
            <a:pPr lvl="1"/>
            <a:r>
              <a:rPr lang="en-US" dirty="0" smtClean="0">
                <a:solidFill>
                  <a:srgbClr val="000000"/>
                </a:solidFill>
                <a:ea typeface="Verdana" panose="020B0604030504040204" pitchFamily="34" charset="0"/>
                <a:cs typeface="Arial" panose="020B0604020202020204" pitchFamily="34" charset="0"/>
              </a:rPr>
              <a:t>Up to $575,000</a:t>
            </a:r>
            <a:r>
              <a:rPr lang="en-US" dirty="0" smtClean="0">
                <a:solidFill>
                  <a:srgbClr val="D1282E"/>
                </a:solidFill>
                <a:ea typeface="Verdana" panose="020B0604030504040204" pitchFamily="34" charset="0"/>
                <a:cs typeface="Arial" panose="020B0604020202020204" pitchFamily="34" charset="0"/>
              </a:rPr>
              <a:t> </a:t>
            </a:r>
            <a:r>
              <a:rPr lang="en-US" dirty="0">
                <a:ea typeface="Verdana" panose="020B0604030504040204" pitchFamily="34" charset="0"/>
                <a:cs typeface="Arial" panose="020B0604020202020204" pitchFamily="34" charset="0"/>
              </a:rPr>
              <a:t>per Federally recognized tribal government </a:t>
            </a:r>
            <a:r>
              <a:rPr lang="en-US" dirty="0" smtClean="0">
                <a:ea typeface="Verdana" panose="020B0604030504040204" pitchFamily="34" charset="0"/>
                <a:cs typeface="Arial" panose="020B0604020202020204" pitchFamily="34" charset="0"/>
              </a:rPr>
              <a:t>applicant</a:t>
            </a:r>
          </a:p>
          <a:p>
            <a:pPr marL="0" indent="0">
              <a:buNone/>
            </a:pPr>
            <a:r>
              <a:rPr lang="en-US" dirty="0" smtClean="0">
                <a:ea typeface="Verdana" panose="020B0604030504040204" pitchFamily="34" charset="0"/>
                <a:cs typeface="Arial" panose="020B0604020202020204" pitchFamily="34" charset="0"/>
              </a:rPr>
              <a:t>Planning Grant Funding Limits:</a:t>
            </a:r>
          </a:p>
          <a:p>
            <a:pPr lvl="1"/>
            <a:r>
              <a:rPr lang="en-US" dirty="0" smtClean="0"/>
              <a:t>$400,000 </a:t>
            </a:r>
            <a:r>
              <a:rPr lang="en-US" dirty="0"/>
              <a:t>limit for new mitigation </a:t>
            </a:r>
            <a:r>
              <a:rPr lang="en-US" dirty="0" smtClean="0"/>
              <a:t>plans – </a:t>
            </a:r>
            <a:r>
              <a:rPr lang="en-US" i="1" dirty="0" smtClean="0"/>
              <a:t>this cap is for large-scale, very complex planning areas – average new Tribal Plan should be about </a:t>
            </a:r>
            <a:r>
              <a:rPr lang="en-US" b="1" i="1" dirty="0" smtClean="0"/>
              <a:t>$75K to $125K</a:t>
            </a:r>
            <a:endParaRPr lang="en-US" b="1" i="1" dirty="0"/>
          </a:p>
          <a:p>
            <a:pPr lvl="1"/>
            <a:r>
              <a:rPr lang="en-US" dirty="0"/>
              <a:t>$300,000 limit for state/territorial and multi-jurisdictional local/tribal mitigation plan </a:t>
            </a:r>
            <a:r>
              <a:rPr lang="en-US" dirty="0" smtClean="0"/>
              <a:t>update </a:t>
            </a:r>
            <a:r>
              <a:rPr lang="en-US" i="1" dirty="0" smtClean="0"/>
              <a:t>– most Tribes are developing stand-alone Tribal Plans, so N/A</a:t>
            </a:r>
            <a:endParaRPr lang="en-US" dirty="0"/>
          </a:p>
          <a:p>
            <a:pPr lvl="1"/>
            <a:r>
              <a:rPr lang="en-US" dirty="0"/>
              <a:t>$150,000 limit for single jurisdiction local/tribal mitigation plan </a:t>
            </a:r>
            <a:r>
              <a:rPr lang="en-US" dirty="0" smtClean="0"/>
              <a:t>update – </a:t>
            </a:r>
            <a:r>
              <a:rPr lang="en-US" i="1" dirty="0" smtClean="0"/>
              <a:t>again, this is a cap for very complex, large-scale planning efforts – typical Tribal Plan updates should be about </a:t>
            </a:r>
            <a:r>
              <a:rPr lang="en-US" b="1" i="1" dirty="0" smtClean="0"/>
              <a:t>$35K to $50K</a:t>
            </a:r>
            <a:endParaRPr lang="en-US" b="1" dirty="0" smtClean="0"/>
          </a:p>
          <a:p>
            <a:pPr marL="0" indent="0">
              <a:buNone/>
            </a:pPr>
            <a:r>
              <a:rPr lang="en-US" dirty="0" smtClean="0"/>
              <a:t>Other Funding Limits</a:t>
            </a:r>
            <a:endParaRPr lang="en-US" dirty="0"/>
          </a:p>
          <a:p>
            <a:pPr lvl="1"/>
            <a:r>
              <a:rPr lang="en-US" dirty="0"/>
              <a:t>10% of plan/project </a:t>
            </a:r>
            <a:r>
              <a:rPr lang="en-US" dirty="0" err="1"/>
              <a:t>subapplication</a:t>
            </a:r>
            <a:r>
              <a:rPr lang="en-US" dirty="0"/>
              <a:t> budget for information dissemination activities</a:t>
            </a:r>
          </a:p>
          <a:p>
            <a:pPr lvl="1"/>
            <a:r>
              <a:rPr lang="en-US" dirty="0"/>
              <a:t>5% of plan/project </a:t>
            </a:r>
            <a:r>
              <a:rPr lang="en-US" dirty="0" err="1"/>
              <a:t>subapplication</a:t>
            </a:r>
            <a:r>
              <a:rPr lang="en-US" dirty="0"/>
              <a:t> budget for </a:t>
            </a:r>
            <a:r>
              <a:rPr lang="en-US" dirty="0" err="1"/>
              <a:t>subapplicant</a:t>
            </a:r>
            <a:r>
              <a:rPr lang="en-US" dirty="0"/>
              <a:t> management costs </a:t>
            </a:r>
          </a:p>
          <a:p>
            <a:pPr lvl="1"/>
            <a:r>
              <a:rPr lang="en-US" dirty="0"/>
              <a:t>10% of grant application budget for applicant management costs </a:t>
            </a:r>
            <a:r>
              <a:rPr lang="en-US" dirty="0">
                <a:solidFill>
                  <a:srgbClr val="FF0000"/>
                </a:solidFill>
              </a:rPr>
              <a:t>(</a:t>
            </a:r>
            <a:r>
              <a:rPr lang="en-US" i="1" dirty="0">
                <a:solidFill>
                  <a:srgbClr val="FF0000"/>
                </a:solidFill>
              </a:rPr>
              <a:t>separate MC sub-application must be submitted</a:t>
            </a:r>
            <a:r>
              <a:rPr lang="en-US" dirty="0">
                <a:solidFill>
                  <a:srgbClr val="FF0000"/>
                </a:solidFill>
              </a:rPr>
              <a:t>)</a:t>
            </a:r>
            <a:endParaRPr lang="en-US" dirty="0"/>
          </a:p>
          <a:p>
            <a:pPr marL="274320" lvl="1" indent="0">
              <a:buNone/>
            </a:pPr>
            <a:endParaRPr lang="en-US" dirty="0">
              <a:ea typeface="Verdana" panose="020B060403050404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5399734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PDM Eligible Planning Activities</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13</a:t>
            </a:fld>
            <a:endParaRPr lang="en-US" dirty="0"/>
          </a:p>
        </p:txBody>
      </p:sp>
      <p:sp>
        <p:nvSpPr>
          <p:cNvPr id="5" name="Content Placeholder 4"/>
          <p:cNvSpPr>
            <a:spLocks noGrp="1"/>
          </p:cNvSpPr>
          <p:nvPr>
            <p:ph idx="1"/>
          </p:nvPr>
        </p:nvSpPr>
        <p:spPr/>
        <p:txBody>
          <a:bodyPr/>
          <a:lstStyle/>
          <a:p>
            <a:r>
              <a:rPr lang="en-US" dirty="0" smtClean="0"/>
              <a:t>All planning grants received under Pre-Disaster Mitigation (PDM) grant program must result in a FEMA-approved natural Hazard Mitigation plan within the Period of Performance (POP). Either a new or updated Plan.</a:t>
            </a:r>
          </a:p>
          <a:p>
            <a:r>
              <a:rPr lang="en-US" dirty="0" smtClean="0"/>
              <a:t>This means that the mitigation plan has met either all the planning requirements: 201.4/5 (state), 201.6 (local) or 201.7 (tribal)</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3410267"/>
            <a:ext cx="2171417" cy="292417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2254586" y="2895600"/>
            <a:ext cx="2241214" cy="290309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stretch>
            <a:fillRect/>
          </a:stretch>
        </p:blipFill>
        <p:spPr>
          <a:xfrm>
            <a:off x="6719512" y="2895599"/>
            <a:ext cx="2229102" cy="2903093"/>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stretch>
            <a:fillRect/>
          </a:stretch>
        </p:blipFill>
        <p:spPr>
          <a:xfrm>
            <a:off x="4438392" y="3575685"/>
            <a:ext cx="2281120" cy="2996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660735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1371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91440" rIns="457200" bIns="45720" rtlCol="0" anchor="ctr">
            <a:noAutofit/>
          </a:bodyPr>
          <a:lstStyle/>
          <a:p>
            <a:pPr>
              <a:lnSpc>
                <a:spcPct val="90000"/>
              </a:lnSpc>
            </a:pPr>
            <a:endParaRPr lang="en-US" sz="3200" dirty="0">
              <a:solidFill>
                <a:schemeClr val="bg1"/>
              </a:solidFill>
              <a:latin typeface="Arial Black"/>
            </a:endParaRPr>
          </a:p>
        </p:txBody>
      </p:sp>
      <p:sp>
        <p:nvSpPr>
          <p:cNvPr id="50" name="Rectangle 49"/>
          <p:cNvSpPr/>
          <p:nvPr/>
        </p:nvSpPr>
        <p:spPr>
          <a:xfrm>
            <a:off x="457200" y="5741218"/>
            <a:ext cx="8458200" cy="2565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320479" y="2209800"/>
            <a:ext cx="2870521" cy="2142290"/>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209800" y="2895600"/>
            <a:ext cx="3557384" cy="369332"/>
          </a:xfrm>
          <a:prstGeom prst="rect">
            <a:avLst/>
          </a:prstGeom>
          <a:noFill/>
        </p:spPr>
        <p:txBody>
          <a:bodyPr wrap="none" rtlCol="0">
            <a:spAutoFit/>
          </a:bodyPr>
          <a:lstStyle/>
          <a:p>
            <a:r>
              <a:rPr lang="en-US" dirty="0" smtClean="0"/>
              <a:t>Selection date: </a:t>
            </a:r>
            <a:r>
              <a:rPr lang="en-US" i="1" dirty="0" smtClean="0"/>
              <a:t>January 30, 2018</a:t>
            </a:r>
            <a:endParaRPr lang="en-US" i="1" dirty="0"/>
          </a:p>
        </p:txBody>
      </p:sp>
      <p:sp>
        <p:nvSpPr>
          <p:cNvPr id="34" name="Freeform 33"/>
          <p:cNvSpPr/>
          <p:nvPr/>
        </p:nvSpPr>
        <p:spPr>
          <a:xfrm>
            <a:off x="2286000" y="3276600"/>
            <a:ext cx="1433332" cy="1116965"/>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453958" y="3669889"/>
            <a:ext cx="2251642" cy="1359311"/>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2133601" y="4191000"/>
            <a:ext cx="5943600" cy="1465427"/>
            <a:chOff x="2401540" y="6050603"/>
            <a:chExt cx="3618278" cy="310915"/>
          </a:xfrm>
        </p:grpSpPr>
        <p:cxnSp>
          <p:nvCxnSpPr>
            <p:cNvPr id="53" name="Straight Connector 52"/>
            <p:cNvCxnSpPr/>
            <p:nvPr/>
          </p:nvCxnSpPr>
          <p:spPr>
            <a:xfrm>
              <a:off x="2401540" y="6050603"/>
              <a:ext cx="0" cy="310915"/>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607632" y="6060187"/>
              <a:ext cx="1" cy="30133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19818" y="6050603"/>
              <a:ext cx="0" cy="310915"/>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89449" name="Rectangle 9"/>
          <p:cNvSpPr>
            <a:spLocks noGrp="1" noChangeArrowheads="1"/>
          </p:cNvSpPr>
          <p:nvPr>
            <p:ph type="title"/>
          </p:nvPr>
        </p:nvSpPr>
        <p:spPr>
          <a:xfrm>
            <a:off x="228600" y="152718"/>
            <a:ext cx="8686800" cy="1218882"/>
          </a:xfrm>
        </p:spPr>
        <p:txBody>
          <a:bodyPr>
            <a:normAutofit/>
          </a:bodyPr>
          <a:lstStyle/>
          <a:p>
            <a:r>
              <a:rPr lang="en-US" dirty="0" smtClean="0">
                <a:solidFill>
                  <a:schemeClr val="accent4">
                    <a:lumMod val="60000"/>
                    <a:lumOff val="40000"/>
                  </a:schemeClr>
                </a:solidFill>
              </a:rPr>
              <a:t>FY17 PDMC: </a:t>
            </a:r>
            <a:r>
              <a:rPr lang="en-US" i="1" dirty="0" smtClean="0">
                <a:solidFill>
                  <a:schemeClr val="accent4">
                    <a:lumMod val="60000"/>
                    <a:lumOff val="40000"/>
                  </a:schemeClr>
                </a:solidFill>
              </a:rPr>
              <a:t>Milestones</a:t>
            </a:r>
            <a:endParaRPr lang="en-US" i="1" dirty="0">
              <a:solidFill>
                <a:schemeClr val="accent4">
                  <a:lumMod val="60000"/>
                  <a:lumOff val="40000"/>
                </a:schemeClr>
              </a:solidFill>
            </a:endParaRPr>
          </a:p>
        </p:txBody>
      </p:sp>
      <p:sp>
        <p:nvSpPr>
          <p:cNvPr id="4" name="Slide Number Placeholder 3"/>
          <p:cNvSpPr>
            <a:spLocks noGrp="1"/>
          </p:cNvSpPr>
          <p:nvPr>
            <p:ph type="sldNum" sz="quarter" idx="12"/>
          </p:nvPr>
        </p:nvSpPr>
        <p:spPr/>
        <p:txBody>
          <a:bodyPr/>
          <a:lstStyle/>
          <a:p>
            <a:fld id="{CEC5AE38-704E-47AF-A4BB-591686A110B9}" type="slidenum">
              <a:rPr lang="en-US" smtClean="0">
                <a:solidFill>
                  <a:schemeClr val="bg1"/>
                </a:solidFill>
              </a:rPr>
              <a:pPr/>
              <a:t>14</a:t>
            </a:fld>
            <a:endParaRPr lang="en-US" dirty="0">
              <a:solidFill>
                <a:schemeClr val="bg1"/>
              </a:solidFill>
            </a:endParaRPr>
          </a:p>
        </p:txBody>
      </p:sp>
      <p:sp>
        <p:nvSpPr>
          <p:cNvPr id="8" name="Rectangle 7"/>
          <p:cNvSpPr/>
          <p:nvPr/>
        </p:nvSpPr>
        <p:spPr>
          <a:xfrm>
            <a:off x="1524000" y="4724400"/>
            <a:ext cx="532651" cy="304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0" y="5105400"/>
            <a:ext cx="6705600" cy="3584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181100" y="4628011"/>
            <a:ext cx="168199" cy="4011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19200" y="1828800"/>
            <a:ext cx="4540538" cy="369332"/>
          </a:xfrm>
          <a:prstGeom prst="rect">
            <a:avLst/>
          </a:prstGeom>
          <a:noFill/>
        </p:spPr>
        <p:txBody>
          <a:bodyPr wrap="none" rtlCol="0">
            <a:spAutoFit/>
          </a:bodyPr>
          <a:lstStyle/>
          <a:p>
            <a:r>
              <a:rPr lang="en-US" dirty="0"/>
              <a:t>NOFO posted to </a:t>
            </a:r>
            <a:r>
              <a:rPr lang="en-US" dirty="0" smtClean="0"/>
              <a:t>Grants.gov: </a:t>
            </a:r>
            <a:r>
              <a:rPr lang="en-US" i="1" dirty="0" smtClean="0"/>
              <a:t>July 11, 2017</a:t>
            </a:r>
            <a:endParaRPr lang="en-US" i="1" dirty="0"/>
          </a:p>
        </p:txBody>
      </p:sp>
      <p:sp>
        <p:nvSpPr>
          <p:cNvPr id="31" name="TextBox 30"/>
          <p:cNvSpPr txBox="1"/>
          <p:nvPr/>
        </p:nvSpPr>
        <p:spPr>
          <a:xfrm>
            <a:off x="1676400" y="2362200"/>
            <a:ext cx="5519524" cy="369332"/>
          </a:xfrm>
          <a:prstGeom prst="rect">
            <a:avLst/>
          </a:prstGeom>
          <a:noFill/>
        </p:spPr>
        <p:txBody>
          <a:bodyPr wrap="none" rtlCol="0">
            <a:spAutoFit/>
          </a:bodyPr>
          <a:lstStyle/>
          <a:p>
            <a:r>
              <a:rPr lang="en-US" dirty="0"/>
              <a:t>Application </a:t>
            </a:r>
            <a:r>
              <a:rPr lang="en-US" dirty="0" smtClean="0"/>
              <a:t>period: </a:t>
            </a:r>
            <a:r>
              <a:rPr lang="en-US" i="1" dirty="0" smtClean="0"/>
              <a:t>August 14 to </a:t>
            </a:r>
            <a:r>
              <a:rPr lang="en-US" i="1" u="sng" dirty="0" smtClean="0"/>
              <a:t>November 14, 2017</a:t>
            </a:r>
            <a:endParaRPr lang="en-US" i="1" u="sng" dirty="0"/>
          </a:p>
        </p:txBody>
      </p:sp>
      <p:sp>
        <p:nvSpPr>
          <p:cNvPr id="32" name="Freeform 31"/>
          <p:cNvSpPr/>
          <p:nvPr/>
        </p:nvSpPr>
        <p:spPr>
          <a:xfrm>
            <a:off x="1752600" y="2731532"/>
            <a:ext cx="1906307" cy="1504640"/>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2171700" y="4628011"/>
            <a:ext cx="165422" cy="3828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74351" y="4416623"/>
            <a:ext cx="519181" cy="307777"/>
          </a:xfrm>
          <a:prstGeom prst="rect">
            <a:avLst/>
          </a:prstGeom>
          <a:noFill/>
        </p:spPr>
        <p:txBody>
          <a:bodyPr wrap="none" rtlCol="0">
            <a:spAutoFit/>
          </a:bodyPr>
          <a:lstStyle/>
          <a:p>
            <a:pPr algn="ctr"/>
            <a:r>
              <a:rPr lang="en-US" sz="1400" dirty="0" smtClean="0"/>
              <a:t>7/11</a:t>
            </a:r>
            <a:endParaRPr lang="en-US" sz="1400" dirty="0"/>
          </a:p>
        </p:txBody>
      </p:sp>
      <p:sp>
        <p:nvSpPr>
          <p:cNvPr id="37" name="TextBox 36"/>
          <p:cNvSpPr txBox="1"/>
          <p:nvPr/>
        </p:nvSpPr>
        <p:spPr>
          <a:xfrm>
            <a:off x="1452004" y="4287357"/>
            <a:ext cx="731290" cy="437043"/>
          </a:xfrm>
          <a:prstGeom prst="rect">
            <a:avLst/>
          </a:prstGeom>
          <a:noFill/>
        </p:spPr>
        <p:txBody>
          <a:bodyPr wrap="none" rtlCol="0">
            <a:spAutoFit/>
          </a:bodyPr>
          <a:lstStyle/>
          <a:p>
            <a:pPr algn="ctr">
              <a:lnSpc>
                <a:spcPct val="80000"/>
              </a:lnSpc>
            </a:pPr>
            <a:r>
              <a:rPr lang="en-US" sz="1400" dirty="0" smtClean="0"/>
              <a:t>8/14 to</a:t>
            </a:r>
          </a:p>
          <a:p>
            <a:pPr algn="ctr">
              <a:lnSpc>
                <a:spcPct val="80000"/>
              </a:lnSpc>
            </a:pPr>
            <a:r>
              <a:rPr lang="en-US" sz="1400" dirty="0" smtClean="0"/>
              <a:t>11/14</a:t>
            </a:r>
            <a:endParaRPr lang="en-US" sz="1400" dirty="0"/>
          </a:p>
        </p:txBody>
      </p:sp>
      <p:sp>
        <p:nvSpPr>
          <p:cNvPr id="38" name="TextBox 37"/>
          <p:cNvSpPr txBox="1"/>
          <p:nvPr/>
        </p:nvSpPr>
        <p:spPr>
          <a:xfrm>
            <a:off x="2057400" y="4402807"/>
            <a:ext cx="533400" cy="307777"/>
          </a:xfrm>
          <a:prstGeom prst="rect">
            <a:avLst/>
          </a:prstGeom>
          <a:noFill/>
        </p:spPr>
        <p:txBody>
          <a:bodyPr wrap="square" rtlCol="0">
            <a:spAutoFit/>
          </a:bodyPr>
          <a:lstStyle/>
          <a:p>
            <a:pPr algn="ctr"/>
            <a:r>
              <a:rPr lang="en-US" sz="1400" dirty="0" smtClean="0"/>
              <a:t>1/30</a:t>
            </a:r>
            <a:endParaRPr lang="en-US" sz="1400" dirty="0"/>
          </a:p>
        </p:txBody>
      </p:sp>
      <p:sp>
        <p:nvSpPr>
          <p:cNvPr id="39" name="TextBox 38"/>
          <p:cNvSpPr txBox="1"/>
          <p:nvPr/>
        </p:nvSpPr>
        <p:spPr>
          <a:xfrm>
            <a:off x="4356900" y="3288268"/>
            <a:ext cx="3647152" cy="369332"/>
          </a:xfrm>
          <a:prstGeom prst="rect">
            <a:avLst/>
          </a:prstGeom>
          <a:noFill/>
        </p:spPr>
        <p:txBody>
          <a:bodyPr wrap="none" rtlCol="0">
            <a:spAutoFit/>
          </a:bodyPr>
          <a:lstStyle/>
          <a:p>
            <a:r>
              <a:rPr lang="en-US" dirty="0" smtClean="0"/>
              <a:t>Period of Performance: </a:t>
            </a:r>
            <a:r>
              <a:rPr lang="en-US" i="1" dirty="0" smtClean="0"/>
              <a:t>1/29/2021</a:t>
            </a:r>
            <a:endParaRPr lang="en-US" i="1" dirty="0"/>
          </a:p>
        </p:txBody>
      </p:sp>
      <p:sp>
        <p:nvSpPr>
          <p:cNvPr id="41" name="TextBox 40"/>
          <p:cNvSpPr txBox="1"/>
          <p:nvPr/>
        </p:nvSpPr>
        <p:spPr>
          <a:xfrm>
            <a:off x="1945834" y="5094363"/>
            <a:ext cx="5400837" cy="400110"/>
          </a:xfrm>
          <a:prstGeom prst="rect">
            <a:avLst/>
          </a:prstGeom>
          <a:noFill/>
        </p:spPr>
        <p:txBody>
          <a:bodyPr wrap="none" rtlCol="0">
            <a:spAutoFit/>
          </a:bodyPr>
          <a:lstStyle/>
          <a:p>
            <a:pPr algn="ctr"/>
            <a:r>
              <a:rPr lang="en-US" sz="1600" b="1" dirty="0" smtClean="0">
                <a:solidFill>
                  <a:schemeClr val="bg1"/>
                </a:solidFill>
              </a:rPr>
              <a:t>8/14/2017</a:t>
            </a:r>
            <a:r>
              <a:rPr lang="en-US" sz="1400" b="1" dirty="0" smtClean="0">
                <a:solidFill>
                  <a:schemeClr val="bg1"/>
                </a:solidFill>
              </a:rPr>
              <a:t> </a:t>
            </a:r>
            <a:r>
              <a:rPr lang="en-US" sz="1400" b="1" i="1" dirty="0" smtClean="0">
                <a:solidFill>
                  <a:srgbClr val="1C1C1C"/>
                </a:solidFill>
              </a:rPr>
              <a:t>(for Pre-Award Costs)  </a:t>
            </a:r>
            <a:r>
              <a:rPr lang="en-US" sz="1600" b="1" dirty="0" smtClean="0">
                <a:solidFill>
                  <a:schemeClr val="bg1"/>
                </a:solidFill>
              </a:rPr>
              <a:t>to </a:t>
            </a:r>
            <a:r>
              <a:rPr lang="en-US" sz="2000" b="1" dirty="0" smtClean="0">
                <a:solidFill>
                  <a:schemeClr val="bg1"/>
                </a:solidFill>
              </a:rPr>
              <a:t>January 29, 2021</a:t>
            </a:r>
            <a:endParaRPr lang="en-US" sz="2000" b="1" dirty="0">
              <a:solidFill>
                <a:schemeClr val="bg1"/>
              </a:solidFill>
            </a:endParaRPr>
          </a:p>
        </p:txBody>
      </p:sp>
      <p:sp>
        <p:nvSpPr>
          <p:cNvPr id="17" name="TextBox 16"/>
          <p:cNvSpPr txBox="1"/>
          <p:nvPr/>
        </p:nvSpPr>
        <p:spPr>
          <a:xfrm>
            <a:off x="535347" y="5703519"/>
            <a:ext cx="455253" cy="246221"/>
          </a:xfrm>
          <a:prstGeom prst="rect">
            <a:avLst/>
          </a:prstGeom>
          <a:noFill/>
        </p:spPr>
        <p:txBody>
          <a:bodyPr wrap="none" lIns="0" tIns="0" rIns="0" bIns="0" rtlCol="0">
            <a:spAutoFit/>
          </a:bodyPr>
          <a:lstStyle/>
          <a:p>
            <a:r>
              <a:rPr lang="en-US" sz="1600" b="1" dirty="0" smtClean="0">
                <a:solidFill>
                  <a:schemeClr val="accent3"/>
                </a:solidFill>
              </a:rPr>
              <a:t>2017</a:t>
            </a:r>
            <a:endParaRPr lang="en-US" sz="1600" b="1" dirty="0">
              <a:solidFill>
                <a:schemeClr val="accent3"/>
              </a:solidFill>
            </a:endParaRPr>
          </a:p>
        </p:txBody>
      </p:sp>
      <p:sp>
        <p:nvSpPr>
          <p:cNvPr id="23" name="TextBox 22"/>
          <p:cNvSpPr txBox="1"/>
          <p:nvPr/>
        </p:nvSpPr>
        <p:spPr>
          <a:xfrm>
            <a:off x="2209800" y="5703519"/>
            <a:ext cx="455253" cy="246221"/>
          </a:xfrm>
          <a:prstGeom prst="rect">
            <a:avLst/>
          </a:prstGeom>
          <a:noFill/>
        </p:spPr>
        <p:txBody>
          <a:bodyPr wrap="none" lIns="0" tIns="0" rIns="0" bIns="0" rtlCol="0">
            <a:spAutoFit/>
          </a:bodyPr>
          <a:lstStyle/>
          <a:p>
            <a:r>
              <a:rPr lang="en-US" sz="1600" b="1" dirty="0" smtClean="0">
                <a:solidFill>
                  <a:schemeClr val="accent3"/>
                </a:solidFill>
              </a:rPr>
              <a:t>2018</a:t>
            </a:r>
            <a:endParaRPr lang="en-US" sz="1600" b="1" dirty="0">
              <a:solidFill>
                <a:schemeClr val="accent3"/>
              </a:solidFill>
            </a:endParaRPr>
          </a:p>
        </p:txBody>
      </p:sp>
      <p:sp>
        <p:nvSpPr>
          <p:cNvPr id="25" name="TextBox 24"/>
          <p:cNvSpPr txBox="1"/>
          <p:nvPr/>
        </p:nvSpPr>
        <p:spPr>
          <a:xfrm>
            <a:off x="4191000" y="5703519"/>
            <a:ext cx="455253" cy="246221"/>
          </a:xfrm>
          <a:prstGeom prst="rect">
            <a:avLst/>
          </a:prstGeom>
          <a:noFill/>
        </p:spPr>
        <p:txBody>
          <a:bodyPr wrap="none" lIns="0" tIns="0" rIns="0" bIns="0" rtlCol="0">
            <a:spAutoFit/>
          </a:bodyPr>
          <a:lstStyle/>
          <a:p>
            <a:r>
              <a:rPr lang="en-US" sz="1600" b="1" dirty="0" smtClean="0">
                <a:solidFill>
                  <a:schemeClr val="accent3"/>
                </a:solidFill>
              </a:rPr>
              <a:t>2019</a:t>
            </a:r>
            <a:endParaRPr lang="en-US" sz="1600" b="1" dirty="0">
              <a:solidFill>
                <a:schemeClr val="accent3"/>
              </a:solidFill>
            </a:endParaRPr>
          </a:p>
        </p:txBody>
      </p:sp>
      <p:cxnSp>
        <p:nvCxnSpPr>
          <p:cNvPr id="18" name="Straight Connector 17"/>
          <p:cNvCxnSpPr/>
          <p:nvPr/>
        </p:nvCxnSpPr>
        <p:spPr>
          <a:xfrm>
            <a:off x="2133600" y="5658028"/>
            <a:ext cx="0" cy="31091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14800" y="5658028"/>
            <a:ext cx="0" cy="31091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72200" y="5658028"/>
            <a:ext cx="0" cy="31091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50347" y="5703519"/>
            <a:ext cx="455253" cy="246221"/>
          </a:xfrm>
          <a:prstGeom prst="rect">
            <a:avLst/>
          </a:prstGeom>
          <a:noFill/>
        </p:spPr>
        <p:txBody>
          <a:bodyPr wrap="none" lIns="0" tIns="0" rIns="0" bIns="0" rtlCol="0">
            <a:spAutoFit/>
          </a:bodyPr>
          <a:lstStyle/>
          <a:p>
            <a:r>
              <a:rPr lang="en-US" sz="1600" b="1" dirty="0" smtClean="0">
                <a:solidFill>
                  <a:schemeClr val="accent3"/>
                </a:solidFill>
              </a:rPr>
              <a:t>2020</a:t>
            </a:r>
            <a:endParaRPr lang="en-US" sz="1600" b="1" dirty="0">
              <a:solidFill>
                <a:schemeClr val="accent3"/>
              </a:solidFill>
            </a:endParaRPr>
          </a:p>
        </p:txBody>
      </p:sp>
      <p:cxnSp>
        <p:nvCxnSpPr>
          <p:cNvPr id="56" name="Straight Connector 55"/>
          <p:cNvCxnSpPr/>
          <p:nvPr/>
        </p:nvCxnSpPr>
        <p:spPr>
          <a:xfrm>
            <a:off x="8077200" y="5658028"/>
            <a:ext cx="0" cy="31091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Footer Placeholder 48"/>
          <p:cNvSpPr>
            <a:spLocks noGrp="1"/>
          </p:cNvSpPr>
          <p:nvPr>
            <p:ph type="ftr" sz="quarter" idx="11"/>
          </p:nvPr>
        </p:nvSpPr>
        <p:spPr/>
        <p:txBody>
          <a:bodyPr/>
          <a:lstStyle/>
          <a:p>
            <a:r>
              <a:rPr lang="en-US" dirty="0" smtClean="0">
                <a:solidFill>
                  <a:schemeClr val="bg1"/>
                </a:solidFill>
              </a:rPr>
              <a:t>Notice of Funding Opportunity FY17 HMA Programs</a:t>
            </a:r>
            <a:endParaRPr lang="en-US" dirty="0">
              <a:solidFill>
                <a:schemeClr val="bg1"/>
              </a:solidFill>
            </a:endParaRPr>
          </a:p>
        </p:txBody>
      </p:sp>
      <p:cxnSp>
        <p:nvCxnSpPr>
          <p:cNvPr id="48" name="Straight Connector 47"/>
          <p:cNvCxnSpPr/>
          <p:nvPr/>
        </p:nvCxnSpPr>
        <p:spPr>
          <a:xfrm>
            <a:off x="6172200" y="4191000"/>
            <a:ext cx="0" cy="146542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155347" y="5715000"/>
            <a:ext cx="455253" cy="246221"/>
          </a:xfrm>
          <a:prstGeom prst="rect">
            <a:avLst/>
          </a:prstGeom>
          <a:noFill/>
        </p:spPr>
        <p:txBody>
          <a:bodyPr wrap="none" lIns="0" tIns="0" rIns="0" bIns="0" rtlCol="0">
            <a:spAutoFit/>
          </a:bodyPr>
          <a:lstStyle/>
          <a:p>
            <a:r>
              <a:rPr lang="en-US" sz="1600" b="1" dirty="0" smtClean="0">
                <a:solidFill>
                  <a:schemeClr val="accent3"/>
                </a:solidFill>
              </a:rPr>
              <a:t>2021</a:t>
            </a:r>
            <a:endParaRPr lang="en-US" sz="1600" b="1" dirty="0">
              <a:solidFill>
                <a:schemeClr val="accent3"/>
              </a:solidFill>
            </a:endParaRPr>
          </a:p>
        </p:txBody>
      </p:sp>
      <p:sp>
        <p:nvSpPr>
          <p:cNvPr id="42" name="Freeform 41"/>
          <p:cNvSpPr/>
          <p:nvPr/>
        </p:nvSpPr>
        <p:spPr>
          <a:xfrm>
            <a:off x="4453958" y="3670990"/>
            <a:ext cx="3775642" cy="1359311"/>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406843" y="6016946"/>
            <a:ext cx="5963364" cy="584775"/>
          </a:xfrm>
          <a:prstGeom prst="rect">
            <a:avLst/>
          </a:prstGeom>
          <a:noFill/>
        </p:spPr>
        <p:txBody>
          <a:bodyPr wrap="none" rtlCol="0">
            <a:spAutoFit/>
          </a:bodyPr>
          <a:lstStyle/>
          <a:p>
            <a:r>
              <a:rPr lang="en-US" sz="1600" i="1" dirty="0" smtClean="0"/>
              <a:t>Period of Performance extends for 3 years after Selection Date</a:t>
            </a:r>
          </a:p>
          <a:p>
            <a:r>
              <a:rPr lang="en-US" sz="1600" i="1" u="sng" dirty="0" smtClean="0"/>
              <a:t>Date of Award </a:t>
            </a:r>
            <a:r>
              <a:rPr lang="en-US" sz="1600" i="1" dirty="0" smtClean="0"/>
              <a:t>depends on complexity of Post-Selection Review</a:t>
            </a:r>
            <a:endParaRPr lang="en-US" sz="1600" i="1" dirty="0"/>
          </a:p>
        </p:txBody>
      </p:sp>
      <p:sp>
        <p:nvSpPr>
          <p:cNvPr id="45" name="TextBox 44"/>
          <p:cNvSpPr txBox="1"/>
          <p:nvPr/>
        </p:nvSpPr>
        <p:spPr>
          <a:xfrm>
            <a:off x="2209800" y="2894979"/>
            <a:ext cx="3557384" cy="369332"/>
          </a:xfrm>
          <a:prstGeom prst="rect">
            <a:avLst/>
          </a:prstGeom>
          <a:noFill/>
        </p:spPr>
        <p:txBody>
          <a:bodyPr wrap="none" rtlCol="0">
            <a:spAutoFit/>
          </a:bodyPr>
          <a:lstStyle/>
          <a:p>
            <a:r>
              <a:rPr lang="en-US" dirty="0" smtClean="0"/>
              <a:t>Selection date: </a:t>
            </a:r>
            <a:r>
              <a:rPr lang="en-US" i="1" dirty="0" smtClean="0"/>
              <a:t>January 30, 2018</a:t>
            </a:r>
            <a:endParaRPr lang="en-US" i="1" dirty="0"/>
          </a:p>
        </p:txBody>
      </p:sp>
      <p:sp>
        <p:nvSpPr>
          <p:cNvPr id="46" name="TextBox 45"/>
          <p:cNvSpPr txBox="1"/>
          <p:nvPr/>
        </p:nvSpPr>
        <p:spPr>
          <a:xfrm>
            <a:off x="2521702" y="4197990"/>
            <a:ext cx="1801583" cy="923330"/>
          </a:xfrm>
          <a:prstGeom prst="rect">
            <a:avLst/>
          </a:prstGeom>
          <a:noFill/>
        </p:spPr>
        <p:txBody>
          <a:bodyPr wrap="square" rtlCol="0">
            <a:spAutoFit/>
          </a:bodyPr>
          <a:lstStyle/>
          <a:p>
            <a:pPr algn="ctr"/>
            <a:r>
              <a:rPr lang="en-US" b="1" i="1" dirty="0" smtClean="0">
                <a:solidFill>
                  <a:srgbClr val="FF0000"/>
                </a:solidFill>
              </a:rPr>
              <a:t>Post-Selection review and revisions</a:t>
            </a:r>
            <a:endParaRPr lang="en-US" b="1" i="1" dirty="0">
              <a:solidFill>
                <a:srgbClr val="FF0000"/>
              </a:solidFill>
            </a:endParaRPr>
          </a:p>
        </p:txBody>
      </p:sp>
      <p:sp>
        <p:nvSpPr>
          <p:cNvPr id="47" name="Isosceles Triangle 46"/>
          <p:cNvSpPr/>
          <p:nvPr/>
        </p:nvSpPr>
        <p:spPr>
          <a:xfrm>
            <a:off x="8115299" y="4648665"/>
            <a:ext cx="165422" cy="3828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72370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defRPr/>
            </a:pPr>
            <a:r>
              <a:rPr lang="en-US" dirty="0" smtClean="0">
                <a:solidFill>
                  <a:srgbClr val="000000"/>
                </a:solidFill>
              </a:rPr>
              <a:t>FEMA Planning Grants</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39BEE0A1-21C7-45F8-91DE-2FA0295A022E}" type="slidenum">
              <a:rPr lang="en-US" smtClean="0"/>
              <a:pPr>
                <a:defRPr/>
              </a:pPr>
              <a:t>15</a:t>
            </a:fld>
            <a:endParaRPr lang="en-US" dirty="0"/>
          </a:p>
        </p:txBody>
      </p:sp>
      <p:sp>
        <p:nvSpPr>
          <p:cNvPr id="4" name="Title 1"/>
          <p:cNvSpPr txBox="1">
            <a:spLocks/>
          </p:cNvSpPr>
          <p:nvPr/>
        </p:nvSpPr>
        <p:spPr>
          <a:xfrm>
            <a:off x="762000" y="457200"/>
            <a:ext cx="7467600" cy="243840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fontAlgn="auto">
              <a:spcAft>
                <a:spcPts val="0"/>
              </a:spcAft>
            </a:pPr>
            <a:r>
              <a:rPr lang="en-US" sz="4800" dirty="0" smtClean="0"/>
              <a:t>New and </a:t>
            </a:r>
          </a:p>
          <a:p>
            <a:pPr algn="ctr" fontAlgn="auto">
              <a:spcAft>
                <a:spcPts val="0"/>
              </a:spcAft>
            </a:pPr>
            <a:r>
              <a:rPr lang="en-US" sz="4800" dirty="0" smtClean="0"/>
              <a:t>Updated Tribal Mitigation Plans</a:t>
            </a:r>
          </a:p>
          <a:p>
            <a:pPr algn="ctr" fontAlgn="auto">
              <a:spcAft>
                <a:spcPts val="0"/>
              </a:spcAft>
            </a:pPr>
            <a:r>
              <a:rPr lang="en-US" sz="4800" dirty="0" smtClean="0"/>
              <a:t>Scope of Work (SOW)</a:t>
            </a:r>
            <a:endParaRPr lang="en-US" sz="4800" dirty="0"/>
          </a:p>
        </p:txBody>
      </p:sp>
      <p:pic>
        <p:nvPicPr>
          <p:cNvPr id="5" name="Picture 4"/>
          <p:cNvPicPr>
            <a:picLocks noChangeAspect="1"/>
          </p:cNvPicPr>
          <p:nvPr/>
        </p:nvPicPr>
        <p:blipFill>
          <a:blip r:embed="rId3"/>
          <a:stretch>
            <a:fillRect/>
          </a:stretch>
        </p:blipFill>
        <p:spPr>
          <a:xfrm rot="234480">
            <a:off x="3180930" y="2936800"/>
            <a:ext cx="2641231" cy="3393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072101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Initial Tips</a:t>
            </a:r>
            <a:endParaRPr lang="en-US" dirty="0"/>
          </a:p>
        </p:txBody>
      </p:sp>
      <p:sp>
        <p:nvSpPr>
          <p:cNvPr id="2" name="Footer Placeholder 1"/>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39BEE0A1-21C7-45F8-91DE-2FA0295A022E}" type="slidenum">
              <a:rPr lang="en-US" smtClean="0"/>
              <a:pPr>
                <a:defRPr/>
              </a:pPr>
              <a:t>16</a:t>
            </a:fld>
            <a:endParaRPr lang="en-US" dirty="0"/>
          </a:p>
        </p:txBody>
      </p:sp>
      <p:sp>
        <p:nvSpPr>
          <p:cNvPr id="5" name="Content Placeholder 4"/>
          <p:cNvSpPr>
            <a:spLocks noGrp="1"/>
          </p:cNvSpPr>
          <p:nvPr>
            <p:ph idx="1"/>
          </p:nvPr>
        </p:nvSpPr>
        <p:spPr/>
        <p:txBody>
          <a:bodyPr>
            <a:normAutofit lnSpcReduction="10000"/>
          </a:bodyPr>
          <a:lstStyle/>
          <a:p>
            <a:pPr marL="457200" indent="-457200">
              <a:buFont typeface="+mj-lt"/>
              <a:buAutoNum type="arabicPeriod"/>
            </a:pPr>
            <a:r>
              <a:rPr lang="en-US" dirty="0" smtClean="0"/>
              <a:t>A </a:t>
            </a:r>
            <a:r>
              <a:rPr lang="en-US" i="1" dirty="0"/>
              <a:t>well developed </a:t>
            </a:r>
            <a:r>
              <a:rPr lang="en-US" dirty="0"/>
              <a:t>Scope of </a:t>
            </a:r>
            <a:r>
              <a:rPr lang="en-US" dirty="0" smtClean="0"/>
              <a:t>Work (SOW), task schedule, and budget  improves the outcome of the planning process. End result is a </a:t>
            </a:r>
            <a:r>
              <a:rPr lang="en-US" i="1" dirty="0" smtClean="0"/>
              <a:t>well developed</a:t>
            </a:r>
            <a:r>
              <a:rPr lang="en-US" dirty="0" smtClean="0"/>
              <a:t> natural hazard mitigation plan</a:t>
            </a:r>
          </a:p>
          <a:p>
            <a:pPr marL="685800" lvl="1" indent="-182563"/>
            <a:r>
              <a:rPr lang="en-US" dirty="0" smtClean="0"/>
              <a:t>Don’t focus on just meeting minimum planning requirements.</a:t>
            </a:r>
          </a:p>
          <a:p>
            <a:pPr marL="685800" lvl="1" indent="-182563"/>
            <a:r>
              <a:rPr lang="en-US" dirty="0" smtClean="0"/>
              <a:t>Focus on developing an implementable plan that works for your Tribe.</a:t>
            </a:r>
          </a:p>
          <a:p>
            <a:pPr marL="457200" indent="-457200">
              <a:buFont typeface="+mj-lt"/>
              <a:buAutoNum type="arabicPeriod"/>
            </a:pPr>
            <a:r>
              <a:rPr lang="en-US" dirty="0" smtClean="0"/>
              <a:t>The SOW must comply with the HMA Guidance (next slide) as well as the requirements set forth in 44 CFR 201.7 for Tribal Hazard </a:t>
            </a:r>
            <a:r>
              <a:rPr lang="en-US" dirty="0" err="1" smtClean="0"/>
              <a:t>Mit</a:t>
            </a:r>
            <a:r>
              <a:rPr lang="en-US" dirty="0" smtClean="0"/>
              <a:t> Plans.</a:t>
            </a:r>
          </a:p>
          <a:p>
            <a:pPr marL="457200" indent="-457200">
              <a:buFont typeface="+mj-lt"/>
              <a:buAutoNum type="arabicPeriod"/>
            </a:pPr>
            <a:r>
              <a:rPr lang="en-US" dirty="0" smtClean="0"/>
              <a:t>Focus on the activities you want the grant to fund.</a:t>
            </a:r>
          </a:p>
          <a:p>
            <a:pPr marL="457200" indent="-457200">
              <a:buFont typeface="+mj-lt"/>
              <a:buAutoNum type="arabicPeriod"/>
            </a:pPr>
            <a:r>
              <a:rPr lang="en-US" dirty="0" smtClean="0"/>
              <a:t>The Scope of Work says how you plan to implement the planning process. Summarize. Be brief, succinct. The SOW is not the plan.</a:t>
            </a:r>
          </a:p>
          <a:p>
            <a:pPr marL="457200" indent="-457200">
              <a:buFont typeface="+mj-lt"/>
              <a:buAutoNum type="arabicPeriod"/>
            </a:pPr>
            <a:r>
              <a:rPr lang="en-US" dirty="0" smtClean="0"/>
              <a:t>Ensure the SOW demonstrates a clear understanding of mitigation planning, the planning process, and the purpose of the grant.</a:t>
            </a:r>
          </a:p>
          <a:p>
            <a:pPr marL="457200" indent="-457200">
              <a:buFont typeface="+mj-lt"/>
              <a:buAutoNum type="arabicPeriod"/>
            </a:pPr>
            <a:r>
              <a:rPr lang="en-US" dirty="0" smtClean="0"/>
              <a:t>For each Planning Activity, determine the actual tasks necessary to accomplish the work. Include those in the SOW narrative.</a:t>
            </a:r>
          </a:p>
          <a:p>
            <a:pPr marL="457200" indent="-457200">
              <a:buFont typeface="+mj-lt"/>
              <a:buAutoNum type="arabicPeriod"/>
            </a:pPr>
            <a:r>
              <a:rPr lang="en-US" dirty="0" smtClean="0"/>
              <a:t>For PDM, develop a SOW, schedule, and budget </a:t>
            </a:r>
            <a:r>
              <a:rPr lang="en-US" i="1" dirty="0" smtClean="0"/>
              <a:t>off-line</a:t>
            </a:r>
            <a:r>
              <a:rPr lang="en-US" dirty="0" smtClean="0"/>
              <a:t>, to then upload into eGrants.</a:t>
            </a:r>
          </a:p>
        </p:txBody>
      </p:sp>
    </p:spTree>
    <p:extLst>
      <p:ext uri="{BB962C8B-B14F-4D97-AF65-F5344CB8AC3E}">
        <p14:creationId xmlns:p14="http://schemas.microsoft.com/office/powerpoint/2010/main" val="151414833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 Mitigation Assistance Guidance	</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17</a:t>
            </a:fld>
            <a:endParaRPr lang="en-US" dirty="0"/>
          </a:p>
        </p:txBody>
      </p:sp>
      <p:sp>
        <p:nvSpPr>
          <p:cNvPr id="5" name="Content Placeholder 4"/>
          <p:cNvSpPr>
            <a:spLocks noGrp="1"/>
          </p:cNvSpPr>
          <p:nvPr>
            <p:ph idx="1"/>
          </p:nvPr>
        </p:nvSpPr>
        <p:spPr>
          <a:xfrm>
            <a:off x="228600" y="1143000"/>
            <a:ext cx="4800600" cy="5200586"/>
          </a:xfrm>
        </p:spPr>
        <p:txBody>
          <a:bodyPr/>
          <a:lstStyle/>
          <a:p>
            <a:r>
              <a:rPr lang="en-US" dirty="0" smtClean="0"/>
              <a:t>Latest Guidance released February 27, 2015</a:t>
            </a:r>
          </a:p>
          <a:p>
            <a:r>
              <a:rPr lang="en-US" dirty="0" smtClean="0"/>
              <a:t>Refer to </a:t>
            </a:r>
            <a:r>
              <a:rPr lang="en-US" dirty="0"/>
              <a:t>Part IV. Application and Submission Information:</a:t>
            </a:r>
          </a:p>
          <a:p>
            <a:pPr marL="731520" lvl="1" indent="-457200">
              <a:buFont typeface="+mj-lt"/>
              <a:buAutoNum type="arabicPeriod"/>
            </a:pPr>
            <a:r>
              <a:rPr lang="en-US" dirty="0"/>
              <a:t>Section H. Scoping Narrative: Scope of Work, Schedule, and Cost Estimate</a:t>
            </a:r>
          </a:p>
          <a:p>
            <a:pPr marL="731520" lvl="1" indent="-457200">
              <a:buFont typeface="+mj-lt"/>
              <a:buAutoNum type="arabicPeriod"/>
            </a:pPr>
            <a:r>
              <a:rPr lang="en-US" dirty="0"/>
              <a:t>Section H.1 Required Components </a:t>
            </a:r>
          </a:p>
          <a:p>
            <a:pPr marL="731520" lvl="1" indent="-457200">
              <a:buFont typeface="+mj-lt"/>
              <a:buAutoNum type="arabicPeriod"/>
            </a:pPr>
            <a:r>
              <a:rPr lang="en-US" dirty="0"/>
              <a:t>Section H.2 Considerations for Management Costs</a:t>
            </a:r>
          </a:p>
          <a:p>
            <a:pPr marL="731520" lvl="1" indent="-457200">
              <a:buFont typeface="+mj-lt"/>
              <a:buAutoNum type="arabicPeriod"/>
            </a:pPr>
            <a:r>
              <a:rPr lang="en-US" dirty="0"/>
              <a:t>H.3 Considerations for Planning </a:t>
            </a:r>
            <a:r>
              <a:rPr lang="en-US" dirty="0" err="1"/>
              <a:t>Subapplications</a:t>
            </a:r>
            <a:endParaRPr lang="en-US" dirty="0"/>
          </a:p>
          <a:p>
            <a:pPr marL="0" indent="0">
              <a:buNone/>
            </a:pPr>
            <a:endParaRPr lang="en-US" dirty="0" smtClean="0"/>
          </a:p>
          <a:p>
            <a:pPr marL="0" indent="0">
              <a:buNone/>
            </a:pPr>
            <a:r>
              <a:rPr lang="en-US" dirty="0" smtClean="0"/>
              <a:t>FEMA </a:t>
            </a:r>
            <a:r>
              <a:rPr lang="en-US" dirty="0"/>
              <a:t>Library: </a:t>
            </a:r>
            <a:r>
              <a:rPr lang="en-US" dirty="0">
                <a:hlinkClick r:id="rId2"/>
              </a:rPr>
              <a:t>https://</a:t>
            </a:r>
            <a:r>
              <a:rPr lang="en-US" dirty="0" smtClean="0">
                <a:hlinkClick r:id="rId2"/>
              </a:rPr>
              <a:t>www.fema.gov/media-library/assets/documents/103279</a:t>
            </a:r>
            <a:r>
              <a:rPr lang="en-US" dirty="0" smtClean="0"/>
              <a:t>  </a:t>
            </a:r>
            <a:endParaRPr lang="en-US" dirty="0"/>
          </a:p>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9147" y="1219200"/>
            <a:ext cx="3580760" cy="46434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2846963"/>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a:t>
            </a:r>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18</a:t>
            </a:fld>
            <a:endParaRPr lang="en-US" dirty="0"/>
          </a:p>
        </p:txBody>
      </p:sp>
      <p:sp>
        <p:nvSpPr>
          <p:cNvPr id="5" name="Content Placeholder 4"/>
          <p:cNvSpPr>
            <a:spLocks noGrp="1"/>
          </p:cNvSpPr>
          <p:nvPr>
            <p:ph idx="1"/>
          </p:nvPr>
        </p:nvSpPr>
        <p:spPr/>
        <p:txBody>
          <a:bodyPr/>
          <a:lstStyle/>
          <a:p>
            <a:r>
              <a:rPr lang="en-US" dirty="0"/>
              <a:t>Describes the </a:t>
            </a:r>
            <a:br>
              <a:rPr lang="en-US" dirty="0"/>
            </a:br>
            <a:r>
              <a:rPr lang="en-US" dirty="0"/>
              <a:t>proposed activities:</a:t>
            </a:r>
          </a:p>
          <a:p>
            <a:pPr lvl="1"/>
            <a:r>
              <a:rPr lang="en-US" dirty="0"/>
              <a:t>Who?</a:t>
            </a:r>
          </a:p>
          <a:p>
            <a:pPr lvl="1"/>
            <a:r>
              <a:rPr lang="en-US" dirty="0"/>
              <a:t>What?</a:t>
            </a:r>
          </a:p>
          <a:p>
            <a:pPr lvl="1"/>
            <a:r>
              <a:rPr lang="en-US" dirty="0"/>
              <a:t>When?</a:t>
            </a:r>
          </a:p>
          <a:p>
            <a:pPr lvl="1"/>
            <a:r>
              <a:rPr lang="en-US" dirty="0"/>
              <a:t>Where?</a:t>
            </a:r>
          </a:p>
          <a:p>
            <a:pPr lvl="1"/>
            <a:r>
              <a:rPr lang="en-US" dirty="0"/>
              <a:t>Why?</a:t>
            </a:r>
          </a:p>
          <a:p>
            <a:pPr lvl="1"/>
            <a:r>
              <a:rPr lang="en-US" dirty="0"/>
              <a:t>How? </a:t>
            </a:r>
          </a:p>
          <a:p>
            <a:endParaRPr lang="en-US" dirty="0"/>
          </a:p>
        </p:txBody>
      </p:sp>
      <p:pic>
        <p:nvPicPr>
          <p:cNvPr id="6" name="Picture 9" descr="Describes the &#10;proposed activity:&#10;Who?&#10;What?&#10;When?&#10;Where?&#10;Why?&#10;How? &#10;&#10;Images: Bridge, Diagram of a map, 2 people reviewing diagram " title="Scope of Work"/>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contrast="22000"/>
                    </a14:imgEffect>
                  </a14:imgLayer>
                </a14:imgProps>
              </a:ext>
            </a:extLst>
          </a:blip>
          <a:srcRect/>
          <a:stretch>
            <a:fillRect/>
          </a:stretch>
        </p:blipFill>
        <p:spPr bwMode="auto">
          <a:xfrm>
            <a:off x="3568437" y="1515917"/>
            <a:ext cx="3457827" cy="1854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0" descr="Describes the &#10;proposed activity:&#10;Who?&#10;What?&#10;When?&#10;Where?&#10;Why?&#10;How? &#10;&#10;Images: Bridge, Diagram of a map, 2 people reviewing diagram" title="Scope of Work"/>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12000"/>
                    </a14:imgEffect>
                  </a14:imgLayer>
                </a14:imgProps>
              </a:ext>
            </a:extLst>
          </a:blip>
          <a:srcRect/>
          <a:stretch>
            <a:fillRect/>
          </a:stretch>
        </p:blipFill>
        <p:spPr bwMode="auto">
          <a:xfrm>
            <a:off x="2590800" y="3200400"/>
            <a:ext cx="3109540" cy="2064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11" descr="Describes the &#10;proposed activity:&#10;Who?&#10;What?&#10;When?&#10;Where?&#10;Why?&#10;How? &#10;&#10;Images: Bridge, Diagram of a map, 2 people reviewing diagram" title="Scope of Work"/>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8000" contrast="22000"/>
                    </a14:imgEffect>
                  </a14:imgLayer>
                </a14:imgProps>
              </a:ext>
            </a:extLst>
          </a:blip>
          <a:srcRect/>
          <a:stretch>
            <a:fillRect/>
          </a:stretch>
        </p:blipFill>
        <p:spPr bwMode="auto">
          <a:xfrm>
            <a:off x="6208152" y="3902860"/>
            <a:ext cx="2660650" cy="2162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357276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Housekeeping</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5"/>
          <p:cNvSpPr>
            <a:spLocks noGrp="1"/>
          </p:cNvSpPr>
          <p:nvPr>
            <p:ph type="sldNum" sz="quarter" idx="12"/>
          </p:nvPr>
        </p:nvSpPr>
        <p:spPr>
          <a:prstGeom prst="rect">
            <a:avLst/>
          </a:prstGeom>
        </p:spPr>
        <p:txBody>
          <a:bodyPr/>
          <a:lstStyle>
            <a:lvl1pPr>
              <a:defRPr>
                <a:solidFill>
                  <a:schemeClr val="bg1"/>
                </a:solidFill>
              </a:defRPr>
            </a:lvl1pPr>
          </a:lstStyle>
          <a:p>
            <a:fld id="{318CF7C8-47A9-4A7D-86DC-8C812D45E218}" type="slidenum">
              <a:rPr lang="en-US" smtClean="0"/>
              <a:pPr/>
              <a:t>1</a:t>
            </a:fld>
            <a:endParaRPr lang="en-US" dirty="0"/>
          </a:p>
        </p:txBody>
      </p:sp>
      <p:sp>
        <p:nvSpPr>
          <p:cNvPr id="3" name="Content Placeholder 2"/>
          <p:cNvSpPr>
            <a:spLocks noGrp="1"/>
          </p:cNvSpPr>
          <p:nvPr>
            <p:ph idx="4294967295"/>
          </p:nvPr>
        </p:nvSpPr>
        <p:spPr>
          <a:xfrm>
            <a:off x="0" y="1143000"/>
            <a:ext cx="8991600" cy="5200650"/>
          </a:xfrm>
        </p:spPr>
        <p:txBody>
          <a:bodyPr>
            <a:normAutofit/>
          </a:bodyPr>
          <a:lstStyle/>
          <a:p>
            <a:r>
              <a:rPr lang="en-US" sz="2200" dirty="0"/>
              <a:t>Attendees may be muted to reduce background noise</a:t>
            </a:r>
            <a:endParaRPr lang="en-US" dirty="0"/>
          </a:p>
          <a:p>
            <a:r>
              <a:rPr lang="en-US" sz="2200" dirty="0"/>
              <a:t>Please do NOT put your phone on “hold”, it plays the hold music for everyone else on this call. </a:t>
            </a:r>
            <a:endParaRPr lang="en-US" dirty="0"/>
          </a:p>
          <a:p>
            <a:pPr lvl="1"/>
            <a:r>
              <a:rPr lang="en-US" sz="2200" dirty="0"/>
              <a:t>If you have to step away, </a:t>
            </a:r>
            <a:r>
              <a:rPr lang="en-US" sz="2200" u="sng" dirty="0"/>
              <a:t>mute</a:t>
            </a:r>
            <a:r>
              <a:rPr lang="en-US" sz="2200" dirty="0"/>
              <a:t> your phone or hang up and rejoin the call later.</a:t>
            </a:r>
            <a:endParaRPr lang="en-US" sz="2000" dirty="0"/>
          </a:p>
          <a:p>
            <a:r>
              <a:rPr lang="en-US" sz="2200" dirty="0"/>
              <a:t>Ask</a:t>
            </a:r>
            <a:r>
              <a:rPr lang="en-US" sz="2200"/>
              <a:t> questions at any </a:t>
            </a:r>
            <a:r>
              <a:rPr lang="en-US" sz="2200" smtClean="0"/>
              <a:t>time </a:t>
            </a:r>
            <a:r>
              <a:rPr lang="en-US" sz="2200"/>
              <a:t>using the chat box or send a private message </a:t>
            </a:r>
            <a:r>
              <a:rPr lang="en-US" sz="2200" smtClean="0"/>
              <a:t>to </a:t>
            </a:r>
            <a:r>
              <a:rPr lang="en-US" sz="2200" dirty="0"/>
              <a:t>any</a:t>
            </a:r>
            <a:r>
              <a:rPr lang="en-US" sz="2200"/>
              <a:t> of the </a:t>
            </a:r>
            <a:r>
              <a:rPr lang="en-US" sz="2200" smtClean="0"/>
              <a:t>hosts.</a:t>
            </a:r>
            <a:endParaRPr lang="en-US" sz="2200" dirty="0"/>
          </a:p>
          <a:p>
            <a:r>
              <a:rPr lang="en-US" sz="2200" dirty="0"/>
              <a:t>Q &amp; </a:t>
            </a:r>
            <a:r>
              <a:rPr lang="en-US" sz="2200"/>
              <a:t>A </a:t>
            </a:r>
            <a:r>
              <a:rPr lang="en-US" sz="2200" dirty="0"/>
              <a:t>by</a:t>
            </a:r>
            <a:r>
              <a:rPr lang="en-US" sz="2200"/>
              <a:t> phone will </a:t>
            </a:r>
            <a:r>
              <a:rPr lang="en-US" sz="2200" dirty="0"/>
              <a:t>be </a:t>
            </a:r>
            <a:r>
              <a:rPr lang="en-US" sz="2200"/>
              <a:t>open </a:t>
            </a:r>
            <a:r>
              <a:rPr lang="en-US" sz="2200" smtClean="0"/>
              <a:t>following </a:t>
            </a:r>
            <a:r>
              <a:rPr lang="en-US" sz="2200" dirty="0"/>
              <a:t>the training</a:t>
            </a:r>
          </a:p>
        </p:txBody>
      </p:sp>
    </p:spTree>
    <p:extLst>
      <p:ext uri="{BB962C8B-B14F-4D97-AF65-F5344CB8AC3E}">
        <p14:creationId xmlns:p14="http://schemas.microsoft.com/office/powerpoint/2010/main" val="67677872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Activities	</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19</a:t>
            </a:fld>
            <a:endParaRPr lang="en-US" dirty="0"/>
          </a:p>
        </p:txBody>
      </p:sp>
      <p:sp>
        <p:nvSpPr>
          <p:cNvPr id="5" name="Content Placeholder 4"/>
          <p:cNvSpPr>
            <a:spLocks noGrp="1"/>
          </p:cNvSpPr>
          <p:nvPr>
            <p:ph idx="1"/>
          </p:nvPr>
        </p:nvSpPr>
        <p:spPr>
          <a:xfrm>
            <a:off x="228600" y="1143000"/>
            <a:ext cx="5334000" cy="5200586"/>
          </a:xfrm>
        </p:spPr>
        <p:txBody>
          <a:bodyPr/>
          <a:lstStyle/>
          <a:p>
            <a:pPr marL="0" indent="0">
              <a:buNone/>
            </a:pPr>
            <a:r>
              <a:rPr lang="en-US" b="1" dirty="0" smtClean="0"/>
              <a:t>Element H.3 (pp. 60-62)</a:t>
            </a:r>
          </a:p>
          <a:p>
            <a:r>
              <a:rPr lang="en-US" dirty="0"/>
              <a:t>This applies to </a:t>
            </a:r>
            <a:r>
              <a:rPr lang="en-US" dirty="0" smtClean="0"/>
              <a:t>all planning grant applications. The framework for the SOW.</a:t>
            </a:r>
            <a:endParaRPr lang="en-US" dirty="0"/>
          </a:p>
          <a:p>
            <a:r>
              <a:rPr lang="en-US" dirty="0" smtClean="0"/>
              <a:t>The </a:t>
            </a:r>
            <a:r>
              <a:rPr lang="en-US" dirty="0"/>
              <a:t>following elements must be included in the Activities </a:t>
            </a:r>
            <a:r>
              <a:rPr lang="en-US" dirty="0" smtClean="0"/>
              <a:t>Description (</a:t>
            </a:r>
            <a:r>
              <a:rPr lang="en-US" i="1" dirty="0" smtClean="0"/>
              <a:t>aka SOW</a:t>
            </a:r>
            <a:r>
              <a:rPr lang="en-US" dirty="0" smtClean="0"/>
              <a:t>): </a:t>
            </a:r>
          </a:p>
          <a:p>
            <a:pPr marL="731520" lvl="1" indent="-457200">
              <a:buFont typeface="+mj-lt"/>
              <a:buAutoNum type="arabicPeriod"/>
            </a:pPr>
            <a:r>
              <a:rPr lang="en-US" dirty="0" smtClean="0"/>
              <a:t>Planning Area</a:t>
            </a:r>
          </a:p>
          <a:p>
            <a:pPr marL="731520" lvl="1" indent="-457200">
              <a:buFont typeface="+mj-lt"/>
              <a:buAutoNum type="arabicPeriod"/>
            </a:pPr>
            <a:r>
              <a:rPr lang="en-US" dirty="0" smtClean="0"/>
              <a:t>Planning Process</a:t>
            </a:r>
          </a:p>
          <a:p>
            <a:pPr marL="731520" lvl="1" indent="-457200">
              <a:buFont typeface="+mj-lt"/>
              <a:buAutoNum type="arabicPeriod"/>
            </a:pPr>
            <a:r>
              <a:rPr lang="en-US" dirty="0" smtClean="0"/>
              <a:t>Previous Mitigation Planning</a:t>
            </a:r>
          </a:p>
          <a:p>
            <a:pPr marL="731520" lvl="1" indent="-457200">
              <a:buFont typeface="+mj-lt"/>
              <a:buAutoNum type="arabicPeriod"/>
            </a:pPr>
            <a:r>
              <a:rPr lang="en-US" dirty="0" smtClean="0"/>
              <a:t>Available Data and Risk Assessment Process</a:t>
            </a:r>
          </a:p>
          <a:p>
            <a:pPr marL="731520" lvl="1" indent="-457200">
              <a:buFont typeface="+mj-lt"/>
              <a:buAutoNum type="arabicPeriod"/>
            </a:pPr>
            <a:r>
              <a:rPr lang="en-US" dirty="0" smtClean="0"/>
              <a:t>Development of Mitigation Strategy</a:t>
            </a:r>
          </a:p>
          <a:p>
            <a:pPr marL="731520" lvl="1" indent="-457200">
              <a:buFont typeface="+mj-lt"/>
              <a:buAutoNum type="arabicPeriod"/>
            </a:pPr>
            <a:r>
              <a:rPr lang="en-US" dirty="0" smtClean="0"/>
              <a:t>Plan Adoption</a:t>
            </a:r>
          </a:p>
          <a:p>
            <a:pPr marL="731520" lvl="1" indent="-457200">
              <a:buFont typeface="+mj-lt"/>
              <a:buAutoNum type="arabicPeriod"/>
            </a:pPr>
            <a:endParaRPr lang="en-US" dirty="0" smtClean="0"/>
          </a:p>
          <a:p>
            <a:r>
              <a:rPr lang="en-US" dirty="0" smtClean="0"/>
              <a:t>Deliverables, Tasks, Schedule</a:t>
            </a:r>
            <a:endParaRPr lang="en-US" dirty="0"/>
          </a:p>
        </p:txBody>
      </p:sp>
      <p:pic>
        <p:nvPicPr>
          <p:cNvPr id="9" name="Picture 8"/>
          <p:cNvPicPr>
            <a:picLocks noChangeAspect="1"/>
          </p:cNvPicPr>
          <p:nvPr/>
        </p:nvPicPr>
        <p:blipFill>
          <a:blip r:embed="rId2"/>
          <a:stretch>
            <a:fillRect/>
          </a:stretch>
        </p:blipFill>
        <p:spPr>
          <a:xfrm>
            <a:off x="5836800" y="1173480"/>
            <a:ext cx="3154800" cy="411495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5383413" y="2532479"/>
            <a:ext cx="3119364" cy="4240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86503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Planning Area</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20</a:t>
            </a:fld>
            <a:endParaRPr lang="en-US" dirty="0"/>
          </a:p>
        </p:txBody>
      </p:sp>
      <p:sp>
        <p:nvSpPr>
          <p:cNvPr id="5" name="Content Placeholder 4"/>
          <p:cNvSpPr>
            <a:spLocks noGrp="1"/>
          </p:cNvSpPr>
          <p:nvPr>
            <p:ph idx="1"/>
          </p:nvPr>
        </p:nvSpPr>
        <p:spPr>
          <a:xfrm>
            <a:off x="228600" y="1143000"/>
            <a:ext cx="8610600" cy="5200586"/>
          </a:xfrm>
        </p:spPr>
        <p:txBody>
          <a:bodyPr/>
          <a:lstStyle/>
          <a:p>
            <a:pPr marL="457200" indent="-457200">
              <a:buFont typeface="+mj-lt"/>
              <a:buAutoNum type="arabicPeriod"/>
            </a:pPr>
            <a:r>
              <a:rPr lang="en-US" dirty="0" smtClean="0"/>
              <a:t>Describe the planning area – </a:t>
            </a:r>
          </a:p>
          <a:p>
            <a:pPr lvl="2"/>
            <a:r>
              <a:rPr lang="en-US" sz="1800" dirty="0" smtClean="0"/>
              <a:t>Brief community profile, demographics. eGrants requires a Profile.</a:t>
            </a:r>
          </a:p>
          <a:p>
            <a:pPr lvl="2"/>
            <a:r>
              <a:rPr lang="en-US" sz="1800" dirty="0" smtClean="0"/>
              <a:t>Consider both contiguous and non-contiguous land holdings/assets; </a:t>
            </a:r>
          </a:p>
          <a:p>
            <a:pPr marL="457200" indent="-457200">
              <a:buFont typeface="+mj-lt"/>
              <a:buAutoNum type="arabicPeriod"/>
            </a:pPr>
            <a:r>
              <a:rPr lang="en-US" dirty="0" smtClean="0"/>
              <a:t>Identify the proposed participants – Tribe only?</a:t>
            </a:r>
          </a:p>
          <a:p>
            <a:pPr lvl="2"/>
            <a:r>
              <a:rPr lang="en-US" sz="1800" dirty="0" smtClean="0"/>
              <a:t>Is this a single or multi-jurisdiction plan? Tribe only? Or Will it include municipalities within the Tribal borders? </a:t>
            </a:r>
            <a:r>
              <a:rPr lang="en-US" sz="1800" i="1" dirty="0" smtClean="0"/>
              <a:t>E.g. </a:t>
            </a:r>
            <a:r>
              <a:rPr lang="en-US" sz="1800" i="1" dirty="0" err="1" smtClean="0"/>
              <a:t>Nespelem</a:t>
            </a:r>
            <a:r>
              <a:rPr lang="en-US" sz="1800" i="1" dirty="0" smtClean="0"/>
              <a:t> in Colville Res.</a:t>
            </a:r>
            <a:endParaRPr lang="en-US" sz="1800" dirty="0" smtClean="0"/>
          </a:p>
          <a:p>
            <a:pPr lvl="2"/>
            <a:r>
              <a:rPr lang="en-US" sz="1800" dirty="0" smtClean="0"/>
              <a:t>All Tribal Agencies and offices, and Private Non-Profits active with the Tribe</a:t>
            </a:r>
          </a:p>
          <a:p>
            <a:pPr lvl="2"/>
            <a:r>
              <a:rPr lang="en-US" sz="1800" dirty="0" smtClean="0"/>
              <a:t>Any special districts that the Tribe works with – Fire, Water, Utilities, Conservation District or that have jurisdiction within Tribal areas.</a:t>
            </a:r>
          </a:p>
          <a:p>
            <a:pPr lvl="2"/>
            <a:r>
              <a:rPr lang="en-US" sz="1800" dirty="0" smtClean="0"/>
              <a:t>Does the Tribe have outlying settlements that should be represented?</a:t>
            </a:r>
          </a:p>
          <a:p>
            <a:pPr lvl="2"/>
            <a:endParaRPr lang="en-US" sz="1800" dirty="0" smtClean="0"/>
          </a:p>
          <a:p>
            <a:pPr marL="457200" indent="-457200">
              <a:buFont typeface="+mj-lt"/>
              <a:buAutoNum type="arabicPeriod"/>
            </a:pPr>
            <a:r>
              <a:rPr lang="en-US" dirty="0" smtClean="0"/>
              <a:t>If this will be a formal multi-jurisdictional plan that will be adopted by cities and/or special districts, in addition to the Tribe, obtain ‘Letters of Intent’ </a:t>
            </a:r>
            <a:r>
              <a:rPr lang="en-US" i="1" dirty="0" smtClean="0"/>
              <a:t>and in-kind match commitment </a:t>
            </a:r>
            <a:r>
              <a:rPr lang="en-US" dirty="0" smtClean="0"/>
              <a:t>from each jurisdiction</a:t>
            </a:r>
          </a:p>
        </p:txBody>
      </p:sp>
    </p:spTree>
    <p:extLst>
      <p:ext uri="{BB962C8B-B14F-4D97-AF65-F5344CB8AC3E}">
        <p14:creationId xmlns:p14="http://schemas.microsoft.com/office/powerpoint/2010/main" val="397027118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Letter of Intent</a:t>
            </a:r>
            <a:endParaRPr lang="en-US" dirty="0"/>
          </a:p>
        </p:txBody>
      </p:sp>
      <p:sp>
        <p:nvSpPr>
          <p:cNvPr id="8" name="Text Placeholder 7"/>
          <p:cNvSpPr>
            <a:spLocks noGrp="1"/>
          </p:cNvSpPr>
          <p:nvPr>
            <p:ph type="body" sz="half" idx="2"/>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21</a:t>
            </a:fld>
            <a:endParaRPr lang="en-US" dirty="0"/>
          </a:p>
        </p:txBody>
      </p:sp>
      <p:pic>
        <p:nvPicPr>
          <p:cNvPr id="2" name="Picture 1"/>
          <p:cNvPicPr>
            <a:picLocks noChangeAspect="1"/>
          </p:cNvPicPr>
          <p:nvPr/>
        </p:nvPicPr>
        <p:blipFill>
          <a:blip r:embed="rId2"/>
          <a:stretch>
            <a:fillRect/>
          </a:stretch>
        </p:blipFill>
        <p:spPr>
          <a:xfrm>
            <a:off x="179431" y="152401"/>
            <a:ext cx="5787919"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531610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Planning Process</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22</a:t>
            </a:fld>
            <a:endParaRPr lang="en-US" dirty="0"/>
          </a:p>
        </p:txBody>
      </p:sp>
      <p:sp>
        <p:nvSpPr>
          <p:cNvPr id="5" name="Content Placeholder 4"/>
          <p:cNvSpPr>
            <a:spLocks noGrp="1"/>
          </p:cNvSpPr>
          <p:nvPr>
            <p:ph idx="1"/>
          </p:nvPr>
        </p:nvSpPr>
        <p:spPr/>
        <p:txBody>
          <a:bodyPr>
            <a:normAutofit lnSpcReduction="10000"/>
          </a:bodyPr>
          <a:lstStyle/>
          <a:p>
            <a:pPr marL="457200" indent="-457200">
              <a:buFont typeface="+mj-lt"/>
              <a:buAutoNum type="arabicPeriod"/>
            </a:pPr>
            <a:r>
              <a:rPr lang="en-US" dirty="0" smtClean="0"/>
              <a:t>What is the role and composition of the planning team?</a:t>
            </a:r>
          </a:p>
          <a:p>
            <a:pPr marL="457200" indent="-457200">
              <a:buFont typeface="+mj-lt"/>
              <a:buAutoNum type="arabicPeriod"/>
            </a:pPr>
            <a:r>
              <a:rPr lang="en-US" dirty="0" smtClean="0"/>
              <a:t>How will the team work together?</a:t>
            </a:r>
          </a:p>
          <a:p>
            <a:pPr lvl="2"/>
            <a:r>
              <a:rPr lang="en-US" sz="1800" dirty="0" smtClean="0"/>
              <a:t>Describe the meeting frequency</a:t>
            </a:r>
          </a:p>
          <a:p>
            <a:pPr lvl="2"/>
            <a:r>
              <a:rPr lang="en-US" sz="1800" dirty="0" smtClean="0"/>
              <a:t>Describe how the planning team will communicate with their respective jurisdiction staff throughout the planning process.</a:t>
            </a:r>
          </a:p>
          <a:p>
            <a:pPr marL="457200" indent="-457200">
              <a:buFont typeface="+mj-lt"/>
              <a:buAutoNum type="arabicPeriod"/>
            </a:pPr>
            <a:r>
              <a:rPr lang="en-US" dirty="0" smtClean="0"/>
              <a:t>What is the proposed public engagement process?</a:t>
            </a:r>
          </a:p>
          <a:p>
            <a:pPr lvl="2"/>
            <a:r>
              <a:rPr lang="en-US" sz="1800" dirty="0" smtClean="0"/>
              <a:t>Describe all aspects and timing of public engagement. A statement that “</a:t>
            </a:r>
            <a:r>
              <a:rPr lang="en-US" sz="1800" i="1" dirty="0" smtClean="0"/>
              <a:t>we will comply with the requirements</a:t>
            </a:r>
            <a:r>
              <a:rPr lang="en-US" sz="1800" dirty="0" smtClean="0"/>
              <a:t>” is not sufficient.</a:t>
            </a:r>
            <a:endParaRPr lang="en-US" sz="1800" dirty="0"/>
          </a:p>
          <a:p>
            <a:pPr lvl="2"/>
            <a:r>
              <a:rPr lang="en-US" sz="1800" dirty="0" smtClean="0"/>
              <a:t>Are you conducting a </a:t>
            </a:r>
            <a:r>
              <a:rPr lang="en-US" sz="1800" dirty="0"/>
              <a:t>public </a:t>
            </a:r>
            <a:r>
              <a:rPr lang="en-US" sz="1800" dirty="0" smtClean="0"/>
              <a:t>survey? If so, what kind? Who will conduct?</a:t>
            </a:r>
          </a:p>
          <a:p>
            <a:pPr lvl="2"/>
            <a:r>
              <a:rPr lang="en-US" sz="1800" dirty="0" smtClean="0"/>
              <a:t>Are you holding workshops or forums? How many? Describe the proposed content and target audiences, as well as desired outcomes.</a:t>
            </a:r>
            <a:endParaRPr lang="en-US" sz="1800" dirty="0"/>
          </a:p>
          <a:p>
            <a:pPr lvl="2"/>
            <a:r>
              <a:rPr lang="en-US" sz="1800" dirty="0" smtClean="0"/>
              <a:t>Are you integrating </a:t>
            </a:r>
            <a:r>
              <a:rPr lang="en-US" sz="1800" dirty="0"/>
              <a:t>with </a:t>
            </a:r>
            <a:r>
              <a:rPr lang="en-US" sz="1800" dirty="0" smtClean="0"/>
              <a:t>Community Wildfire Protection Plan (CWPP)? If </a:t>
            </a:r>
            <a:r>
              <a:rPr lang="en-US" sz="1800" dirty="0"/>
              <a:t>so </a:t>
            </a:r>
            <a:r>
              <a:rPr lang="en-US" sz="1800" dirty="0" smtClean="0"/>
              <a:t>will you have focused outreach with the wildfire community?</a:t>
            </a:r>
          </a:p>
          <a:p>
            <a:pPr lvl="2"/>
            <a:r>
              <a:rPr lang="en-US" sz="1800" dirty="0" smtClean="0"/>
              <a:t>Are you conducting specific stakeholder outreach such as populations, neighborhoods, etc.?</a:t>
            </a:r>
          </a:p>
          <a:p>
            <a:pPr lvl="2"/>
            <a:r>
              <a:rPr lang="en-US" sz="1800" dirty="0" smtClean="0"/>
              <a:t>How will you engage neighboring communities, local, regional, and Federal agencies?</a:t>
            </a:r>
          </a:p>
          <a:p>
            <a:pPr lvl="1"/>
            <a:endParaRPr lang="en-US" dirty="0"/>
          </a:p>
          <a:p>
            <a:pPr lvl="1"/>
            <a:endParaRPr lang="en-US" dirty="0"/>
          </a:p>
        </p:txBody>
      </p:sp>
    </p:spTree>
    <p:extLst>
      <p:ext uri="{BB962C8B-B14F-4D97-AF65-F5344CB8AC3E}">
        <p14:creationId xmlns:p14="http://schemas.microsoft.com/office/powerpoint/2010/main" val="244569463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Public Engagement Process</a:t>
            </a:r>
            <a:endParaRPr lang="en-US" dirty="0"/>
          </a:p>
        </p:txBody>
      </p:sp>
      <p:sp>
        <p:nvSpPr>
          <p:cNvPr id="8" name="Text Placeholder 7"/>
          <p:cNvSpPr>
            <a:spLocks noGrp="1"/>
          </p:cNvSpPr>
          <p:nvPr>
            <p:ph type="body" sz="half" idx="2"/>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23</a:t>
            </a:fld>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1676400"/>
            <a:ext cx="5907741"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268943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Previous Mitigation Planning	</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24</a:t>
            </a:fld>
            <a:endParaRPr lang="en-US" dirty="0"/>
          </a:p>
        </p:txBody>
      </p:sp>
      <p:sp>
        <p:nvSpPr>
          <p:cNvPr id="5" name="Content Placeholder 4"/>
          <p:cNvSpPr>
            <a:spLocks noGrp="1"/>
          </p:cNvSpPr>
          <p:nvPr>
            <p:ph idx="1"/>
          </p:nvPr>
        </p:nvSpPr>
        <p:spPr/>
        <p:txBody>
          <a:bodyPr/>
          <a:lstStyle/>
          <a:p>
            <a:pPr marL="0" indent="0">
              <a:buNone/>
            </a:pPr>
            <a:r>
              <a:rPr lang="en-US" sz="2400" dirty="0" smtClean="0"/>
              <a:t>Describe any previous mitigation planning efforts and establish priorities for this planning program</a:t>
            </a:r>
          </a:p>
          <a:p>
            <a:pPr marL="457200" indent="-457200">
              <a:buFont typeface="+mj-lt"/>
              <a:buAutoNum type="arabicPeriod"/>
            </a:pPr>
            <a:r>
              <a:rPr lang="en-US" dirty="0" smtClean="0"/>
              <a:t>Describe an evaluation of the past plan as a basis to identify priorities for plan updates - </a:t>
            </a:r>
            <a:r>
              <a:rPr lang="en-US" sz="1800" dirty="0" smtClean="0"/>
              <a:t>Review last Tribal Plan Review Crosswalk</a:t>
            </a:r>
          </a:p>
          <a:p>
            <a:pPr marL="457200" indent="-457200">
              <a:buFont typeface="+mj-lt"/>
              <a:buAutoNum type="arabicPeriod"/>
            </a:pPr>
            <a:r>
              <a:rPr lang="en-US" sz="1800" dirty="0" smtClean="0"/>
              <a:t>Review and incorporate any other relevant plans, studies, reports, etc.</a:t>
            </a:r>
            <a:endParaRPr lang="en-US" sz="1800" dirty="0"/>
          </a:p>
          <a:p>
            <a:pPr marL="457200" indent="-457200">
              <a:buFont typeface="+mj-lt"/>
              <a:buAutoNum type="arabicPeriod"/>
            </a:pPr>
            <a:r>
              <a:rPr lang="en-US" sz="1800" dirty="0" smtClean="0"/>
              <a:t>Review </a:t>
            </a:r>
            <a:r>
              <a:rPr lang="en-US" sz="1800" dirty="0"/>
              <a:t>and describe the outcomes of Annual Plan </a:t>
            </a:r>
            <a:r>
              <a:rPr lang="en-US" sz="1800" dirty="0" smtClean="0"/>
              <a:t>Reviews</a:t>
            </a:r>
          </a:p>
          <a:p>
            <a:pPr marL="457200" indent="-457200">
              <a:buFont typeface="+mj-lt"/>
              <a:buAutoNum type="arabicPeriod"/>
            </a:pPr>
            <a:r>
              <a:rPr lang="en-US" sz="1800" dirty="0" smtClean="0"/>
              <a:t>Since the last plan was adopted…</a:t>
            </a:r>
          </a:p>
          <a:p>
            <a:pPr lvl="1"/>
            <a:r>
              <a:rPr lang="en-US" sz="1600" dirty="0" smtClean="0"/>
              <a:t>Have there </a:t>
            </a:r>
            <a:r>
              <a:rPr lang="en-US" sz="1600" dirty="0"/>
              <a:t>been any projects </a:t>
            </a:r>
            <a:r>
              <a:rPr lang="en-US" sz="1600" dirty="0" smtClean="0"/>
              <a:t>implemented? Building Codes adopted? Join the NFIP?</a:t>
            </a:r>
          </a:p>
          <a:p>
            <a:pPr lvl="1"/>
            <a:r>
              <a:rPr lang="en-US" sz="1600" dirty="0" smtClean="0"/>
              <a:t>Have there been any major disaster events – wildfires, floods, landslides, erosion?</a:t>
            </a:r>
          </a:p>
          <a:p>
            <a:pPr lvl="1"/>
            <a:r>
              <a:rPr lang="en-US" sz="1600" dirty="0" smtClean="0"/>
              <a:t>Is there any new hazard data, such as a landslide inventory or FEMA </a:t>
            </a:r>
            <a:r>
              <a:rPr lang="en-US" sz="1600" dirty="0" err="1" smtClean="0"/>
              <a:t>RiskMAP</a:t>
            </a:r>
            <a:r>
              <a:rPr lang="en-US" sz="1600" dirty="0" smtClean="0"/>
              <a:t> program?</a:t>
            </a:r>
          </a:p>
          <a:p>
            <a:pPr lvl="1"/>
            <a:r>
              <a:rPr lang="en-US" sz="1600" dirty="0" smtClean="0"/>
              <a:t>Are there new partners to be involved in the new planning effort? Potential new sources of in-kind match? </a:t>
            </a:r>
            <a:endParaRPr lang="en-US" sz="1600" dirty="0"/>
          </a:p>
          <a:p>
            <a:pPr marL="457200" indent="-457200">
              <a:buFont typeface="+mj-lt"/>
              <a:buAutoNum type="arabicPeriod"/>
            </a:pPr>
            <a:r>
              <a:rPr lang="en-US" dirty="0" smtClean="0"/>
              <a:t>Determine a list of priorities to address</a:t>
            </a:r>
          </a:p>
          <a:p>
            <a:pPr marL="457200" indent="-457200">
              <a:buFont typeface="+mj-lt"/>
              <a:buAutoNum type="arabicPeriod"/>
            </a:pPr>
            <a:r>
              <a:rPr lang="en-US" dirty="0" smtClean="0"/>
              <a:t>Describe how the grant will be used to address previous deficiencies and new priorities</a:t>
            </a:r>
          </a:p>
          <a:p>
            <a:pPr marL="0" indent="0">
              <a:buNone/>
            </a:pPr>
            <a:endParaRPr lang="en-US" dirty="0"/>
          </a:p>
        </p:txBody>
      </p:sp>
    </p:spTree>
    <p:extLst>
      <p:ext uri="{BB962C8B-B14F-4D97-AF65-F5344CB8AC3E}">
        <p14:creationId xmlns:p14="http://schemas.microsoft.com/office/powerpoint/2010/main" val="161257979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Plan Priorities</a:t>
            </a:r>
            <a:endParaRPr lang="en-US" dirty="0"/>
          </a:p>
        </p:txBody>
      </p:sp>
      <p:sp>
        <p:nvSpPr>
          <p:cNvPr id="8" name="Text Placeholder 7"/>
          <p:cNvSpPr>
            <a:spLocks noGrp="1"/>
          </p:cNvSpPr>
          <p:nvPr>
            <p:ph type="body" sz="half" idx="2"/>
          </p:nvPr>
        </p:nvSpPr>
        <p:spPr/>
        <p:txBody>
          <a:bodyPr/>
          <a:lstStyle/>
          <a:p>
            <a:pPr marL="285750" indent="-285750">
              <a:buFont typeface="Arial" panose="020B0604020202020204" pitchFamily="34" charset="0"/>
              <a:buChar char="•"/>
            </a:pPr>
            <a:r>
              <a:rPr lang="en-US" sz="1400" dirty="0">
                <a:solidFill>
                  <a:srgbClr val="000066"/>
                </a:solidFill>
              </a:rPr>
              <a:t>PRIOR ANNUAL REVIEWS</a:t>
            </a:r>
          </a:p>
          <a:p>
            <a:pPr marL="285750" indent="-285750">
              <a:buFont typeface="Arial" panose="020B0604020202020204" pitchFamily="34" charset="0"/>
              <a:buChar char="•"/>
            </a:pPr>
            <a:r>
              <a:rPr lang="en-US" sz="1400" dirty="0">
                <a:solidFill>
                  <a:srgbClr val="000066"/>
                </a:solidFill>
              </a:rPr>
              <a:t>PROJECTS IMPLEMENTED SINCE PLAN ADOPTED</a:t>
            </a:r>
          </a:p>
          <a:p>
            <a:pPr marL="285750" indent="-285750">
              <a:buFont typeface="Arial" panose="020B0604020202020204" pitchFamily="34" charset="0"/>
              <a:buChar char="•"/>
            </a:pPr>
            <a:r>
              <a:rPr lang="en-US" sz="1400" dirty="0">
                <a:solidFill>
                  <a:srgbClr val="000066"/>
                </a:solidFill>
              </a:rPr>
              <a:t>ANY NEW PARTNERS</a:t>
            </a:r>
          </a:p>
          <a:p>
            <a:pPr marL="285750" indent="-285750">
              <a:buFont typeface="Arial" panose="020B0604020202020204" pitchFamily="34" charset="0"/>
              <a:buChar char="•"/>
            </a:pPr>
            <a:r>
              <a:rPr lang="en-US" sz="1400" dirty="0">
                <a:solidFill>
                  <a:srgbClr val="000066"/>
                </a:solidFill>
              </a:rPr>
              <a:t>NEW HAZARD DATA</a:t>
            </a:r>
          </a:p>
          <a:p>
            <a:pPr marL="285750" indent="-285750">
              <a:buFont typeface="Arial" panose="020B0604020202020204" pitchFamily="34" charset="0"/>
              <a:buChar char="•"/>
            </a:pPr>
            <a:r>
              <a:rPr lang="en-US" sz="1400" dirty="0">
                <a:solidFill>
                  <a:srgbClr val="000066"/>
                </a:solidFill>
              </a:rPr>
              <a:t>MATCH SOURCES</a:t>
            </a:r>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25</a:t>
            </a:fld>
            <a:endParaRPr lang="en-US" dirty="0"/>
          </a:p>
        </p:txBody>
      </p:sp>
      <p:pic>
        <p:nvPicPr>
          <p:cNvPr id="2" name="Picture 1"/>
          <p:cNvPicPr>
            <a:picLocks noChangeAspect="1"/>
          </p:cNvPicPr>
          <p:nvPr/>
        </p:nvPicPr>
        <p:blipFill rotWithShape="1">
          <a:blip r:embed="rId3"/>
          <a:srcRect l="5561" t="50902" r="4651" b="3390"/>
          <a:stretch/>
        </p:blipFill>
        <p:spPr>
          <a:xfrm>
            <a:off x="0" y="1066800"/>
            <a:ext cx="6096000" cy="406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1636878"/>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Plan Review Tool</a:t>
            </a:r>
            <a:endParaRPr lang="en-US" dirty="0"/>
          </a:p>
        </p:txBody>
      </p:sp>
      <p:sp>
        <p:nvSpPr>
          <p:cNvPr id="8" name="Text Placeholder 7"/>
          <p:cNvSpPr>
            <a:spLocks noGrp="1"/>
          </p:cNvSpPr>
          <p:nvPr>
            <p:ph type="body" sz="half" idx="2"/>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26</a:t>
            </a:fld>
            <a:endParaRPr lang="en-US" dirty="0"/>
          </a:p>
        </p:txBody>
      </p:sp>
      <p:pic>
        <p:nvPicPr>
          <p:cNvPr id="2" name="Picture 1"/>
          <p:cNvPicPr>
            <a:picLocks noChangeAspect="1"/>
          </p:cNvPicPr>
          <p:nvPr/>
        </p:nvPicPr>
        <p:blipFill>
          <a:blip r:embed="rId2"/>
          <a:stretch>
            <a:fillRect/>
          </a:stretch>
        </p:blipFill>
        <p:spPr>
          <a:xfrm>
            <a:off x="0" y="838199"/>
            <a:ext cx="6227806" cy="4663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1267768"/>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Risk Assessment</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27</a:t>
            </a:fld>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Describe the proposed process to assess risk </a:t>
            </a:r>
          </a:p>
          <a:p>
            <a:pPr marL="457200" indent="-457200">
              <a:buFont typeface="+mj-lt"/>
              <a:buAutoNum type="arabicPeriod"/>
            </a:pPr>
            <a:r>
              <a:rPr lang="en-US" dirty="0" smtClean="0"/>
              <a:t>What hazards do you want to assess?</a:t>
            </a:r>
          </a:p>
          <a:p>
            <a:pPr lvl="2"/>
            <a:r>
              <a:rPr lang="en-US" sz="1900" dirty="0" smtClean="0"/>
              <a:t>Remember, the planning grants are for natural hazards. Mitigation plans may include other hazards but the PDM grant does not pay for them.</a:t>
            </a:r>
          </a:p>
          <a:p>
            <a:pPr marL="457200" indent="-457200">
              <a:buFont typeface="+mj-lt"/>
              <a:buAutoNum type="arabicPeriod"/>
            </a:pPr>
            <a:r>
              <a:rPr lang="en-US" dirty="0" smtClean="0"/>
              <a:t>What are the potential data sources? How will data be researched, collected, analyzed, and summarized</a:t>
            </a:r>
            <a:r>
              <a:rPr lang="en-US" dirty="0"/>
              <a:t>? </a:t>
            </a:r>
            <a:endParaRPr lang="en-US" dirty="0" smtClean="0"/>
          </a:p>
          <a:p>
            <a:pPr lvl="2"/>
            <a:r>
              <a:rPr lang="en-US" sz="1800" dirty="0" smtClean="0"/>
              <a:t>Encourage </a:t>
            </a:r>
            <a:r>
              <a:rPr lang="en-US" sz="1800" dirty="0"/>
              <a:t>the use of existing data, such as from </a:t>
            </a:r>
            <a:r>
              <a:rPr lang="en-US" sz="1800" dirty="0" smtClean="0"/>
              <a:t>State HM Plans, universities or the FEMA Risk MAP program? </a:t>
            </a:r>
          </a:p>
          <a:p>
            <a:pPr lvl="2"/>
            <a:r>
              <a:rPr lang="en-US" sz="1800" dirty="0" smtClean="0"/>
              <a:t>Much detailed hazard data has already been developed in a GIS format that can easily be utilized by the Tribe.</a:t>
            </a:r>
            <a:endParaRPr lang="en-US" sz="1800" dirty="0"/>
          </a:p>
          <a:p>
            <a:pPr marL="457200" indent="-457200">
              <a:buFont typeface="+mj-lt"/>
              <a:buAutoNum type="arabicPeriod"/>
            </a:pPr>
            <a:r>
              <a:rPr lang="en-US" dirty="0" smtClean="0"/>
              <a:t>What are the data gaps you have preliminarily identified?</a:t>
            </a:r>
          </a:p>
          <a:p>
            <a:pPr marL="457200" indent="-457200">
              <a:buFont typeface="+mj-lt"/>
              <a:buAutoNum type="arabicPeriod"/>
            </a:pPr>
            <a:r>
              <a:rPr lang="en-US" dirty="0" smtClean="0"/>
              <a:t>What tools will you use? GIS, </a:t>
            </a:r>
            <a:r>
              <a:rPr lang="en-US" dirty="0" err="1" smtClean="0"/>
              <a:t>FSim</a:t>
            </a:r>
            <a:r>
              <a:rPr lang="en-US" dirty="0" smtClean="0"/>
              <a:t>, Hazus, other?</a:t>
            </a:r>
          </a:p>
          <a:p>
            <a:pPr lvl="2"/>
            <a:r>
              <a:rPr lang="en-US" sz="1800" dirty="0" smtClean="0"/>
              <a:t>If a specific assessment/methodology is used, then describe level of effort, timeframe, costs.</a:t>
            </a:r>
          </a:p>
          <a:p>
            <a:pPr lvl="2"/>
            <a:r>
              <a:rPr lang="en-US" sz="1800" dirty="0" smtClean="0"/>
              <a:t>If you are using Hazus, then complete the Hazus Checklist (SHOW HAZUS)</a:t>
            </a:r>
          </a:p>
          <a:p>
            <a:endParaRPr lang="en-US" dirty="0" smtClean="0"/>
          </a:p>
        </p:txBody>
      </p:sp>
    </p:spTree>
    <p:extLst>
      <p:ext uri="{BB962C8B-B14F-4D97-AF65-F5344CB8AC3E}">
        <p14:creationId xmlns:p14="http://schemas.microsoft.com/office/powerpoint/2010/main" val="3745704662"/>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Risk Assessment </a:t>
            </a:r>
            <a:r>
              <a:rPr lang="en-US" sz="1800" dirty="0" smtClean="0"/>
              <a:t>(cont’d)</a:t>
            </a:r>
            <a:endParaRPr lang="en-US" sz="1800"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28</a:t>
            </a:fld>
            <a:endParaRPr lang="en-US" dirty="0"/>
          </a:p>
        </p:txBody>
      </p:sp>
      <p:sp>
        <p:nvSpPr>
          <p:cNvPr id="5" name="Content Placeholder 4"/>
          <p:cNvSpPr>
            <a:spLocks noGrp="1"/>
          </p:cNvSpPr>
          <p:nvPr>
            <p:ph idx="1"/>
          </p:nvPr>
        </p:nvSpPr>
        <p:spPr>
          <a:xfrm>
            <a:off x="228599" y="1143000"/>
            <a:ext cx="8891337" cy="5200586"/>
          </a:xfrm>
        </p:spPr>
        <p:txBody>
          <a:bodyPr/>
          <a:lstStyle/>
          <a:p>
            <a:pPr marL="457200" indent="-457200">
              <a:buFont typeface="+mj-lt"/>
              <a:buAutoNum type="arabicPeriod" startAt="4"/>
            </a:pPr>
            <a:r>
              <a:rPr lang="en-US" dirty="0"/>
              <a:t>What </a:t>
            </a:r>
            <a:r>
              <a:rPr lang="en-US" dirty="0" smtClean="0"/>
              <a:t>new risk data </a:t>
            </a:r>
            <a:r>
              <a:rPr lang="en-US" dirty="0"/>
              <a:t>is </a:t>
            </a:r>
            <a:r>
              <a:rPr lang="en-US" dirty="0" smtClean="0"/>
              <a:t>to be collected with funding from this grant?</a:t>
            </a:r>
            <a:endParaRPr lang="en-US" dirty="0"/>
          </a:p>
          <a:p>
            <a:pPr lvl="2"/>
            <a:r>
              <a:rPr lang="en-US" sz="1800" dirty="0" smtClean="0"/>
              <a:t>Describe </a:t>
            </a:r>
            <a:r>
              <a:rPr lang="en-US" sz="1800" dirty="0"/>
              <a:t>the proposed process and sources</a:t>
            </a:r>
          </a:p>
          <a:p>
            <a:pPr marL="457200" indent="-457200">
              <a:buFont typeface="+mj-lt"/>
              <a:buAutoNum type="arabicPeriod" startAt="4"/>
            </a:pPr>
            <a:r>
              <a:rPr lang="en-US" dirty="0" smtClean="0"/>
              <a:t>Will you be incorporating </a:t>
            </a:r>
            <a:r>
              <a:rPr lang="en-US" dirty="0"/>
              <a:t>climate change data</a:t>
            </a:r>
            <a:r>
              <a:rPr lang="en-US" dirty="0" smtClean="0"/>
              <a:t>?</a:t>
            </a:r>
          </a:p>
          <a:p>
            <a:pPr marL="457200" indent="-457200">
              <a:buFont typeface="+mj-lt"/>
              <a:buAutoNum type="arabicPeriod" startAt="4"/>
            </a:pPr>
            <a:r>
              <a:rPr lang="en-US" dirty="0" smtClean="0"/>
              <a:t>Vulnerability Assessment - once the Hazard Profiles are complete, now you assess the vulnerabilities that the Tribe faces:</a:t>
            </a:r>
          </a:p>
          <a:p>
            <a:pPr lvl="1"/>
            <a:r>
              <a:rPr lang="en-US" dirty="0" smtClean="0"/>
              <a:t>Tribal facilities, clinics, schools</a:t>
            </a:r>
          </a:p>
          <a:p>
            <a:pPr lvl="1"/>
            <a:r>
              <a:rPr lang="en-US" dirty="0" smtClean="0"/>
              <a:t>Housing areas, senior housing</a:t>
            </a:r>
          </a:p>
          <a:p>
            <a:pPr lvl="1"/>
            <a:r>
              <a:rPr lang="en-US" dirty="0" smtClean="0"/>
              <a:t>Utilities: water, sewer, power, gas</a:t>
            </a:r>
          </a:p>
          <a:p>
            <a:pPr lvl="1"/>
            <a:r>
              <a:rPr lang="en-US" dirty="0" smtClean="0"/>
              <a:t>Roads and bridges</a:t>
            </a:r>
          </a:p>
          <a:p>
            <a:pPr lvl="1"/>
            <a:r>
              <a:rPr lang="en-US" dirty="0" smtClean="0"/>
              <a:t>Economic engines, e.g. casinos</a:t>
            </a:r>
          </a:p>
          <a:p>
            <a:pPr lvl="1"/>
            <a:r>
              <a:rPr lang="en-US" dirty="0" smtClean="0"/>
              <a:t>Impact on emergency services</a:t>
            </a:r>
          </a:p>
          <a:p>
            <a:pPr lvl="1"/>
            <a:r>
              <a:rPr lang="en-US" dirty="0" smtClean="0"/>
              <a:t>Planned growth areas</a:t>
            </a:r>
          </a:p>
          <a:p>
            <a:pPr marL="0" indent="0">
              <a:buNone/>
            </a:pPr>
            <a:r>
              <a:rPr lang="en-US" dirty="0" smtClean="0"/>
              <a:t>7. Estimate potential losses</a:t>
            </a:r>
            <a:endParaRPr lang="en-US" dirty="0"/>
          </a:p>
          <a:p>
            <a:endParaRPr lang="en-US" dirty="0"/>
          </a:p>
        </p:txBody>
      </p:sp>
      <p:pic>
        <p:nvPicPr>
          <p:cNvPr id="7" name="Picture 6"/>
          <p:cNvPicPr>
            <a:picLocks noChangeAspect="1"/>
          </p:cNvPicPr>
          <p:nvPr/>
        </p:nvPicPr>
        <p:blipFill>
          <a:blip r:embed="rId2"/>
          <a:stretch>
            <a:fillRect/>
          </a:stretch>
        </p:blipFill>
        <p:spPr>
          <a:xfrm rot="5400000">
            <a:off x="5125154" y="2562261"/>
            <a:ext cx="3513818"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064807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Housekeeping</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5"/>
          <p:cNvSpPr>
            <a:spLocks noGrp="1"/>
          </p:cNvSpPr>
          <p:nvPr>
            <p:ph type="sldNum" sz="quarter" idx="12"/>
          </p:nvPr>
        </p:nvSpPr>
        <p:spPr>
          <a:prstGeom prst="rect">
            <a:avLst/>
          </a:prstGeom>
        </p:spPr>
        <p:txBody>
          <a:bodyPr/>
          <a:lstStyle>
            <a:lvl1pPr>
              <a:defRPr>
                <a:solidFill>
                  <a:schemeClr val="bg1"/>
                </a:solidFill>
              </a:defRPr>
            </a:lvl1pPr>
          </a:lstStyle>
          <a:p>
            <a:fld id="{318CF7C8-47A9-4A7D-86DC-8C812D45E218}" type="slidenum">
              <a:rPr lang="en-US" smtClean="0"/>
              <a:pPr/>
              <a:t>2</a:t>
            </a:fld>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107"/>
          <a:stretch/>
        </p:blipFill>
        <p:spPr bwMode="auto">
          <a:xfrm>
            <a:off x="8467" y="1066800"/>
            <a:ext cx="9129386"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914400" y="2590800"/>
            <a:ext cx="3352800" cy="1638300"/>
          </a:xfrm>
          <a:prstGeom prst="wedgeEllipseCallout">
            <a:avLst>
              <a:gd name="adj1" fmla="val -53914"/>
              <a:gd name="adj2" fmla="val 49580"/>
            </a:avLst>
          </a:prstGeom>
          <a:solidFill>
            <a:schemeClr val="accent2"/>
          </a:solidFill>
          <a:ln/>
        </p:spPr>
        <p:style>
          <a:lnRef idx="0">
            <a:schemeClr val="accent5"/>
          </a:lnRef>
          <a:fillRef idx="3">
            <a:schemeClr val="accent5"/>
          </a:fillRef>
          <a:effectRef idx="3">
            <a:schemeClr val="accent5"/>
          </a:effectRef>
          <a:fontRef idx="minor">
            <a:schemeClr val="lt1"/>
          </a:fontRef>
        </p:style>
        <p:txBody>
          <a:bodyPr bIns="27432" rtlCol="0" anchor="ctr"/>
          <a:lstStyle/>
          <a:p>
            <a:pPr algn="ctr"/>
            <a:r>
              <a:rPr lang="en-US" sz="2400" b="1" dirty="0">
                <a:solidFill>
                  <a:schemeClr val="tx1"/>
                </a:solidFill>
              </a:rPr>
              <a:t>Use the “Chat” feature for questions.</a:t>
            </a:r>
          </a:p>
        </p:txBody>
      </p:sp>
      <p:sp>
        <p:nvSpPr>
          <p:cNvPr id="8" name="Rectangular Callout 2"/>
          <p:cNvSpPr/>
          <p:nvPr/>
        </p:nvSpPr>
        <p:spPr>
          <a:xfrm>
            <a:off x="4495800" y="4038600"/>
            <a:ext cx="3505200" cy="1600200"/>
          </a:xfrm>
          <a:prstGeom prst="wedgeRectCallout">
            <a:avLst/>
          </a:prstGeom>
          <a:solidFill>
            <a:srgbClr val="FCB14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497" tIns="207497" rIns="207497" bIns="207497" numCol="1" spcCol="1270" rtlCol="0" anchor="ctr" anchorCtr="0">
            <a:noAutofit/>
          </a:bodyPr>
          <a:lstStyle/>
          <a:p>
            <a:pPr algn="ctr" defTabSz="711200">
              <a:lnSpc>
                <a:spcPct val="90000"/>
              </a:lnSpc>
              <a:spcAft>
                <a:spcPct val="35000"/>
              </a:spcAft>
            </a:pPr>
            <a:r>
              <a:rPr lang="en-US" sz="2800" dirty="0" smtClean="0">
                <a:solidFill>
                  <a:schemeClr val="tx1"/>
                </a:solidFill>
                <a:latin typeface="Estrangelo Edessa" panose="03080600000000000000" pitchFamily="66" charset="0"/>
                <a:cs typeface="Estrangelo Edessa" panose="03080600000000000000" pitchFamily="66" charset="0"/>
              </a:rPr>
              <a:t>Q &amp; A by phone will be open at the end of presentation</a:t>
            </a:r>
            <a:endParaRPr lang="en-US" sz="2800" dirty="0">
              <a:solidFill>
                <a:schemeClr val="tx1"/>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4052659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Hazus Checklist</a:t>
            </a:r>
            <a:endParaRPr lang="en-US" dirty="0"/>
          </a:p>
        </p:txBody>
      </p:sp>
      <p:sp>
        <p:nvSpPr>
          <p:cNvPr id="8" name="Text Placeholder 7"/>
          <p:cNvSpPr>
            <a:spLocks noGrp="1"/>
          </p:cNvSpPr>
          <p:nvPr>
            <p:ph type="body" sz="half" idx="2"/>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29</a:t>
            </a:fld>
            <a:endParaRPr lang="en-US" dirty="0"/>
          </a:p>
        </p:txBody>
      </p:sp>
      <p:pic>
        <p:nvPicPr>
          <p:cNvPr id="9" name="Picture 8"/>
          <p:cNvPicPr>
            <a:picLocks noChangeAspect="1"/>
          </p:cNvPicPr>
          <p:nvPr/>
        </p:nvPicPr>
        <p:blipFill>
          <a:blip r:embed="rId2"/>
          <a:stretch>
            <a:fillRect/>
          </a:stretch>
        </p:blipFill>
        <p:spPr>
          <a:xfrm>
            <a:off x="685800" y="457200"/>
            <a:ext cx="4846627" cy="5572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7739189"/>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Climate Change Assessment</a:t>
            </a:r>
            <a:endParaRPr lang="en-US" dirty="0"/>
          </a:p>
        </p:txBody>
      </p:sp>
      <p:sp>
        <p:nvSpPr>
          <p:cNvPr id="8" name="Text Placeholder 7"/>
          <p:cNvSpPr>
            <a:spLocks noGrp="1"/>
          </p:cNvSpPr>
          <p:nvPr>
            <p:ph type="body" sz="half" idx="2"/>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30</a:t>
            </a:fld>
            <a:endParaRPr lang="en-US" dirty="0"/>
          </a:p>
        </p:txBody>
      </p:sp>
      <p:pic>
        <p:nvPicPr>
          <p:cNvPr id="9" name="Picture 8"/>
          <p:cNvPicPr>
            <a:picLocks noChangeAspect="1"/>
          </p:cNvPicPr>
          <p:nvPr/>
        </p:nvPicPr>
        <p:blipFill>
          <a:blip r:embed="rId2"/>
          <a:stretch>
            <a:fillRect/>
          </a:stretch>
        </p:blipFill>
        <p:spPr>
          <a:xfrm>
            <a:off x="147828" y="171450"/>
            <a:ext cx="5429250" cy="3295650"/>
          </a:xfrm>
          <a:prstGeom prst="rect">
            <a:avLst/>
          </a:prstGeom>
          <a:ln>
            <a:noFill/>
          </a:ln>
          <a:effectLst>
            <a:outerShdw blurRad="292100" dist="139700" dir="2700000" algn="tl" rotWithShape="0">
              <a:srgbClr val="333333">
                <a:alpha val="65000"/>
              </a:srgbClr>
            </a:outerShdw>
          </a:effectLst>
        </p:spPr>
      </p:pic>
      <p:pic>
        <p:nvPicPr>
          <p:cNvPr id="10" name="Content Placeholder 9"/>
          <p:cNvPicPr>
            <a:picLocks noGrp="1" noChangeAspect="1"/>
          </p:cNvPicPr>
          <p:nvPr>
            <p:ph idx="1"/>
          </p:nvPr>
        </p:nvPicPr>
        <p:blipFill>
          <a:blip r:embed="rId3"/>
          <a:stretch>
            <a:fillRect/>
          </a:stretch>
        </p:blipFill>
        <p:spPr>
          <a:xfrm>
            <a:off x="685800" y="3568700"/>
            <a:ext cx="5419725" cy="2847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1284781"/>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Development of Mitigation Strategy</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31</a:t>
            </a:fld>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sz="2400" dirty="0" smtClean="0"/>
              <a:t>Describe the process to develop a mitigation strategy based on the risk assessment</a:t>
            </a:r>
          </a:p>
          <a:p>
            <a:pPr marL="457200" indent="-457200">
              <a:buFont typeface="+mj-lt"/>
              <a:buAutoNum type="arabicPeriod"/>
            </a:pPr>
            <a:r>
              <a:rPr lang="en-US" dirty="0" smtClean="0"/>
              <a:t>How will the strategies developed connect to the risk assessment and vulnerability analysis?</a:t>
            </a:r>
          </a:p>
          <a:p>
            <a:pPr marL="457200" indent="-457200">
              <a:buFont typeface="+mj-lt"/>
              <a:buAutoNum type="arabicPeriod"/>
            </a:pPr>
            <a:r>
              <a:rPr lang="en-US" dirty="0" smtClean="0"/>
              <a:t>How will the planning team develop the overall hazard mitigation Goals and Objectives?</a:t>
            </a:r>
          </a:p>
          <a:p>
            <a:pPr marL="457200" indent="-457200">
              <a:buFont typeface="+mj-lt"/>
              <a:buAutoNum type="arabicPeriod"/>
            </a:pPr>
            <a:r>
              <a:rPr lang="en-US" dirty="0" smtClean="0"/>
              <a:t>How will the team identify and analyze potential mitigation actions to address existing vulnerabilities and to ensure that future development is hazard-resistant? Will contractual assistance be required?</a:t>
            </a:r>
          </a:p>
          <a:p>
            <a:pPr marL="457200" indent="-457200">
              <a:buFont typeface="+mj-lt"/>
              <a:buAutoNum type="arabicPeriod"/>
            </a:pPr>
            <a:r>
              <a:rPr lang="en-US" dirty="0" smtClean="0"/>
              <a:t>From the various action options, how will individual Strategies be selected? Will specific project proposals and funding sources be identified? </a:t>
            </a:r>
          </a:p>
          <a:p>
            <a:pPr marL="457200" indent="-457200">
              <a:buFont typeface="+mj-lt"/>
              <a:buAutoNum type="arabicPeriod"/>
            </a:pPr>
            <a:r>
              <a:rPr lang="en-US" dirty="0" smtClean="0"/>
              <a:t>Will the planning grant pay for an in-depth analysis of how the plan will be integrated with the comprehensive plan and other planning mechanisms? If so, describe the level of effort and what the process entails.</a:t>
            </a:r>
          </a:p>
          <a:p>
            <a:endParaRPr lang="en-US" dirty="0"/>
          </a:p>
        </p:txBody>
      </p:sp>
    </p:spTree>
    <p:extLst>
      <p:ext uri="{BB962C8B-B14F-4D97-AF65-F5344CB8AC3E}">
        <p14:creationId xmlns:p14="http://schemas.microsoft.com/office/powerpoint/2010/main" val="3601464036"/>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685800"/>
            <a:ext cx="2743200" cy="1737360"/>
          </a:xfrm>
        </p:spPr>
        <p:txBody>
          <a:bodyPr/>
          <a:lstStyle/>
          <a:p>
            <a:r>
              <a:rPr lang="en-US" dirty="0" smtClean="0"/>
              <a:t>Integration with Other  Plans</a:t>
            </a:r>
            <a:endParaRPr lang="en-US" dirty="0"/>
          </a:p>
        </p:txBody>
      </p:sp>
      <p:sp>
        <p:nvSpPr>
          <p:cNvPr id="5" name="Footer Placeholder 4"/>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167A036F-738C-4416-983E-5B04119587A4}" type="slidenum">
              <a:rPr lang="en-US" smtClean="0"/>
              <a:pPr>
                <a:defRPr/>
              </a:pPr>
              <a:t>32</a:t>
            </a:fld>
            <a:endParaRPr lang="en-US" dirty="0"/>
          </a:p>
        </p:txBody>
      </p:sp>
      <p:pic>
        <p:nvPicPr>
          <p:cNvPr id="8" name="Picture 7"/>
          <p:cNvPicPr>
            <a:picLocks noChangeAspect="1"/>
          </p:cNvPicPr>
          <p:nvPr/>
        </p:nvPicPr>
        <p:blipFill>
          <a:blip r:embed="rId2"/>
          <a:stretch>
            <a:fillRect/>
          </a:stretch>
        </p:blipFill>
        <p:spPr>
          <a:xfrm>
            <a:off x="228600" y="152400"/>
            <a:ext cx="5800592"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5913815"/>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Plan Adoption	</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33</a:t>
            </a:fld>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sz="2400" dirty="0" smtClean="0"/>
              <a:t>Describe the process for State and FEMA review, adopt by each participating jurisdiction, and final approval by FEMA. </a:t>
            </a:r>
          </a:p>
          <a:p>
            <a:pPr marL="457200" indent="-457200">
              <a:buFont typeface="+mj-lt"/>
              <a:buAutoNum type="arabicPeriod"/>
            </a:pPr>
            <a:r>
              <a:rPr lang="en-US" dirty="0" smtClean="0"/>
              <a:t>What process will the Tribe use to provide for public and Tribal elected officials review of the Draft document?</a:t>
            </a:r>
          </a:p>
          <a:p>
            <a:pPr marL="457200" indent="-457200">
              <a:buFont typeface="+mj-lt"/>
              <a:buAutoNum type="arabicPeriod"/>
            </a:pPr>
            <a:r>
              <a:rPr lang="en-US" dirty="0" smtClean="0"/>
              <a:t>Draft plans are to be completed and submitted to FEMA for </a:t>
            </a:r>
            <a:r>
              <a:rPr lang="en-US" dirty="0" err="1" smtClean="0"/>
              <a:t>reviewat</a:t>
            </a:r>
            <a:r>
              <a:rPr lang="en-US" dirty="0" smtClean="0"/>
              <a:t> least 6 months prior to end of grant SOW Period of Performance to ensure adequate time for review, any revisions, and adoption.</a:t>
            </a:r>
          </a:p>
          <a:p>
            <a:pPr marL="457200" indent="-457200">
              <a:buFont typeface="+mj-lt"/>
              <a:buAutoNum type="arabicPeriod"/>
            </a:pPr>
            <a:r>
              <a:rPr lang="en-US" dirty="0" smtClean="0"/>
              <a:t>Following FEMA review, revisions may be required, and perhaps additional community involvement. Include sufficient time for revisions.</a:t>
            </a:r>
          </a:p>
          <a:p>
            <a:pPr marL="457200" indent="-457200">
              <a:buFont typeface="+mj-lt"/>
              <a:buAutoNum type="arabicPeriod"/>
            </a:pPr>
            <a:r>
              <a:rPr lang="en-US" dirty="0" smtClean="0"/>
              <a:t>Upon completion and submittal of a FINAL Draft to FEMA, if acceptable, FEMA will issue an Approval Pending Adoption (APA) letter.</a:t>
            </a:r>
          </a:p>
          <a:p>
            <a:pPr marL="457200" indent="-457200">
              <a:buFont typeface="+mj-lt"/>
              <a:buAutoNum type="arabicPeriod"/>
            </a:pPr>
            <a:r>
              <a:rPr lang="en-US" dirty="0" smtClean="0"/>
              <a:t>How will formal Tribal adoption of the plan occur? Any participating jurisdictions?</a:t>
            </a:r>
          </a:p>
          <a:p>
            <a:pPr marL="457200" indent="-457200">
              <a:buFont typeface="+mj-lt"/>
              <a:buAutoNum type="arabicPeriod"/>
            </a:pPr>
            <a:r>
              <a:rPr lang="en-US" dirty="0" smtClean="0"/>
              <a:t>The adopted hazard mitigation plan must then be submitted to FEMA for approval prior to the end of the Grant Period of Performance (@ 3 </a:t>
            </a:r>
            <a:r>
              <a:rPr lang="en-US" dirty="0" err="1" smtClean="0"/>
              <a:t>yrs</a:t>
            </a:r>
            <a:r>
              <a:rPr lang="en-US" dirty="0" smtClean="0"/>
              <a:t>).</a:t>
            </a:r>
          </a:p>
          <a:p>
            <a:pPr marL="457200" indent="-457200">
              <a:buFont typeface="+mj-lt"/>
              <a:buAutoNum type="arabicPeriod"/>
            </a:pPr>
            <a:endParaRPr lang="en-US" dirty="0"/>
          </a:p>
        </p:txBody>
      </p:sp>
    </p:spTree>
    <p:extLst>
      <p:ext uri="{BB962C8B-B14F-4D97-AF65-F5344CB8AC3E}">
        <p14:creationId xmlns:p14="http://schemas.microsoft.com/office/powerpoint/2010/main" val="634269978"/>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Considerations</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34</a:t>
            </a:fld>
            <a:endParaRPr lang="en-US" dirty="0"/>
          </a:p>
        </p:txBody>
      </p:sp>
      <p:sp>
        <p:nvSpPr>
          <p:cNvPr id="5" name="Content Placeholder 4"/>
          <p:cNvSpPr>
            <a:spLocks noGrp="1"/>
          </p:cNvSpPr>
          <p:nvPr>
            <p:ph idx="1"/>
          </p:nvPr>
        </p:nvSpPr>
        <p:spPr>
          <a:xfrm>
            <a:off x="228600" y="1143000"/>
            <a:ext cx="4953000" cy="5200586"/>
          </a:xfrm>
        </p:spPr>
        <p:txBody>
          <a:bodyPr>
            <a:normAutofit lnSpcReduction="10000"/>
          </a:bodyPr>
          <a:lstStyle/>
          <a:p>
            <a:pPr marL="457200" indent="-457200">
              <a:buFont typeface="+mj-lt"/>
              <a:buAutoNum type="arabicPeriod"/>
            </a:pPr>
            <a:r>
              <a:rPr lang="en-US" dirty="0" smtClean="0"/>
              <a:t>Will the Tribe require translation of outreach materials and Plan documents into the native language?</a:t>
            </a:r>
          </a:p>
          <a:p>
            <a:pPr marL="457200" indent="-457200">
              <a:buFont typeface="+mj-lt"/>
              <a:buAutoNum type="arabicPeriod"/>
            </a:pPr>
            <a:r>
              <a:rPr lang="en-US" dirty="0" smtClean="0"/>
              <a:t>Are you hiring a contractor to assist with any aspect of the plan development?</a:t>
            </a:r>
          </a:p>
          <a:p>
            <a:pPr lvl="2">
              <a:buFont typeface="Arial" panose="020B0604020202020204" pitchFamily="34" charset="0"/>
              <a:buChar char="•"/>
            </a:pPr>
            <a:r>
              <a:rPr lang="en-US" sz="1800" dirty="0" smtClean="0"/>
              <a:t>If yes, then describe how the Steering Committee will coordinate with the contractor.</a:t>
            </a:r>
            <a:endParaRPr lang="en-US" sz="1800" dirty="0"/>
          </a:p>
          <a:p>
            <a:pPr marL="457200" indent="-457200">
              <a:buFont typeface="+mj-lt"/>
              <a:buAutoNum type="arabicPeriod"/>
            </a:pPr>
            <a:r>
              <a:rPr lang="en-US" dirty="0" smtClean="0"/>
              <a:t>Describe any travel that the grant will fund</a:t>
            </a:r>
          </a:p>
          <a:p>
            <a:pPr marL="457200" indent="-457200">
              <a:buFont typeface="+mj-lt"/>
              <a:buAutoNum type="arabicPeriod"/>
            </a:pPr>
            <a:r>
              <a:rPr lang="en-US" dirty="0" smtClean="0"/>
              <a:t>Describe any training that jurisdiction participants will attend. Includes, but not limited to…</a:t>
            </a:r>
            <a:endParaRPr lang="en-US" dirty="0"/>
          </a:p>
          <a:p>
            <a:pPr lvl="2">
              <a:buFont typeface="Arial" panose="020B0604020202020204" pitchFamily="34" charset="0"/>
              <a:buChar char="•"/>
            </a:pPr>
            <a:r>
              <a:rPr lang="en-US" sz="1800" dirty="0" smtClean="0"/>
              <a:t>G-318: Local Mitigation Planning Workshop</a:t>
            </a:r>
            <a:endParaRPr lang="en-US" sz="1800" dirty="0"/>
          </a:p>
          <a:p>
            <a:pPr lvl="2">
              <a:buFont typeface="Arial" panose="020B0604020202020204" pitchFamily="34" charset="0"/>
              <a:buChar char="•"/>
            </a:pPr>
            <a:r>
              <a:rPr lang="en-US" sz="1800" dirty="0"/>
              <a:t>Hazus</a:t>
            </a:r>
          </a:p>
          <a:p>
            <a:pPr marL="274320" lvl="1" indent="0">
              <a:buNone/>
            </a:pP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2307" y="1295400"/>
            <a:ext cx="3657600" cy="2690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2899526"/>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Tasks, Schedules</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35</a:t>
            </a:fld>
            <a:endParaRPr lang="en-US" dirty="0"/>
          </a:p>
        </p:txBody>
      </p:sp>
      <p:sp>
        <p:nvSpPr>
          <p:cNvPr id="5" name="Content Placeholder 4"/>
          <p:cNvSpPr>
            <a:spLocks noGrp="1"/>
          </p:cNvSpPr>
          <p:nvPr>
            <p:ph idx="1"/>
          </p:nvPr>
        </p:nvSpPr>
        <p:spPr/>
        <p:txBody>
          <a:bodyPr>
            <a:normAutofit/>
          </a:bodyPr>
          <a:lstStyle/>
          <a:p>
            <a:r>
              <a:rPr lang="en-US" b="1" dirty="0" smtClean="0"/>
              <a:t>Deliverables</a:t>
            </a:r>
          </a:p>
          <a:p>
            <a:pPr lvl="1">
              <a:buFont typeface="Arial" panose="020B0604020202020204" pitchFamily="34" charset="0"/>
              <a:buChar char="•"/>
            </a:pPr>
            <a:r>
              <a:rPr lang="en-US" dirty="0" smtClean="0"/>
              <a:t>A </a:t>
            </a:r>
            <a:r>
              <a:rPr lang="en-US" dirty="0"/>
              <a:t>new or updated FEMA-approved mitigation plan consistent with mitigation planning regulations for State (44 CFR Sections 201.4 or 201.5), tribal (44 CFR Sections 201.7 or 201.5), or local governments (44 CFR Section 201.6), as well as the applicable mitigation planning guidance. </a:t>
            </a:r>
            <a:endParaRPr lang="en-US" dirty="0" smtClean="0"/>
          </a:p>
          <a:p>
            <a:r>
              <a:rPr lang="en-US" b="1" dirty="0" smtClean="0"/>
              <a:t>Tasks – Will the tasks lead to an approvable plan? </a:t>
            </a:r>
          </a:p>
          <a:p>
            <a:pPr lvl="1"/>
            <a:r>
              <a:rPr lang="en-US" dirty="0" smtClean="0"/>
              <a:t>The </a:t>
            </a:r>
            <a:r>
              <a:rPr lang="en-US" dirty="0"/>
              <a:t>tasks narrative describes the tasks, including the proposed planning process, </a:t>
            </a:r>
            <a:r>
              <a:rPr lang="en-US" dirty="0" smtClean="0"/>
              <a:t>as well </a:t>
            </a:r>
            <a:r>
              <a:rPr lang="en-US" dirty="0"/>
              <a:t>as any </a:t>
            </a:r>
            <a:r>
              <a:rPr lang="en-US" dirty="0" smtClean="0"/>
              <a:t>procurement of contractual assistance. </a:t>
            </a:r>
          </a:p>
          <a:p>
            <a:pPr lvl="1"/>
            <a:r>
              <a:rPr lang="en-US" dirty="0" smtClean="0"/>
              <a:t>So…if the Scope of Work was carefully developed to describe both the process and the tasks involved with each Planning Activity, the Tasks Narrative is basically the Scope of Work. No need to duplicate effort!</a:t>
            </a:r>
            <a:endParaRPr lang="en-US" dirty="0"/>
          </a:p>
          <a:p>
            <a:r>
              <a:rPr lang="en-US" b="1" dirty="0" smtClean="0"/>
              <a:t>Schedule – Is the timeline reasonable?</a:t>
            </a:r>
          </a:p>
          <a:p>
            <a:pPr lvl="1">
              <a:buFont typeface="Arial" panose="020B0604020202020204" pitchFamily="34" charset="0"/>
              <a:buChar char="•"/>
            </a:pPr>
            <a:r>
              <a:rPr lang="en-US" dirty="0" smtClean="0"/>
              <a:t>The </a:t>
            </a:r>
            <a:r>
              <a:rPr lang="en-US" dirty="0"/>
              <a:t>timeframe matches all tasks noted in the SOW. </a:t>
            </a:r>
            <a:r>
              <a:rPr lang="en-US" dirty="0" smtClean="0"/>
              <a:t>The </a:t>
            </a:r>
            <a:r>
              <a:rPr lang="en-US" dirty="0"/>
              <a:t>schedule includes tasks for draft review and </a:t>
            </a:r>
            <a:r>
              <a:rPr lang="en-US" dirty="0" smtClean="0"/>
              <a:t>allows sufficient </a:t>
            </a:r>
            <a:r>
              <a:rPr lang="en-US" dirty="0"/>
              <a:t>time for State and FEMA reviews; preparation of required revisions, if needed</a:t>
            </a:r>
            <a:r>
              <a:rPr lang="en-US" dirty="0" smtClean="0"/>
              <a:t>; formal </a:t>
            </a:r>
            <a:r>
              <a:rPr lang="en-US" dirty="0"/>
              <a:t>adoption by the jurisdiction(s); </a:t>
            </a:r>
            <a:r>
              <a:rPr lang="en-US" dirty="0" smtClean="0"/>
              <a:t>and… </a:t>
            </a:r>
          </a:p>
          <a:p>
            <a:pPr lvl="1">
              <a:buFont typeface="Arial" panose="020B0604020202020204" pitchFamily="34" charset="0"/>
              <a:buChar char="•"/>
            </a:pPr>
            <a:r>
              <a:rPr lang="en-US" sz="2400" i="1" dirty="0" smtClean="0"/>
              <a:t>FEMA </a:t>
            </a:r>
            <a:r>
              <a:rPr lang="en-US" sz="2400" i="1" dirty="0"/>
              <a:t>approval </a:t>
            </a:r>
            <a:r>
              <a:rPr lang="en-US" sz="2400" i="1" dirty="0" smtClean="0"/>
              <a:t>before the end of </a:t>
            </a:r>
            <a:r>
              <a:rPr lang="en-US" sz="2400" i="1" dirty="0"/>
              <a:t>the </a:t>
            </a:r>
            <a:r>
              <a:rPr lang="en-US" sz="2400" i="1" dirty="0" smtClean="0"/>
              <a:t>Grant POP</a:t>
            </a:r>
            <a:r>
              <a:rPr lang="en-US" sz="2400" i="1" dirty="0"/>
              <a:t>.</a:t>
            </a:r>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823041304"/>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Schedule Example</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36</a:t>
            </a:fld>
            <a:endParaRPr lang="en-US"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 y="1112231"/>
            <a:ext cx="8915400" cy="5205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1524318"/>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Estimate/Budget</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37</a:t>
            </a:fld>
            <a:endParaRPr lang="en-US" dirty="0"/>
          </a:p>
        </p:txBody>
      </p:sp>
      <p:sp>
        <p:nvSpPr>
          <p:cNvPr id="5" name="Content Placeholder 4"/>
          <p:cNvSpPr>
            <a:spLocks noGrp="1"/>
          </p:cNvSpPr>
          <p:nvPr>
            <p:ph idx="1"/>
          </p:nvPr>
        </p:nvSpPr>
        <p:spPr>
          <a:xfrm>
            <a:off x="228600" y="3962400"/>
            <a:ext cx="4495800" cy="2237211"/>
          </a:xfrm>
        </p:spPr>
        <p:txBody>
          <a:bodyPr>
            <a:normAutofit fontScale="92500" lnSpcReduction="20000"/>
          </a:bodyPr>
          <a:lstStyle/>
          <a:p>
            <a:pPr marL="0" indent="0">
              <a:buNone/>
            </a:pPr>
            <a:r>
              <a:rPr lang="en-US" dirty="0" smtClean="0"/>
              <a:t>Purpose:</a:t>
            </a:r>
          </a:p>
          <a:p>
            <a:r>
              <a:rPr lang="en-US" dirty="0" smtClean="0"/>
              <a:t>Provides </a:t>
            </a:r>
            <a:r>
              <a:rPr lang="en-US" dirty="0"/>
              <a:t>breakdown of costs for the activity</a:t>
            </a:r>
          </a:p>
          <a:p>
            <a:r>
              <a:rPr lang="en-US" dirty="0"/>
              <a:t>Identifies contractor costs</a:t>
            </a:r>
          </a:p>
          <a:p>
            <a:r>
              <a:rPr lang="en-US" dirty="0"/>
              <a:t>Includes project management costs</a:t>
            </a:r>
          </a:p>
          <a:p>
            <a:r>
              <a:rPr lang="en-US" dirty="0"/>
              <a:t>Documents sources for estimated costs</a:t>
            </a:r>
          </a:p>
          <a:p>
            <a:endParaRPr lang="en-US" dirty="0"/>
          </a:p>
        </p:txBody>
      </p:sp>
      <p:pic>
        <p:nvPicPr>
          <p:cNvPr id="6" name="Picture 5" descr="Cost Estimate/Budget&#10;Provides breakdown of costs for the activity&#10;Identifies contractor costs&#10;Includes management costs&#10;Documents sources for estimated costs&#10;&#10;Image: Budget with amounts for personnel (Engineer, Associate Engineer and Inspector), Equipment and supplies, and a total.&#10;" title="Cost Estimate/Budg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093007"/>
            <a:ext cx="2952937" cy="2944389"/>
          </a:xfrm>
          <a:prstGeom prst="rect">
            <a:avLst/>
          </a:prstGeom>
        </p:spPr>
      </p:pic>
      <p:sp>
        <p:nvSpPr>
          <p:cNvPr id="7" name="Content Placeholder 2"/>
          <p:cNvSpPr txBox="1">
            <a:spLocks/>
          </p:cNvSpPr>
          <p:nvPr/>
        </p:nvSpPr>
        <p:spPr>
          <a:xfrm>
            <a:off x="4934103" y="1295399"/>
            <a:ext cx="4191000" cy="490421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Helvetica" panose="020B0604020202020204" pitchFamily="34" charset="0"/>
                <a:ea typeface="+mn-ea"/>
                <a:cs typeface="Helvetica"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Helvetica" panose="020B0604020202020204" pitchFamily="34" charset="0"/>
                <a:ea typeface="+mn-ea"/>
                <a:cs typeface="Helvetica"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Helvetica" panose="020B0604020202020204" pitchFamily="34" charset="0"/>
                <a:ea typeface="+mn-ea"/>
                <a:cs typeface="Helvetica"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Helvetica" panose="020B0604020202020204" pitchFamily="34" charset="0"/>
                <a:ea typeface="+mn-ea"/>
                <a:cs typeface="Helvetica"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Helvetica" panose="020B0604020202020204" pitchFamily="34" charset="0"/>
                <a:ea typeface="+mn-ea"/>
                <a:cs typeface="Helvetica" panose="020B0604020202020204" pitchFamily="34" charset="0"/>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marL="0" indent="0" fontAlgn="auto">
              <a:buNone/>
            </a:pPr>
            <a:r>
              <a:rPr lang="en-US" dirty="0" smtClean="0"/>
              <a:t>Mitigation Planning Cost Considerations:</a:t>
            </a:r>
          </a:p>
          <a:p>
            <a:pPr lvl="1" fontAlgn="auto"/>
            <a:r>
              <a:rPr lang="en-US" dirty="0" smtClean="0"/>
              <a:t>Risk analysis/ mapping software</a:t>
            </a:r>
          </a:p>
          <a:p>
            <a:pPr lvl="1" fontAlgn="auto"/>
            <a:r>
              <a:rPr lang="en-US" dirty="0" smtClean="0"/>
              <a:t>Contractor</a:t>
            </a:r>
          </a:p>
          <a:p>
            <a:pPr lvl="1" fontAlgn="auto"/>
            <a:r>
              <a:rPr lang="en-US" dirty="0" smtClean="0"/>
              <a:t>Personnel</a:t>
            </a:r>
          </a:p>
          <a:p>
            <a:pPr lvl="1" fontAlgn="auto"/>
            <a:r>
              <a:rPr lang="en-US" dirty="0" smtClean="0"/>
              <a:t>Outreach</a:t>
            </a:r>
          </a:p>
          <a:p>
            <a:pPr lvl="1" fontAlgn="auto"/>
            <a:r>
              <a:rPr lang="en-US" dirty="0" smtClean="0"/>
              <a:t>Printing</a:t>
            </a:r>
          </a:p>
          <a:p>
            <a:pPr lvl="1" fontAlgn="auto"/>
            <a:r>
              <a:rPr lang="en-US" dirty="0" smtClean="0"/>
              <a:t>Supplies</a:t>
            </a:r>
          </a:p>
          <a:p>
            <a:pPr lvl="1" fontAlgn="auto"/>
            <a:r>
              <a:rPr lang="en-US" dirty="0" smtClean="0"/>
              <a:t>Travel</a:t>
            </a:r>
          </a:p>
          <a:p>
            <a:pPr lvl="1" fontAlgn="auto"/>
            <a:r>
              <a:rPr lang="en-US" dirty="0" smtClean="0"/>
              <a:t>Project Management</a:t>
            </a:r>
          </a:p>
          <a:p>
            <a:pPr lvl="1" fontAlgn="auto"/>
            <a:r>
              <a:rPr lang="en-US" dirty="0" smtClean="0"/>
              <a:t>Translation Services</a:t>
            </a:r>
          </a:p>
          <a:p>
            <a:pPr lvl="1" fontAlgn="auto"/>
            <a:r>
              <a:rPr lang="en-US" dirty="0" smtClean="0"/>
              <a:t>In-kind match – mainly donated time from planning team members and Tribal staff not paid out of grant funds –</a:t>
            </a:r>
            <a:r>
              <a:rPr lang="en-US" i="1" dirty="0" smtClean="0"/>
              <a:t> this must be in the budget in order to be counted</a:t>
            </a:r>
            <a:endParaRPr lang="en-US" dirty="0" smtClean="0"/>
          </a:p>
          <a:p>
            <a:pPr fontAlgn="auto">
              <a:spcAft>
                <a:spcPts val="0"/>
              </a:spcAft>
            </a:pPr>
            <a:endParaRPr lang="en-US" dirty="0"/>
          </a:p>
        </p:txBody>
      </p:sp>
      <p:sp>
        <p:nvSpPr>
          <p:cNvPr id="11" name="Rectangle 10"/>
          <p:cNvSpPr/>
          <p:nvPr/>
        </p:nvSpPr>
        <p:spPr>
          <a:xfrm rot="5400000">
            <a:off x="2451354" y="3594353"/>
            <a:ext cx="4648198" cy="50293"/>
          </a:xfrm>
          <a:prstGeom prst="rect">
            <a:avLst/>
          </a:prstGeom>
          <a:blipFill dpi="0" rotWithShape="1">
            <a:blip r:embed="rId3" cstate="email">
              <a:alphaModFix amt="80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2423368"/>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Budget Part 1: Task-related Budget</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38</a:t>
            </a:fld>
            <a:endParaRPr lang="en-US" dirty="0"/>
          </a:p>
        </p:txBody>
      </p:sp>
      <p:sp>
        <p:nvSpPr>
          <p:cNvPr id="5" name="Content Placeholder 4"/>
          <p:cNvSpPr>
            <a:spLocks noGrp="1"/>
          </p:cNvSpPr>
          <p:nvPr>
            <p:ph idx="1"/>
          </p:nvPr>
        </p:nvSpPr>
        <p:spPr>
          <a:xfrm>
            <a:off x="228600" y="1143000"/>
            <a:ext cx="4724400" cy="5200586"/>
          </a:xfrm>
        </p:spPr>
        <p:txBody>
          <a:bodyPr>
            <a:normAutofit/>
          </a:bodyPr>
          <a:lstStyle/>
          <a:p>
            <a:pPr marL="0" indent="0">
              <a:buNone/>
            </a:pPr>
            <a:r>
              <a:rPr lang="en-US" sz="2400" dirty="0" smtClean="0"/>
              <a:t>Develop cost estimates for each element of the Planning Process</a:t>
            </a:r>
          </a:p>
          <a:p>
            <a:pPr marL="0" indent="0">
              <a:buNone/>
            </a:pPr>
            <a:r>
              <a:rPr lang="en-US" sz="2400" dirty="0" smtClean="0"/>
              <a:t>Estimate:</a:t>
            </a:r>
          </a:p>
          <a:p>
            <a:r>
              <a:rPr lang="en-US" sz="1800" dirty="0" smtClean="0"/>
              <a:t>Estimated time involved</a:t>
            </a:r>
          </a:p>
          <a:p>
            <a:r>
              <a:rPr lang="en-US" sz="1800" dirty="0" smtClean="0"/>
              <a:t>Tribal salaries &amp; fringe</a:t>
            </a:r>
          </a:p>
          <a:p>
            <a:r>
              <a:rPr lang="en-US" sz="1800" dirty="0" smtClean="0"/>
              <a:t>Donated in-kind labor</a:t>
            </a:r>
          </a:p>
          <a:p>
            <a:r>
              <a:rPr lang="en-US" sz="1800" dirty="0" smtClean="0"/>
              <a:t>Specific supplies</a:t>
            </a:r>
          </a:p>
          <a:p>
            <a:r>
              <a:rPr lang="en-US" sz="1800" dirty="0" smtClean="0"/>
              <a:t>Contractual assistance</a:t>
            </a:r>
          </a:p>
          <a:p>
            <a:endParaRPr lang="en-US" sz="1800" dirty="0"/>
          </a:p>
          <a:p>
            <a:pPr marL="0" indent="0">
              <a:buNone/>
            </a:pPr>
            <a:endParaRPr lang="en-US" sz="1800" dirty="0"/>
          </a:p>
        </p:txBody>
      </p:sp>
      <p:pic>
        <p:nvPicPr>
          <p:cNvPr id="6" name="Picture 5"/>
          <p:cNvPicPr>
            <a:picLocks noChangeAspect="1"/>
          </p:cNvPicPr>
          <p:nvPr/>
        </p:nvPicPr>
        <p:blipFill>
          <a:blip r:embed="rId2"/>
          <a:stretch>
            <a:fillRect/>
          </a:stretch>
        </p:blipFill>
        <p:spPr>
          <a:xfrm>
            <a:off x="3200399" y="1876361"/>
            <a:ext cx="5826075" cy="4695825"/>
          </a:xfrm>
          <a:prstGeom prst="rect">
            <a:avLst/>
          </a:prstGeom>
        </p:spPr>
      </p:pic>
    </p:spTree>
    <p:extLst>
      <p:ext uri="{BB962C8B-B14F-4D97-AF65-F5344CB8AC3E}">
        <p14:creationId xmlns:p14="http://schemas.microsoft.com/office/powerpoint/2010/main" val="266431881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8401" y="685800"/>
            <a:ext cx="2871536" cy="1737360"/>
          </a:xfrm>
        </p:spPr>
        <p:txBody>
          <a:bodyPr>
            <a:normAutofit/>
          </a:bodyPr>
          <a:lstStyle/>
          <a:p>
            <a:r>
              <a:rPr lang="en-US" sz="3600" dirty="0" smtClean="0"/>
              <a:t>Objectives</a:t>
            </a:r>
            <a:endParaRPr lang="en-US" sz="3600"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At </a:t>
            </a:r>
            <a:r>
              <a:rPr lang="en-US" dirty="0"/>
              <a:t>the end of this </a:t>
            </a:r>
            <a:r>
              <a:rPr lang="en-US" dirty="0" smtClean="0"/>
              <a:t>webinar, </a:t>
            </a:r>
            <a:r>
              <a:rPr lang="en-US" dirty="0"/>
              <a:t>participants will </a:t>
            </a:r>
            <a:r>
              <a:rPr lang="en-US" dirty="0" smtClean="0"/>
              <a:t>understand:</a:t>
            </a:r>
            <a:endParaRPr lang="en-US" dirty="0"/>
          </a:p>
          <a:p>
            <a:pPr lvl="1">
              <a:spcBef>
                <a:spcPts val="1800"/>
              </a:spcBef>
            </a:pPr>
            <a:r>
              <a:rPr lang="en-US" sz="2000" dirty="0" smtClean="0"/>
              <a:t>The </a:t>
            </a:r>
            <a:r>
              <a:rPr lang="en-US" sz="2000" dirty="0"/>
              <a:t>planning activities available under the </a:t>
            </a:r>
            <a:r>
              <a:rPr lang="en-US" sz="2000" dirty="0" smtClean="0"/>
              <a:t>PDM </a:t>
            </a:r>
            <a:r>
              <a:rPr lang="en-US" sz="2000" dirty="0"/>
              <a:t>grant program</a:t>
            </a:r>
          </a:p>
          <a:p>
            <a:pPr lvl="1">
              <a:spcBef>
                <a:spcPts val="1800"/>
              </a:spcBef>
            </a:pPr>
            <a:r>
              <a:rPr lang="en-US" sz="2000" dirty="0"/>
              <a:t>W</a:t>
            </a:r>
            <a:r>
              <a:rPr lang="en-US" sz="2000" dirty="0" smtClean="0"/>
              <a:t>hat </a:t>
            </a:r>
            <a:r>
              <a:rPr lang="en-US" sz="2000" dirty="0"/>
              <a:t>is required when </a:t>
            </a:r>
            <a:r>
              <a:rPr lang="en-US" sz="2000" dirty="0" smtClean="0"/>
              <a:t>developing </a:t>
            </a:r>
            <a:r>
              <a:rPr lang="en-US" sz="2000" dirty="0"/>
              <a:t>a mitigation plan scope of work, schedule, and budget</a:t>
            </a:r>
            <a:r>
              <a:rPr lang="en-US" sz="2000" dirty="0" smtClean="0"/>
              <a:t>.</a:t>
            </a:r>
          </a:p>
          <a:p>
            <a:pPr lvl="1">
              <a:spcBef>
                <a:spcPts val="1800"/>
              </a:spcBef>
            </a:pPr>
            <a:r>
              <a:rPr lang="en-US" sz="2000" dirty="0"/>
              <a:t>The FY2017 Pre-Disaster Mitigation (PDM) grant program application period process and schedule </a:t>
            </a:r>
          </a:p>
          <a:p>
            <a:pPr lvl="1">
              <a:spcBef>
                <a:spcPts val="1800"/>
              </a:spcBef>
            </a:pPr>
            <a:endParaRPr lang="en-US" sz="2000" dirty="0"/>
          </a:p>
          <a:p>
            <a:pPr marL="274320" lvl="1" indent="0">
              <a:spcBef>
                <a:spcPts val="1800"/>
              </a:spcBef>
              <a:buNone/>
            </a:pPr>
            <a:endParaRPr lang="en-US" sz="2000" dirty="0" smtClean="0"/>
          </a:p>
          <a:p>
            <a:pPr lvl="1">
              <a:spcBef>
                <a:spcPts val="1800"/>
              </a:spcBef>
            </a:pPr>
            <a:endParaRPr lang="en-US" dirty="0" smtClean="0"/>
          </a:p>
        </p:txBody>
      </p:sp>
      <p:sp>
        <p:nvSpPr>
          <p:cNvPr id="2" name="Slide Number Placeholder 1"/>
          <p:cNvSpPr>
            <a:spLocks noGrp="1"/>
          </p:cNvSpPr>
          <p:nvPr>
            <p:ph type="sldNum" sz="quarter" idx="12"/>
          </p:nvPr>
        </p:nvSpPr>
        <p:spPr/>
        <p:txBody>
          <a:bodyPr/>
          <a:lstStyle/>
          <a:p>
            <a:pPr>
              <a:defRPr/>
            </a:pPr>
            <a:fld id="{167A036F-738C-4416-983E-5B04119587A4}" type="slidenum">
              <a:rPr lang="en-US" smtClean="0"/>
              <a:pPr>
                <a:defRPr/>
              </a:pPr>
              <a:t>3</a:t>
            </a:fld>
            <a:endParaRPr lang="en-US" dirty="0"/>
          </a:p>
        </p:txBody>
      </p:sp>
      <p:sp>
        <p:nvSpPr>
          <p:cNvPr id="6" name="Footer Placeholder 5"/>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Tree>
    <p:extLst>
      <p:ext uri="{BB962C8B-B14F-4D97-AF65-F5344CB8AC3E}">
        <p14:creationId xmlns:p14="http://schemas.microsoft.com/office/powerpoint/2010/main" val="8680072"/>
      </p:ext>
    </p:extLst>
  </p:cSld>
  <p:clrMapOvr>
    <a:masterClrMapping/>
  </p:clrMapOvr>
  <p:transition advClick="0">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Budget Part 2: Consolidated Costs</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39</a:t>
            </a:fld>
            <a:endParaRPr lang="en-US" dirty="0"/>
          </a:p>
        </p:txBody>
      </p:sp>
      <p:sp>
        <p:nvSpPr>
          <p:cNvPr id="5" name="Content Placeholder 4"/>
          <p:cNvSpPr>
            <a:spLocks noGrp="1"/>
          </p:cNvSpPr>
          <p:nvPr>
            <p:ph idx="1"/>
          </p:nvPr>
        </p:nvSpPr>
        <p:spPr>
          <a:xfrm>
            <a:off x="228600" y="1143000"/>
            <a:ext cx="3733800" cy="5200586"/>
          </a:xfrm>
        </p:spPr>
        <p:txBody>
          <a:bodyPr/>
          <a:lstStyle/>
          <a:p>
            <a:pPr marL="0" indent="0">
              <a:buNone/>
            </a:pPr>
            <a:r>
              <a:rPr lang="en-US" dirty="0" smtClean="0"/>
              <a:t>Cost Line Item Budget</a:t>
            </a:r>
          </a:p>
          <a:p>
            <a:pPr marL="0" indent="0">
              <a:buNone/>
            </a:pPr>
            <a:r>
              <a:rPr lang="en-US" dirty="0" smtClean="0"/>
              <a:t>Roll-up of all Tasks</a:t>
            </a:r>
          </a:p>
          <a:p>
            <a:pPr marL="0" indent="0">
              <a:buNone/>
            </a:pPr>
            <a:r>
              <a:rPr lang="en-US" dirty="0" smtClean="0"/>
              <a:t>OMB Cost Categories</a:t>
            </a:r>
          </a:p>
          <a:p>
            <a:r>
              <a:rPr lang="en-US" dirty="0" smtClean="0"/>
              <a:t>Personnel Salaries</a:t>
            </a:r>
          </a:p>
          <a:p>
            <a:r>
              <a:rPr lang="en-US" dirty="0" smtClean="0"/>
              <a:t>Personnel Fringe</a:t>
            </a:r>
          </a:p>
          <a:p>
            <a:r>
              <a:rPr lang="en-US" dirty="0" smtClean="0"/>
              <a:t>Salaries – for match</a:t>
            </a:r>
          </a:p>
          <a:p>
            <a:r>
              <a:rPr lang="en-US" dirty="0" smtClean="0"/>
              <a:t>Fringe – for match</a:t>
            </a:r>
          </a:p>
          <a:p>
            <a:r>
              <a:rPr lang="en-US" dirty="0" smtClean="0"/>
              <a:t>Contractual</a:t>
            </a:r>
          </a:p>
          <a:p>
            <a:r>
              <a:rPr lang="en-US" dirty="0" smtClean="0"/>
              <a:t>Supplies (incl. printing!)</a:t>
            </a:r>
          </a:p>
          <a:p>
            <a:r>
              <a:rPr lang="en-US" dirty="0" smtClean="0"/>
              <a:t>Travel</a:t>
            </a:r>
          </a:p>
          <a:p>
            <a:r>
              <a:rPr lang="en-US" dirty="0" smtClean="0"/>
              <a:t>Pre-AWARD costs are separate cost line items</a:t>
            </a:r>
          </a:p>
          <a:p>
            <a:endParaRPr lang="en-US" dirty="0" smtClean="0"/>
          </a:p>
        </p:txBody>
      </p:sp>
      <p:pic>
        <p:nvPicPr>
          <p:cNvPr id="6" name="Picture 5"/>
          <p:cNvPicPr>
            <a:picLocks noChangeAspect="1"/>
          </p:cNvPicPr>
          <p:nvPr/>
        </p:nvPicPr>
        <p:blipFill>
          <a:blip r:embed="rId2"/>
          <a:stretch>
            <a:fillRect/>
          </a:stretch>
        </p:blipFill>
        <p:spPr>
          <a:xfrm>
            <a:off x="3441132" y="1524000"/>
            <a:ext cx="5438775" cy="2828925"/>
          </a:xfrm>
          <a:prstGeom prst="rect">
            <a:avLst/>
          </a:prstGeom>
        </p:spPr>
      </p:pic>
    </p:spTree>
    <p:extLst>
      <p:ext uri="{BB962C8B-B14F-4D97-AF65-F5344CB8AC3E}">
        <p14:creationId xmlns:p14="http://schemas.microsoft.com/office/powerpoint/2010/main" val="3957149877"/>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Budget Part 3: Budget Narrative</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40</a:t>
            </a:fld>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dirty="0" smtClean="0"/>
              <a:t>For every Budget, a Budget narrative is necessary!</a:t>
            </a:r>
          </a:p>
          <a:p>
            <a:r>
              <a:rPr lang="en-US" dirty="0" smtClean="0"/>
              <a:t>Describes how the Budget relates to implementing the Scope of Work</a:t>
            </a:r>
          </a:p>
          <a:p>
            <a:r>
              <a:rPr lang="en-US" dirty="0" smtClean="0"/>
              <a:t>Explains Cost Line Items such as supplies and printing and why they are required</a:t>
            </a:r>
          </a:p>
          <a:p>
            <a:r>
              <a:rPr lang="en-US" dirty="0" smtClean="0"/>
              <a:t>Details the Salary rate and Fringe rate of Tribal staff members whose time will be charged to the Grant – and identifies those positions.</a:t>
            </a:r>
          </a:p>
          <a:p>
            <a:r>
              <a:rPr lang="en-US" dirty="0" smtClean="0"/>
              <a:t>Details the estimated donated in-kind match from members of the Planning Team that are not paid out of the Grant funds. That includes other Tribal staff, Tribal Board members, and Planning Team members that represent community areas within the Tribe, or cities or special districts that are participating in the Tribal planning effort.</a:t>
            </a:r>
          </a:p>
          <a:p>
            <a:r>
              <a:rPr lang="en-US" dirty="0" smtClean="0"/>
              <a:t>Describes what type of work will be contracted, and the estimated hours/rate or lump sum cost of that work. </a:t>
            </a:r>
          </a:p>
          <a:p>
            <a:r>
              <a:rPr lang="en-US" dirty="0" smtClean="0"/>
              <a:t>Travel for training for the planning effort, as well as for travel to distant parts of the Tribal areas in order to engage community members. </a:t>
            </a:r>
            <a:r>
              <a:rPr lang="en-US" i="1" dirty="0" smtClean="0">
                <a:solidFill>
                  <a:srgbClr val="FF0000"/>
                </a:solidFill>
              </a:rPr>
              <a:t>Itemize the estimated expenses for each identified trip.</a:t>
            </a:r>
          </a:p>
        </p:txBody>
      </p:sp>
    </p:spTree>
    <p:extLst>
      <p:ext uri="{BB962C8B-B14F-4D97-AF65-F5344CB8AC3E}">
        <p14:creationId xmlns:p14="http://schemas.microsoft.com/office/powerpoint/2010/main" val="1510277260"/>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and Budget Narrative Example</a:t>
            </a:r>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41</a:t>
            </a:fld>
            <a:endParaRPr lang="en-US" dirty="0"/>
          </a:p>
        </p:txBody>
      </p:sp>
      <p:grpSp>
        <p:nvGrpSpPr>
          <p:cNvPr id="18" name="Group 17"/>
          <p:cNvGrpSpPr/>
          <p:nvPr/>
        </p:nvGrpSpPr>
        <p:grpSpPr>
          <a:xfrm>
            <a:off x="142931" y="4073570"/>
            <a:ext cx="8534400" cy="2246769"/>
            <a:chOff x="367463" y="4233270"/>
            <a:chExt cx="8534400" cy="2246769"/>
          </a:xfrm>
        </p:grpSpPr>
        <p:sp>
          <p:nvSpPr>
            <p:cNvPr id="13" name="TextBox 12"/>
            <p:cNvSpPr txBox="1"/>
            <p:nvPr/>
          </p:nvSpPr>
          <p:spPr>
            <a:xfrm>
              <a:off x="367463" y="4233270"/>
              <a:ext cx="8534400" cy="2246769"/>
            </a:xfrm>
            <a:prstGeom prst="rect">
              <a:avLst/>
            </a:prstGeom>
            <a:noFill/>
          </p:spPr>
          <p:txBody>
            <a:bodyPr wrap="square" rtlCol="0">
              <a:spAutoFit/>
            </a:bodyPr>
            <a:lstStyle/>
            <a:p>
              <a:pPr algn="just"/>
              <a:r>
                <a:rPr lang="en-US" sz="1400" b="1" dirty="0" smtClean="0">
                  <a:ea typeface="Calibri"/>
                  <a:cs typeface="Times New Roman"/>
                </a:rPr>
                <a:t>Pre-Application Development</a:t>
              </a:r>
              <a:r>
                <a:rPr lang="en-US" sz="1400" dirty="0" smtClean="0">
                  <a:ea typeface="Calibri"/>
                  <a:cs typeface="Times New Roman"/>
                </a:rPr>
                <a:t>– </a:t>
              </a:r>
              <a:r>
                <a:rPr lang="en-US" sz="1400" dirty="0">
                  <a:ea typeface="Calibri"/>
                  <a:cs typeface="Times New Roman"/>
                </a:rPr>
                <a:t>This cost covers the </a:t>
              </a:r>
              <a:r>
                <a:rPr lang="en-US" sz="1400" dirty="0" smtClean="0">
                  <a:ea typeface="Calibri"/>
                  <a:cs typeface="Times New Roman"/>
                </a:rPr>
                <a:t>County Manager’s time to develop the plan (20 hours @ $20/hour including  fringes =$400)</a:t>
              </a:r>
              <a:endParaRPr lang="en-US" sz="1400" dirty="0">
                <a:ea typeface="Calibri"/>
                <a:cs typeface="Times New Roman"/>
              </a:endParaRPr>
            </a:p>
            <a:p>
              <a:pPr algn="just"/>
              <a:r>
                <a:rPr lang="en-US" sz="1400" b="1" dirty="0" smtClean="0">
                  <a:ea typeface="Calibri"/>
                  <a:cs typeface="Times New Roman"/>
                </a:rPr>
                <a:t>Contracted Plan Development</a:t>
              </a:r>
              <a:r>
                <a:rPr lang="en-US" sz="1400" dirty="0" smtClean="0">
                  <a:ea typeface="Calibri"/>
                  <a:cs typeface="Times New Roman"/>
                </a:rPr>
                <a:t>– </a:t>
              </a:r>
              <a:r>
                <a:rPr lang="en-US" sz="1400" dirty="0">
                  <a:ea typeface="Calibri"/>
                  <a:cs typeface="Times New Roman"/>
                </a:rPr>
                <a:t>These fees will cover the cost for the </a:t>
              </a:r>
              <a:r>
                <a:rPr lang="en-US" sz="1400" dirty="0" smtClean="0">
                  <a:ea typeface="Calibri"/>
                  <a:cs typeface="Times New Roman"/>
                </a:rPr>
                <a:t>contracted firm </a:t>
              </a:r>
              <a:r>
                <a:rPr lang="en-US" sz="1400" dirty="0">
                  <a:ea typeface="Calibri"/>
                  <a:cs typeface="Times New Roman"/>
                </a:rPr>
                <a:t>to oversee the </a:t>
              </a:r>
              <a:r>
                <a:rPr lang="en-US" sz="1400" dirty="0" smtClean="0">
                  <a:ea typeface="Calibri"/>
                  <a:cs typeface="Times New Roman"/>
                </a:rPr>
                <a:t>plan development per the submitted scope of work. Selection of the contracted firm will follow the County’s bidding process.</a:t>
              </a:r>
            </a:p>
            <a:p>
              <a:pPr algn="just"/>
              <a:r>
                <a:rPr lang="en-US" sz="1400" b="1" dirty="0" smtClean="0">
                  <a:ea typeface="Calibri"/>
                  <a:cs typeface="Times New Roman"/>
                </a:rPr>
                <a:t>Grant Administration</a:t>
              </a:r>
              <a:r>
                <a:rPr lang="en-US" sz="1400" dirty="0" smtClean="0">
                  <a:ea typeface="Calibri"/>
                  <a:cs typeface="Times New Roman"/>
                </a:rPr>
                <a:t>– The management </a:t>
              </a:r>
              <a:r>
                <a:rPr lang="en-US" sz="1400" dirty="0">
                  <a:ea typeface="Calibri"/>
                  <a:cs typeface="Times New Roman"/>
                </a:rPr>
                <a:t>cost of the project and grant.  </a:t>
              </a:r>
              <a:r>
                <a:rPr lang="en-US" sz="1400" dirty="0" smtClean="0">
                  <a:ea typeface="Calibri"/>
                  <a:cs typeface="Times New Roman"/>
                </a:rPr>
                <a:t>This </a:t>
              </a:r>
              <a:r>
                <a:rPr lang="en-US" sz="1400" dirty="0">
                  <a:ea typeface="Calibri"/>
                  <a:cs typeface="Times New Roman"/>
                </a:rPr>
                <a:t>also covers the cost </a:t>
              </a:r>
              <a:r>
                <a:rPr lang="en-US" sz="1400" dirty="0" smtClean="0">
                  <a:ea typeface="Calibri"/>
                  <a:cs typeface="Times New Roman"/>
                </a:rPr>
                <a:t>to </a:t>
              </a:r>
              <a:r>
                <a:rPr lang="en-US" sz="1400" dirty="0">
                  <a:ea typeface="Calibri"/>
                  <a:cs typeface="Times New Roman"/>
                </a:rPr>
                <a:t>bid the project and perform contract and grant administration. </a:t>
              </a:r>
              <a:r>
                <a:rPr lang="en-US" sz="1400" dirty="0" smtClean="0">
                  <a:ea typeface="Calibri"/>
                  <a:cs typeface="Times New Roman"/>
                </a:rPr>
                <a:t>The County Manager will oversee the project (36 hours @ $20 /hour including fringes =  $1,736)</a:t>
              </a:r>
            </a:p>
            <a:p>
              <a:pPr algn="just"/>
              <a:r>
                <a:rPr lang="en-US" sz="1400" b="1" dirty="0" smtClean="0">
                  <a:ea typeface="Calibri"/>
                  <a:cs typeface="Times New Roman"/>
                </a:rPr>
                <a:t>Distribution</a:t>
              </a:r>
              <a:r>
                <a:rPr lang="en-US" sz="1400" dirty="0" smtClean="0">
                  <a:ea typeface="Calibri"/>
                  <a:cs typeface="Times New Roman"/>
                </a:rPr>
                <a:t> – Time spent by County support staff to distribute the plan for review by the participating jurisdictions and community (5 hours @ $20/ hour including fringes = $100)</a:t>
              </a:r>
              <a:endParaRPr lang="en-US" sz="1400" dirty="0">
                <a:ea typeface="Calibri"/>
                <a:cs typeface="Times New Roman"/>
              </a:endParaRPr>
            </a:p>
          </p:txBody>
        </p:sp>
        <p:sp>
          <p:nvSpPr>
            <p:cNvPr id="14" name="Rectangle 13"/>
            <p:cNvSpPr/>
            <p:nvPr/>
          </p:nvSpPr>
          <p:spPr>
            <a:xfrm>
              <a:off x="397943" y="4267200"/>
              <a:ext cx="8503920" cy="4572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7943" y="4724400"/>
              <a:ext cx="8503920" cy="63884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7943" y="5363240"/>
              <a:ext cx="8503920" cy="621992"/>
            </a:xfrm>
            <a:prstGeom prst="rect">
              <a:avLst/>
            </a:prstGeom>
            <a:solidFill>
              <a:srgbClr val="FF66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Table 16"/>
          <p:cNvGraphicFramePr>
            <a:graphicFrameLocks noGrp="1"/>
          </p:cNvGraphicFramePr>
          <p:nvPr>
            <p:extLst>
              <p:ext uri="{D42A27DB-BD31-4B8C-83A1-F6EECF244321}">
                <p14:modId xmlns:p14="http://schemas.microsoft.com/office/powerpoint/2010/main" val="2967266604"/>
              </p:ext>
            </p:extLst>
          </p:nvPr>
        </p:nvGraphicFramePr>
        <p:xfrm>
          <a:off x="76200" y="1295400"/>
          <a:ext cx="8915400" cy="2497749"/>
        </p:xfrm>
        <a:graphic>
          <a:graphicData uri="http://schemas.openxmlformats.org/drawingml/2006/table">
            <a:tbl>
              <a:tblPr>
                <a:tableStyleId>{5C22544A-7EE6-4342-B048-85BDC9FD1C3A}</a:tableStyleId>
              </a:tblPr>
              <a:tblGrid>
                <a:gridCol w="2620547"/>
                <a:gridCol w="1495129"/>
                <a:gridCol w="830627"/>
                <a:gridCol w="1162878"/>
                <a:gridCol w="1245941"/>
                <a:gridCol w="1560278"/>
              </a:tblGrid>
              <a:tr h="470334">
                <a:tc>
                  <a:txBody>
                    <a:bodyPr/>
                    <a:lstStyle/>
                    <a:p>
                      <a:pPr algn="ctr" fontAlgn="ctr"/>
                      <a:r>
                        <a:rPr lang="en-US" sz="1400" u="none" strike="noStrike" dirty="0">
                          <a:effectLst/>
                          <a:latin typeface="+mj-lt"/>
                        </a:rPr>
                        <a:t>Item Name</a:t>
                      </a:r>
                      <a:endParaRPr lang="en-US" sz="1400" b="0" i="0" u="none" strike="noStrike" dirty="0">
                        <a:solidFill>
                          <a:srgbClr val="3F3F76"/>
                        </a:solidFill>
                        <a:effectLst/>
                        <a:latin typeface="+mj-lt"/>
                      </a:endParaRPr>
                    </a:p>
                  </a:txBody>
                  <a:tcPr marL="9525" marR="9525" marT="9525" marB="0" anchor="ctr"/>
                </a:tc>
                <a:tc>
                  <a:txBody>
                    <a:bodyPr/>
                    <a:lstStyle/>
                    <a:p>
                      <a:pPr algn="ctr" fontAlgn="ctr"/>
                      <a:r>
                        <a:rPr lang="en-US" sz="1400" u="none" strike="noStrike" dirty="0">
                          <a:effectLst/>
                          <a:latin typeface="+mj-lt"/>
                        </a:rPr>
                        <a:t>Cost Category</a:t>
                      </a:r>
                      <a:endParaRPr lang="en-US" sz="1400" b="0" i="0" u="none" strike="noStrike" dirty="0">
                        <a:solidFill>
                          <a:srgbClr val="3F3F76"/>
                        </a:solidFill>
                        <a:effectLst/>
                        <a:latin typeface="+mj-lt"/>
                      </a:endParaRPr>
                    </a:p>
                  </a:txBody>
                  <a:tcPr marL="9525" marR="9525" marT="9525" marB="0" anchor="ctr"/>
                </a:tc>
                <a:tc>
                  <a:txBody>
                    <a:bodyPr/>
                    <a:lstStyle/>
                    <a:p>
                      <a:pPr algn="ctr" fontAlgn="ctr"/>
                      <a:r>
                        <a:rPr lang="en-US" sz="1400" u="none" strike="noStrike" dirty="0">
                          <a:effectLst/>
                          <a:latin typeface="+mj-lt"/>
                        </a:rPr>
                        <a:t>Unit Quantity</a:t>
                      </a:r>
                      <a:endParaRPr lang="en-US" sz="1400" b="0" i="0" u="none" strike="noStrike" dirty="0">
                        <a:solidFill>
                          <a:srgbClr val="3F3F76"/>
                        </a:solidFill>
                        <a:effectLst/>
                        <a:latin typeface="+mj-lt"/>
                      </a:endParaRPr>
                    </a:p>
                  </a:txBody>
                  <a:tcPr marL="9525" marR="9525" marT="9525" marB="0" anchor="ctr"/>
                </a:tc>
                <a:tc>
                  <a:txBody>
                    <a:bodyPr/>
                    <a:lstStyle/>
                    <a:p>
                      <a:pPr algn="ctr" fontAlgn="ctr"/>
                      <a:r>
                        <a:rPr lang="en-US" sz="1400" u="none" strike="noStrike" dirty="0">
                          <a:effectLst/>
                          <a:latin typeface="+mj-lt"/>
                        </a:rPr>
                        <a:t>Unit Measure</a:t>
                      </a:r>
                      <a:endParaRPr lang="en-US" sz="1400" b="0" i="0" u="none" strike="noStrike" dirty="0">
                        <a:solidFill>
                          <a:srgbClr val="3F3F76"/>
                        </a:solidFill>
                        <a:effectLst/>
                        <a:latin typeface="+mj-lt"/>
                      </a:endParaRPr>
                    </a:p>
                  </a:txBody>
                  <a:tcPr marL="9525" marR="9525" marT="9525" marB="0" anchor="ctr"/>
                </a:tc>
                <a:tc>
                  <a:txBody>
                    <a:bodyPr/>
                    <a:lstStyle/>
                    <a:p>
                      <a:pPr algn="ctr" fontAlgn="ctr"/>
                      <a:r>
                        <a:rPr lang="en-US" sz="1400" u="none" strike="noStrike" dirty="0">
                          <a:effectLst/>
                          <a:latin typeface="+mj-lt"/>
                        </a:rPr>
                        <a:t>Unit Cost ($)</a:t>
                      </a:r>
                      <a:endParaRPr lang="en-US" sz="1400" b="0" i="0" u="none" strike="noStrike" dirty="0">
                        <a:solidFill>
                          <a:srgbClr val="3F3F76"/>
                        </a:solidFill>
                        <a:effectLst/>
                        <a:latin typeface="+mj-lt"/>
                      </a:endParaRPr>
                    </a:p>
                  </a:txBody>
                  <a:tcPr marL="9525" marR="9525" marT="9525" marB="0" anchor="ctr"/>
                </a:tc>
                <a:tc>
                  <a:txBody>
                    <a:bodyPr/>
                    <a:lstStyle/>
                    <a:p>
                      <a:pPr algn="ctr" fontAlgn="ctr"/>
                      <a:r>
                        <a:rPr lang="en-US" sz="1400" u="none" strike="noStrike">
                          <a:effectLst/>
                          <a:latin typeface="+mj-lt"/>
                        </a:rPr>
                        <a:t>Cost Estimate ($)</a:t>
                      </a:r>
                      <a:endParaRPr lang="en-US" sz="1400" b="0" i="0" u="none" strike="noStrike">
                        <a:solidFill>
                          <a:srgbClr val="3F3F76"/>
                        </a:solidFill>
                        <a:effectLst/>
                        <a:latin typeface="+mj-lt"/>
                      </a:endParaRPr>
                    </a:p>
                  </a:txBody>
                  <a:tcPr marL="9525" marR="9525" marT="9525" marB="0" anchor="ctr"/>
                </a:tc>
              </a:tr>
              <a:tr h="405483">
                <a:tc>
                  <a:txBody>
                    <a:bodyPr/>
                    <a:lstStyle/>
                    <a:p>
                      <a:pPr algn="ctr" fontAlgn="ctr"/>
                      <a:r>
                        <a:rPr lang="en-US" sz="1400" u="none" strike="noStrike" dirty="0">
                          <a:effectLst/>
                          <a:latin typeface="+mj-lt"/>
                        </a:rPr>
                        <a:t>Pre-Application  Development</a:t>
                      </a:r>
                      <a:endParaRPr lang="en-US" sz="14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en-US" sz="1400" u="none" strike="noStrike" dirty="0">
                          <a:effectLst/>
                          <a:latin typeface="+mj-lt"/>
                        </a:rPr>
                        <a:t>Personnel</a:t>
                      </a:r>
                      <a:endParaRPr lang="en-US" sz="14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en-US" sz="1400" u="none" strike="noStrike" dirty="0" smtClean="0">
                          <a:effectLst/>
                          <a:latin typeface="+mj-lt"/>
                        </a:rPr>
                        <a:t>20</a:t>
                      </a:r>
                      <a:endParaRPr lang="en-US" sz="1400" b="0"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en-US" sz="1400" u="none" strike="noStrike" dirty="0">
                          <a:effectLst/>
                          <a:latin typeface="+mj-lt"/>
                        </a:rPr>
                        <a:t>Hours</a:t>
                      </a:r>
                      <a:endParaRPr lang="en-US" sz="1400" b="0"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en-US" sz="1400" u="none" strike="noStrike" dirty="0">
                          <a:effectLst/>
                          <a:latin typeface="+mj-lt"/>
                        </a:rPr>
                        <a:t> $            </a:t>
                      </a:r>
                      <a:r>
                        <a:rPr lang="en-US" sz="1400" u="none" strike="noStrike" dirty="0" smtClean="0">
                          <a:effectLst/>
                          <a:latin typeface="+mj-lt"/>
                        </a:rPr>
                        <a:t>31.00 </a:t>
                      </a:r>
                      <a:endParaRPr lang="en-US" sz="1400" b="0"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en-US" sz="1400" u="none" strike="noStrike" dirty="0">
                          <a:effectLst/>
                          <a:latin typeface="+mj-lt"/>
                        </a:rPr>
                        <a:t> </a:t>
                      </a:r>
                      <a:r>
                        <a:rPr lang="en-US" sz="1400" u="none" strike="noStrike" dirty="0" smtClean="0">
                          <a:effectLst/>
                          <a:latin typeface="+mj-lt"/>
                        </a:rPr>
                        <a:t>$                 620.00 </a:t>
                      </a:r>
                      <a:endParaRPr lang="en-US" sz="14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r>
              <a:tr h="405483">
                <a:tc>
                  <a:txBody>
                    <a:bodyPr/>
                    <a:lstStyle/>
                    <a:p>
                      <a:pPr algn="ctr" fontAlgn="ctr"/>
                      <a:r>
                        <a:rPr lang="en-US" sz="1400" u="none" strike="noStrike" dirty="0">
                          <a:effectLst/>
                          <a:latin typeface="+mj-lt"/>
                        </a:rPr>
                        <a:t>Contracted Plan Development</a:t>
                      </a:r>
                      <a:endParaRPr lang="en-US" sz="1400" b="1" i="0" u="none" strike="noStrike" dirty="0">
                        <a:solidFill>
                          <a:srgbClr val="000000"/>
                        </a:solidFill>
                        <a:effectLst/>
                        <a:latin typeface="+mj-lt"/>
                      </a:endParaRPr>
                    </a:p>
                  </a:txBody>
                  <a:tcPr marL="9525" marR="9525" marT="9525" marB="0" anchor="ctr">
                    <a:solidFill>
                      <a:srgbClr val="FFFF99"/>
                    </a:solidFill>
                  </a:tcPr>
                </a:tc>
                <a:tc>
                  <a:txBody>
                    <a:bodyPr/>
                    <a:lstStyle/>
                    <a:p>
                      <a:pPr algn="ctr" fontAlgn="ctr"/>
                      <a:r>
                        <a:rPr lang="en-US" sz="1400" u="none" strike="noStrike" dirty="0">
                          <a:effectLst/>
                          <a:latin typeface="+mj-lt"/>
                        </a:rPr>
                        <a:t>Contractual</a:t>
                      </a:r>
                      <a:endParaRPr lang="en-US" sz="1400" b="1" i="0" u="none" strike="noStrike" dirty="0">
                        <a:solidFill>
                          <a:srgbClr val="000000"/>
                        </a:solidFill>
                        <a:effectLst/>
                        <a:latin typeface="+mj-lt"/>
                      </a:endParaRPr>
                    </a:p>
                  </a:txBody>
                  <a:tcPr marL="9525" marR="9525" marT="9525" marB="0" anchor="ctr">
                    <a:solidFill>
                      <a:srgbClr val="FFFF99"/>
                    </a:solidFill>
                  </a:tcPr>
                </a:tc>
                <a:tc>
                  <a:txBody>
                    <a:bodyPr/>
                    <a:lstStyle/>
                    <a:p>
                      <a:pPr algn="ctr" fontAlgn="ctr"/>
                      <a:r>
                        <a:rPr lang="en-US" sz="1400" u="none" strike="noStrike" dirty="0">
                          <a:effectLst/>
                          <a:latin typeface="+mj-lt"/>
                        </a:rPr>
                        <a:t>1</a:t>
                      </a:r>
                      <a:endParaRPr lang="en-US" sz="1400" b="0" i="0" u="none" strike="noStrike" dirty="0">
                        <a:solidFill>
                          <a:srgbClr val="000000"/>
                        </a:solidFill>
                        <a:effectLst/>
                        <a:latin typeface="+mj-lt"/>
                      </a:endParaRPr>
                    </a:p>
                  </a:txBody>
                  <a:tcPr marL="9525" marR="9525" marT="9525" marB="0" anchor="ctr">
                    <a:solidFill>
                      <a:srgbClr val="FFFF99"/>
                    </a:solidFill>
                  </a:tcPr>
                </a:tc>
                <a:tc>
                  <a:txBody>
                    <a:bodyPr/>
                    <a:lstStyle/>
                    <a:p>
                      <a:pPr algn="ctr" fontAlgn="ctr"/>
                      <a:r>
                        <a:rPr lang="en-US" sz="1400" u="none" strike="noStrike" dirty="0">
                          <a:effectLst/>
                          <a:latin typeface="+mj-lt"/>
                        </a:rPr>
                        <a:t>Flat</a:t>
                      </a:r>
                      <a:endParaRPr lang="en-US" sz="1400" b="0" i="0" u="none" strike="noStrike" dirty="0">
                        <a:solidFill>
                          <a:srgbClr val="000000"/>
                        </a:solidFill>
                        <a:effectLst/>
                        <a:latin typeface="+mj-lt"/>
                      </a:endParaRPr>
                    </a:p>
                  </a:txBody>
                  <a:tcPr marL="9525" marR="9525" marT="9525" marB="0" anchor="ctr">
                    <a:solidFill>
                      <a:srgbClr val="FFFF99"/>
                    </a:solidFill>
                  </a:tcPr>
                </a:tc>
                <a:tc>
                  <a:txBody>
                    <a:bodyPr/>
                    <a:lstStyle/>
                    <a:p>
                      <a:pPr algn="ctr" fontAlgn="ctr"/>
                      <a:r>
                        <a:rPr lang="en-US" sz="1400" u="none" strike="noStrike" dirty="0">
                          <a:effectLst/>
                          <a:latin typeface="+mj-lt"/>
                        </a:rPr>
                        <a:t> $    28,000.00 </a:t>
                      </a:r>
                      <a:endParaRPr lang="en-US" sz="1400" b="0" i="0" u="none" strike="noStrike" dirty="0">
                        <a:solidFill>
                          <a:srgbClr val="000000"/>
                        </a:solidFill>
                        <a:effectLst/>
                        <a:latin typeface="+mj-lt"/>
                      </a:endParaRPr>
                    </a:p>
                  </a:txBody>
                  <a:tcPr marL="9525" marR="9525" marT="9525" marB="0" anchor="ctr">
                    <a:solidFill>
                      <a:srgbClr val="FFFF99"/>
                    </a:solidFill>
                  </a:tcPr>
                </a:tc>
                <a:tc>
                  <a:txBody>
                    <a:bodyPr/>
                    <a:lstStyle/>
                    <a:p>
                      <a:pPr algn="ctr" fontAlgn="ctr"/>
                      <a:r>
                        <a:rPr lang="en-US" sz="1400" u="none" strike="noStrike" dirty="0">
                          <a:effectLst/>
                          <a:latin typeface="+mj-lt"/>
                        </a:rPr>
                        <a:t> $            28,000.00 </a:t>
                      </a:r>
                      <a:endParaRPr lang="en-US" sz="1400" b="1" i="0" u="none" strike="noStrike" dirty="0">
                        <a:solidFill>
                          <a:srgbClr val="000000"/>
                        </a:solidFill>
                        <a:effectLst/>
                        <a:latin typeface="+mj-lt"/>
                      </a:endParaRPr>
                    </a:p>
                  </a:txBody>
                  <a:tcPr marL="9525" marR="9525" marT="9525" marB="0" anchor="ctr">
                    <a:solidFill>
                      <a:srgbClr val="FFFF99"/>
                    </a:solidFill>
                  </a:tcPr>
                </a:tc>
              </a:tr>
              <a:tr h="405483">
                <a:tc>
                  <a:txBody>
                    <a:bodyPr/>
                    <a:lstStyle/>
                    <a:p>
                      <a:pPr algn="ctr" fontAlgn="ctr"/>
                      <a:r>
                        <a:rPr lang="en-US" sz="1400" u="none" strike="noStrike" dirty="0">
                          <a:effectLst/>
                          <a:latin typeface="+mj-lt"/>
                        </a:rPr>
                        <a:t>Grant Administration</a:t>
                      </a:r>
                      <a:endParaRPr lang="en-US" sz="1400" b="1" i="0" u="none" strike="noStrike" dirty="0">
                        <a:solidFill>
                          <a:srgbClr val="000000"/>
                        </a:solidFill>
                        <a:effectLst/>
                        <a:latin typeface="+mj-lt"/>
                      </a:endParaRPr>
                    </a:p>
                  </a:txBody>
                  <a:tcPr marL="9525" marR="9525" marT="9525" marB="0" anchor="ctr">
                    <a:solidFill>
                      <a:srgbClr val="FF8181"/>
                    </a:solidFill>
                  </a:tcPr>
                </a:tc>
                <a:tc>
                  <a:txBody>
                    <a:bodyPr/>
                    <a:lstStyle/>
                    <a:p>
                      <a:pPr algn="ctr" fontAlgn="ctr"/>
                      <a:r>
                        <a:rPr lang="en-US" sz="1400" u="none" strike="noStrike" dirty="0">
                          <a:effectLst/>
                          <a:latin typeface="+mj-lt"/>
                        </a:rPr>
                        <a:t>Personnel</a:t>
                      </a:r>
                      <a:endParaRPr lang="en-US" sz="1400" b="1" i="0" u="none" strike="noStrike" dirty="0">
                        <a:solidFill>
                          <a:srgbClr val="000000"/>
                        </a:solidFill>
                        <a:effectLst/>
                        <a:latin typeface="+mj-lt"/>
                      </a:endParaRPr>
                    </a:p>
                  </a:txBody>
                  <a:tcPr marL="9525" marR="9525" marT="9525" marB="0" anchor="ctr">
                    <a:solidFill>
                      <a:srgbClr val="FF8181"/>
                    </a:solidFill>
                  </a:tcPr>
                </a:tc>
                <a:tc>
                  <a:txBody>
                    <a:bodyPr/>
                    <a:lstStyle/>
                    <a:p>
                      <a:pPr algn="ctr" fontAlgn="ctr"/>
                      <a:r>
                        <a:rPr lang="en-US" sz="1400" u="none" strike="noStrike" dirty="0" smtClean="0">
                          <a:effectLst/>
                          <a:latin typeface="+mj-lt"/>
                        </a:rPr>
                        <a:t>56</a:t>
                      </a:r>
                      <a:endParaRPr lang="en-US" sz="1400" b="0" i="0" u="none" strike="noStrike" dirty="0">
                        <a:solidFill>
                          <a:srgbClr val="000000"/>
                        </a:solidFill>
                        <a:effectLst/>
                        <a:latin typeface="+mj-lt"/>
                      </a:endParaRPr>
                    </a:p>
                  </a:txBody>
                  <a:tcPr marL="9525" marR="9525" marT="9525" marB="0" anchor="ctr">
                    <a:solidFill>
                      <a:srgbClr val="FF8181"/>
                    </a:solidFill>
                  </a:tcPr>
                </a:tc>
                <a:tc>
                  <a:txBody>
                    <a:bodyPr/>
                    <a:lstStyle/>
                    <a:p>
                      <a:pPr algn="ctr" fontAlgn="ctr"/>
                      <a:r>
                        <a:rPr lang="en-US" sz="1400" u="none" strike="noStrike" dirty="0">
                          <a:effectLst/>
                          <a:latin typeface="+mj-lt"/>
                        </a:rPr>
                        <a:t>Hours</a:t>
                      </a:r>
                      <a:endParaRPr lang="en-US" sz="1400" b="0" i="0" u="none" strike="noStrike" dirty="0">
                        <a:solidFill>
                          <a:srgbClr val="000000"/>
                        </a:solidFill>
                        <a:effectLst/>
                        <a:latin typeface="+mj-lt"/>
                      </a:endParaRPr>
                    </a:p>
                  </a:txBody>
                  <a:tcPr marL="9525" marR="9525" marT="9525" marB="0" anchor="ctr">
                    <a:solidFill>
                      <a:srgbClr val="FF8181"/>
                    </a:solidFill>
                  </a:tcPr>
                </a:tc>
                <a:tc>
                  <a:txBody>
                    <a:bodyPr/>
                    <a:lstStyle/>
                    <a:p>
                      <a:pPr algn="ctr" fontAlgn="ctr"/>
                      <a:r>
                        <a:rPr lang="en-US" sz="1400" u="none" strike="noStrike" dirty="0">
                          <a:effectLst/>
                          <a:latin typeface="+mj-lt"/>
                        </a:rPr>
                        <a:t> $            31.00 </a:t>
                      </a:r>
                      <a:endParaRPr lang="en-US" sz="1400" b="0" i="0" u="none" strike="noStrike" dirty="0">
                        <a:solidFill>
                          <a:srgbClr val="000000"/>
                        </a:solidFill>
                        <a:effectLst/>
                        <a:latin typeface="+mj-lt"/>
                      </a:endParaRPr>
                    </a:p>
                  </a:txBody>
                  <a:tcPr marL="9525" marR="9525" marT="9525" marB="0" anchor="ctr">
                    <a:solidFill>
                      <a:srgbClr val="FF8181"/>
                    </a:solidFill>
                  </a:tcPr>
                </a:tc>
                <a:tc>
                  <a:txBody>
                    <a:bodyPr/>
                    <a:lstStyle/>
                    <a:p>
                      <a:pPr algn="ctr" fontAlgn="ctr"/>
                      <a:r>
                        <a:rPr lang="en-US" sz="1400" u="none" strike="noStrike" dirty="0">
                          <a:effectLst/>
                          <a:latin typeface="+mj-lt"/>
                        </a:rPr>
                        <a:t> $              </a:t>
                      </a:r>
                      <a:r>
                        <a:rPr lang="en-US" sz="1400" u="none" strike="noStrike" dirty="0" smtClean="0">
                          <a:effectLst/>
                          <a:latin typeface="+mj-lt"/>
                        </a:rPr>
                        <a:t>1,736.00 </a:t>
                      </a:r>
                      <a:endParaRPr lang="en-US" sz="1400" b="1" i="0" u="none" strike="noStrike" dirty="0">
                        <a:solidFill>
                          <a:srgbClr val="000000"/>
                        </a:solidFill>
                        <a:effectLst/>
                        <a:latin typeface="+mj-lt"/>
                      </a:endParaRPr>
                    </a:p>
                  </a:txBody>
                  <a:tcPr marL="9525" marR="9525" marT="9525" marB="0" anchor="ctr">
                    <a:solidFill>
                      <a:srgbClr val="FF8181"/>
                    </a:solidFill>
                  </a:tcPr>
                </a:tc>
              </a:tr>
              <a:tr h="405483">
                <a:tc>
                  <a:txBody>
                    <a:bodyPr/>
                    <a:lstStyle/>
                    <a:p>
                      <a:pPr algn="ctr" fontAlgn="ctr"/>
                      <a:r>
                        <a:rPr lang="en-US" sz="1400" u="none" strike="noStrike" dirty="0" smtClean="0">
                          <a:effectLst/>
                          <a:latin typeface="+mj-lt"/>
                        </a:rPr>
                        <a:t>Distribution</a:t>
                      </a:r>
                      <a:endParaRPr lang="en-US" sz="1400" b="1" i="0" u="none" strike="noStrike" dirty="0">
                        <a:solidFill>
                          <a:srgbClr val="000000"/>
                        </a:solidFill>
                        <a:effectLst/>
                        <a:latin typeface="+mj-lt"/>
                      </a:endParaRPr>
                    </a:p>
                  </a:txBody>
                  <a:tcPr marL="9525" marR="9525" marT="9525" marB="0" anchor="ctr"/>
                </a:tc>
                <a:tc>
                  <a:txBody>
                    <a:bodyPr/>
                    <a:lstStyle/>
                    <a:p>
                      <a:pPr algn="ctr" fontAlgn="ctr"/>
                      <a:r>
                        <a:rPr lang="en-US" sz="1400" u="none" strike="noStrike" dirty="0">
                          <a:effectLst/>
                          <a:latin typeface="+mj-lt"/>
                        </a:rPr>
                        <a:t>Personnel</a:t>
                      </a:r>
                      <a:endParaRPr lang="en-US" sz="1400" b="1" i="0" u="none" strike="noStrike" dirty="0">
                        <a:solidFill>
                          <a:srgbClr val="000000"/>
                        </a:solidFill>
                        <a:effectLst/>
                        <a:latin typeface="+mj-lt"/>
                      </a:endParaRPr>
                    </a:p>
                  </a:txBody>
                  <a:tcPr marL="9525" marR="9525" marT="9525" marB="0" anchor="ctr"/>
                </a:tc>
                <a:tc>
                  <a:txBody>
                    <a:bodyPr/>
                    <a:lstStyle/>
                    <a:p>
                      <a:pPr algn="ctr" fontAlgn="ctr"/>
                      <a:r>
                        <a:rPr lang="en-US" sz="1400" u="none" strike="noStrike" dirty="0" smtClean="0">
                          <a:effectLst/>
                          <a:latin typeface="+mj-lt"/>
                        </a:rPr>
                        <a:t>5</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u="none" strike="noStrike" dirty="0">
                          <a:effectLst/>
                          <a:latin typeface="+mj-lt"/>
                        </a:rPr>
                        <a:t>Hours</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u="none" strike="noStrike" kern="1200" dirty="0" smtClean="0">
                          <a:solidFill>
                            <a:schemeClr val="dk1"/>
                          </a:solidFill>
                          <a:effectLst/>
                          <a:latin typeface="+mj-lt"/>
                          <a:ea typeface="+mn-ea"/>
                          <a:cs typeface="+mn-cs"/>
                        </a:rPr>
                        <a:t> $            20.00 </a:t>
                      </a:r>
                      <a:endParaRPr lang="en-US" sz="1400" u="none" strike="noStrike" kern="1200" dirty="0">
                        <a:solidFill>
                          <a:schemeClr val="dk1"/>
                        </a:solidFill>
                        <a:effectLst/>
                        <a:latin typeface="+mj-lt"/>
                        <a:ea typeface="+mn-ea"/>
                        <a:cs typeface="+mn-cs"/>
                      </a:endParaRPr>
                    </a:p>
                  </a:txBody>
                  <a:tcPr marL="9525" marR="9525" marT="9525" marB="0" anchor="ctr"/>
                </a:tc>
                <a:tc>
                  <a:txBody>
                    <a:bodyPr/>
                    <a:lstStyle/>
                    <a:p>
                      <a:pPr algn="ctr" fontAlgn="ctr"/>
                      <a:r>
                        <a:rPr lang="en-US" sz="1400" u="none" strike="noStrike" dirty="0">
                          <a:effectLst/>
                          <a:latin typeface="+mj-lt"/>
                        </a:rPr>
                        <a:t> $        </a:t>
                      </a:r>
                      <a:r>
                        <a:rPr lang="en-US" sz="1400" u="none" strike="noStrike" dirty="0" smtClean="0">
                          <a:effectLst/>
                          <a:latin typeface="+mj-lt"/>
                        </a:rPr>
                        <a:t>         100.00</a:t>
                      </a:r>
                      <a:endParaRPr lang="en-US" sz="1400" b="1" i="0" u="none" strike="noStrike" dirty="0">
                        <a:solidFill>
                          <a:srgbClr val="000000"/>
                        </a:solidFill>
                        <a:effectLst/>
                        <a:latin typeface="+mj-lt"/>
                      </a:endParaRPr>
                    </a:p>
                  </a:txBody>
                  <a:tcPr marL="9525" marR="9525" marT="9525" marB="0" anchor="ctr"/>
                </a:tc>
              </a:tr>
              <a:tr h="405483">
                <a:tc>
                  <a:txBody>
                    <a:bodyPr/>
                    <a:lstStyle/>
                    <a:p>
                      <a:pPr algn="ctr" fontAlgn="ctr"/>
                      <a:r>
                        <a:rPr lang="en-US" sz="1400" u="none" strike="noStrike" dirty="0">
                          <a:effectLst/>
                          <a:latin typeface="+mj-lt"/>
                        </a:rPr>
                        <a:t>Total</a:t>
                      </a:r>
                      <a:endParaRPr lang="en-US" sz="1400" b="1" i="0" u="none" strike="noStrike" dirty="0">
                        <a:solidFill>
                          <a:srgbClr val="000000"/>
                        </a:solidFill>
                        <a:effectLst/>
                        <a:latin typeface="+mj-lt"/>
                      </a:endParaRPr>
                    </a:p>
                  </a:txBody>
                  <a:tcPr marL="9525" marR="9525" marT="9525" marB="0" anchor="ctr"/>
                </a:tc>
                <a:tc>
                  <a:txBody>
                    <a:bodyPr/>
                    <a:lstStyle/>
                    <a:p>
                      <a:pPr algn="ctr" fontAlgn="ctr"/>
                      <a:endParaRPr lang="en-US" sz="1400" b="1" i="0" u="none" strike="noStrike" dirty="0">
                        <a:solidFill>
                          <a:srgbClr val="000000"/>
                        </a:solidFill>
                        <a:effectLst/>
                        <a:latin typeface="+mj-lt"/>
                      </a:endParaRPr>
                    </a:p>
                  </a:txBody>
                  <a:tcPr marL="9525" marR="9525" marT="9525" marB="0" anchor="ctr"/>
                </a:tc>
                <a:tc>
                  <a:txBody>
                    <a:bodyPr/>
                    <a:lstStyle/>
                    <a:p>
                      <a:pPr algn="ctr" fontAlgn="ctr"/>
                      <a:endParaRPr lang="en-US" sz="1400" b="0" i="0" u="none" strike="noStrike">
                        <a:solidFill>
                          <a:srgbClr val="000000"/>
                        </a:solidFill>
                        <a:effectLst/>
                        <a:latin typeface="+mj-lt"/>
                      </a:endParaRPr>
                    </a:p>
                  </a:txBody>
                  <a:tcPr marL="9525" marR="9525" marT="9525" marB="0" anchor="ctr"/>
                </a:tc>
                <a:tc>
                  <a:txBody>
                    <a:bodyPr/>
                    <a:lstStyle/>
                    <a:p>
                      <a:pPr algn="ctr" fontAlgn="ctr"/>
                      <a:endParaRPr lang="en-US" sz="1400" b="0" i="0" u="none" strike="noStrike">
                        <a:solidFill>
                          <a:srgbClr val="000000"/>
                        </a:solidFill>
                        <a:effectLst/>
                        <a:latin typeface="+mj-lt"/>
                      </a:endParaRPr>
                    </a:p>
                  </a:txBody>
                  <a:tcPr marL="9525" marR="9525" marT="9525" marB="0" anchor="ctr"/>
                </a:tc>
                <a:tc>
                  <a:txBody>
                    <a:bodyPr/>
                    <a:lstStyle/>
                    <a:p>
                      <a:pPr algn="ctr" fontAlgn="ct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u="none" strike="noStrike" dirty="0">
                          <a:effectLst/>
                          <a:latin typeface="+mj-lt"/>
                        </a:rPr>
                        <a:t> $            </a:t>
                      </a:r>
                      <a:r>
                        <a:rPr lang="en-US" sz="1400" u="none" strike="noStrike" dirty="0" smtClean="0">
                          <a:effectLst/>
                          <a:latin typeface="+mj-lt"/>
                        </a:rPr>
                        <a:t>30,456.00 </a:t>
                      </a:r>
                      <a:endParaRPr lang="en-US" sz="1400" b="1" i="0" u="none" strike="noStrike" dirty="0">
                        <a:solidFill>
                          <a:srgbClr val="000000"/>
                        </a:solidFill>
                        <a:effectLst/>
                        <a:latin typeface="+mj-lt"/>
                      </a:endParaRPr>
                    </a:p>
                  </a:txBody>
                  <a:tcPr marL="9525" marR="9525" marT="9525" marB="0" anchor="ctr"/>
                </a:tc>
              </a:tr>
            </a:tbl>
          </a:graphicData>
        </a:graphic>
      </p:graphicFrame>
    </p:spTree>
    <p:extLst>
      <p:ext uri="{BB962C8B-B14F-4D97-AF65-F5344CB8AC3E}">
        <p14:creationId xmlns:p14="http://schemas.microsoft.com/office/powerpoint/2010/main" val="3673547655"/>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Pre-Award Costs</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42</a:t>
            </a:fld>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dirty="0" smtClean="0"/>
              <a:t>F.2 (pp. 55)…….</a:t>
            </a:r>
          </a:p>
          <a:p>
            <a:r>
              <a:rPr lang="en-US" dirty="0" smtClean="0"/>
              <a:t>Preparing and submitting the Grant application </a:t>
            </a:r>
          </a:p>
          <a:p>
            <a:r>
              <a:rPr lang="en-US" dirty="0" smtClean="0"/>
              <a:t>Preparing Planning Activity 3 to be included in the Scope of Work – Prior Planning Activities</a:t>
            </a:r>
          </a:p>
          <a:p>
            <a:pPr lvl="1"/>
            <a:r>
              <a:rPr lang="en-US" dirty="0" smtClean="0"/>
              <a:t>Steering Committee/Planning Team working together to develop SOW is eligible</a:t>
            </a:r>
          </a:p>
          <a:p>
            <a:pPr lvl="1"/>
            <a:r>
              <a:rPr lang="en-US" dirty="0" smtClean="0"/>
              <a:t>Most of these costs will be in-kind match through donated time – need to document the hours and the rates</a:t>
            </a:r>
          </a:p>
          <a:p>
            <a:pPr lvl="1"/>
            <a:r>
              <a:rPr lang="en-US" dirty="0" smtClean="0"/>
              <a:t>Work by staff to be charged to the grant can be included</a:t>
            </a:r>
          </a:p>
          <a:p>
            <a:r>
              <a:rPr lang="en-US" dirty="0" smtClean="0"/>
              <a:t>Attending planning training: G-318: Local Mitigation Planning Workshop course – </a:t>
            </a:r>
          </a:p>
          <a:p>
            <a:pPr lvl="1"/>
            <a:r>
              <a:rPr lang="en-US" dirty="0" smtClean="0"/>
              <a:t>Travel costs based on Federal mileage and per diem, and actual airfare</a:t>
            </a:r>
          </a:p>
          <a:p>
            <a:pPr lvl="1"/>
            <a:r>
              <a:rPr lang="en-US" dirty="0" smtClean="0"/>
              <a:t>Paid or in-kind match time of personnel participating</a:t>
            </a:r>
          </a:p>
          <a:p>
            <a:r>
              <a:rPr lang="en-US" dirty="0" smtClean="0"/>
              <a:t>Pre-award costs may be used as part of the cost-share</a:t>
            </a:r>
          </a:p>
          <a:p>
            <a:pPr marL="0" indent="0">
              <a:buNone/>
            </a:pPr>
            <a:endParaRPr lang="en-US" dirty="0" smtClean="0"/>
          </a:p>
          <a:p>
            <a:pPr marL="0" indent="0">
              <a:buNone/>
            </a:pPr>
            <a:r>
              <a:rPr lang="en-US" i="1" dirty="0" smtClean="0">
                <a:solidFill>
                  <a:srgbClr val="FF0000"/>
                </a:solidFill>
              </a:rPr>
              <a:t>Friendly warning! Work on the </a:t>
            </a:r>
            <a:r>
              <a:rPr lang="en-US" i="1" u="sng" dirty="0" smtClean="0">
                <a:solidFill>
                  <a:srgbClr val="FF0000"/>
                </a:solidFill>
              </a:rPr>
              <a:t>writing of the plan or starting risk assessment work </a:t>
            </a:r>
            <a:r>
              <a:rPr lang="en-US" i="1" dirty="0" smtClean="0">
                <a:solidFill>
                  <a:srgbClr val="FF0000"/>
                </a:solidFill>
              </a:rPr>
              <a:t>cannot start until funding is obligated to the Tribe.</a:t>
            </a:r>
          </a:p>
        </p:txBody>
      </p:sp>
    </p:spTree>
    <p:extLst>
      <p:ext uri="{BB962C8B-B14F-4D97-AF65-F5344CB8AC3E}">
        <p14:creationId xmlns:p14="http://schemas.microsoft.com/office/powerpoint/2010/main" val="3987839445"/>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Share Requirements</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43</a:t>
            </a:fld>
            <a:endParaRPr lang="en-US" dirty="0"/>
          </a:p>
        </p:txBody>
      </p:sp>
      <p:sp>
        <p:nvSpPr>
          <p:cNvPr id="5" name="Content Placeholder 4"/>
          <p:cNvSpPr>
            <a:spLocks noGrp="1"/>
          </p:cNvSpPr>
          <p:nvPr>
            <p:ph idx="1"/>
          </p:nvPr>
        </p:nvSpPr>
        <p:spPr/>
        <p:txBody>
          <a:bodyPr>
            <a:normAutofit fontScale="92500" lnSpcReduction="20000"/>
          </a:bodyPr>
          <a:lstStyle/>
          <a:p>
            <a:pPr marL="0" lvl="0" indent="0">
              <a:spcBef>
                <a:spcPts val="3600"/>
              </a:spcBef>
              <a:buNone/>
            </a:pPr>
            <a:r>
              <a:rPr lang="en-US" sz="2400" dirty="0" smtClean="0">
                <a:solidFill>
                  <a:srgbClr val="000000"/>
                </a:solidFill>
              </a:rPr>
              <a:t>Generally </a:t>
            </a:r>
            <a:r>
              <a:rPr lang="en-US" sz="2400" dirty="0">
                <a:solidFill>
                  <a:srgbClr val="000000"/>
                </a:solidFill>
              </a:rPr>
              <a:t>FEMA will pay 75% of the total cost</a:t>
            </a:r>
            <a:r>
              <a:rPr lang="en-US" sz="2400" dirty="0" smtClean="0">
                <a:solidFill>
                  <a:srgbClr val="000000"/>
                </a:solidFill>
              </a:rPr>
              <a:t>.</a:t>
            </a:r>
          </a:p>
          <a:p>
            <a:pPr marL="0" lvl="0" indent="0">
              <a:spcBef>
                <a:spcPts val="3600"/>
              </a:spcBef>
              <a:buNone/>
            </a:pPr>
            <a:r>
              <a:rPr lang="en-US" sz="2400" dirty="0" smtClean="0">
                <a:solidFill>
                  <a:srgbClr val="000000"/>
                </a:solidFill>
              </a:rPr>
              <a:t>For </a:t>
            </a:r>
            <a:r>
              <a:rPr lang="en-US" sz="2400" i="1" dirty="0">
                <a:solidFill>
                  <a:srgbClr val="000000"/>
                </a:solidFill>
              </a:rPr>
              <a:t>small, impoverished </a:t>
            </a:r>
            <a:r>
              <a:rPr lang="en-US" sz="2400" dirty="0" smtClean="0">
                <a:solidFill>
                  <a:srgbClr val="000000"/>
                </a:solidFill>
              </a:rPr>
              <a:t>communities, FEMA </a:t>
            </a:r>
            <a:r>
              <a:rPr lang="en-US" sz="2400" dirty="0">
                <a:solidFill>
                  <a:srgbClr val="000000"/>
                </a:solidFill>
              </a:rPr>
              <a:t>will pay up to 90</a:t>
            </a:r>
            <a:r>
              <a:rPr lang="en-US" sz="2400" dirty="0" smtClean="0">
                <a:solidFill>
                  <a:srgbClr val="000000"/>
                </a:solidFill>
              </a:rPr>
              <a:t>%. </a:t>
            </a:r>
            <a:r>
              <a:rPr lang="en-US" sz="1700" dirty="0" smtClean="0">
                <a:solidFill>
                  <a:srgbClr val="000000"/>
                </a:solidFill>
              </a:rPr>
              <a:t>(defined in </a:t>
            </a:r>
            <a:r>
              <a:rPr lang="en-US" sz="1700" dirty="0"/>
              <a:t>Hazard Mitigation Assistance </a:t>
            </a:r>
            <a:r>
              <a:rPr lang="en-US" sz="1700" dirty="0" err="1" smtClean="0"/>
              <a:t>Guidance,Part</a:t>
            </a:r>
            <a:r>
              <a:rPr lang="en-US" sz="1700" dirty="0" smtClean="0"/>
              <a:t> </a:t>
            </a:r>
            <a:r>
              <a:rPr lang="en-US" sz="1700" dirty="0"/>
              <a:t>VIII. Additional Program Guidance: Pre-Disaster Mitigation Program, B.2 Small Impoverished </a:t>
            </a:r>
            <a:r>
              <a:rPr lang="en-US" sz="1700" dirty="0" smtClean="0"/>
              <a:t>Communities)</a:t>
            </a:r>
          </a:p>
          <a:p>
            <a:pPr marL="0" lvl="0" indent="0">
              <a:spcBef>
                <a:spcPts val="0"/>
              </a:spcBef>
              <a:spcAft>
                <a:spcPts val="1200"/>
              </a:spcAft>
              <a:buNone/>
            </a:pPr>
            <a:endParaRPr lang="en-US" sz="2400" dirty="0" smtClean="0">
              <a:solidFill>
                <a:srgbClr val="000000"/>
              </a:solidFill>
            </a:endParaRPr>
          </a:p>
          <a:p>
            <a:pPr marL="0" lvl="0" indent="0">
              <a:spcBef>
                <a:spcPts val="0"/>
              </a:spcBef>
              <a:spcAft>
                <a:spcPts val="1200"/>
              </a:spcAft>
              <a:buNone/>
            </a:pPr>
            <a:r>
              <a:rPr lang="en-US" sz="2400" i="1" dirty="0" smtClean="0">
                <a:solidFill>
                  <a:srgbClr val="000000"/>
                </a:solidFill>
              </a:rPr>
              <a:t>Small and impoverished </a:t>
            </a:r>
            <a:r>
              <a:rPr lang="en-US" sz="2400" dirty="0" smtClean="0">
                <a:solidFill>
                  <a:srgbClr val="000000"/>
                </a:solidFill>
              </a:rPr>
              <a:t>qualifications:</a:t>
            </a:r>
            <a:endParaRPr lang="en-US" sz="2400" dirty="0">
              <a:solidFill>
                <a:srgbClr val="000000"/>
              </a:solidFill>
            </a:endParaRPr>
          </a:p>
          <a:p>
            <a:pPr>
              <a:spcBef>
                <a:spcPts val="0"/>
              </a:spcBef>
              <a:spcAft>
                <a:spcPts val="1200"/>
              </a:spcAft>
            </a:pPr>
            <a:r>
              <a:rPr lang="en-US" sz="2100" dirty="0" smtClean="0">
                <a:solidFill>
                  <a:srgbClr val="000000"/>
                </a:solidFill>
              </a:rPr>
              <a:t>Be </a:t>
            </a:r>
            <a:r>
              <a:rPr lang="en-US" sz="2100" dirty="0">
                <a:solidFill>
                  <a:srgbClr val="000000"/>
                </a:solidFill>
              </a:rPr>
              <a:t>a community of </a:t>
            </a:r>
            <a:r>
              <a:rPr lang="en-US" sz="2100" dirty="0">
                <a:solidFill>
                  <a:srgbClr val="00B050"/>
                </a:solidFill>
              </a:rPr>
              <a:t>3,000 or fewer individuals </a:t>
            </a:r>
            <a:r>
              <a:rPr lang="en-US" sz="2100" dirty="0">
                <a:solidFill>
                  <a:srgbClr val="000000"/>
                </a:solidFill>
              </a:rPr>
              <a:t>identified by the Applicant as a </a:t>
            </a:r>
            <a:r>
              <a:rPr lang="en-US" sz="2100" dirty="0" smtClean="0">
                <a:solidFill>
                  <a:srgbClr val="000000"/>
                </a:solidFill>
              </a:rPr>
              <a:t>rural community </a:t>
            </a:r>
            <a:r>
              <a:rPr lang="en-US" sz="2100" dirty="0">
                <a:solidFill>
                  <a:srgbClr val="000000"/>
                </a:solidFill>
              </a:rPr>
              <a:t>that is not a remote area within the corporate boundaries of a larger city </a:t>
            </a:r>
            <a:r>
              <a:rPr lang="en-US" sz="2100" dirty="0" smtClean="0">
                <a:solidFill>
                  <a:srgbClr val="000000"/>
                </a:solidFill>
              </a:rPr>
              <a:t>or jurisdictional </a:t>
            </a:r>
            <a:r>
              <a:rPr lang="en-US" sz="2100" dirty="0">
                <a:solidFill>
                  <a:srgbClr val="000000"/>
                </a:solidFill>
              </a:rPr>
              <a:t>area or boundary</a:t>
            </a:r>
          </a:p>
          <a:p>
            <a:pPr>
              <a:spcBef>
                <a:spcPts val="0"/>
              </a:spcBef>
              <a:spcAft>
                <a:spcPts val="1200"/>
              </a:spcAft>
            </a:pPr>
            <a:r>
              <a:rPr lang="en-US" sz="2100" dirty="0" smtClean="0">
                <a:solidFill>
                  <a:srgbClr val="000000"/>
                </a:solidFill>
              </a:rPr>
              <a:t>Be </a:t>
            </a:r>
            <a:r>
              <a:rPr lang="en-US" sz="2100" dirty="0">
                <a:solidFill>
                  <a:srgbClr val="000000"/>
                </a:solidFill>
              </a:rPr>
              <a:t>economically disadvantaged, with residents having an average per capita </a:t>
            </a:r>
            <a:r>
              <a:rPr lang="en-US" sz="2100" dirty="0">
                <a:solidFill>
                  <a:srgbClr val="00B050"/>
                </a:solidFill>
              </a:rPr>
              <a:t>annual </a:t>
            </a:r>
            <a:r>
              <a:rPr lang="en-US" sz="2100" dirty="0" smtClean="0">
                <a:solidFill>
                  <a:srgbClr val="00B050"/>
                </a:solidFill>
              </a:rPr>
              <a:t>income not </a:t>
            </a:r>
            <a:r>
              <a:rPr lang="en-US" sz="2100" dirty="0">
                <a:solidFill>
                  <a:srgbClr val="00B050"/>
                </a:solidFill>
              </a:rPr>
              <a:t>exceeding 80 percent of the national per capita income</a:t>
            </a:r>
            <a:r>
              <a:rPr lang="en-US" sz="2100" dirty="0">
                <a:solidFill>
                  <a:srgbClr val="000000"/>
                </a:solidFill>
              </a:rPr>
              <a:t>, based on best available data. </a:t>
            </a:r>
            <a:r>
              <a:rPr lang="en-US" sz="2100" dirty="0" smtClean="0">
                <a:solidFill>
                  <a:srgbClr val="000000"/>
                </a:solidFill>
              </a:rPr>
              <a:t>For the </a:t>
            </a:r>
            <a:r>
              <a:rPr lang="en-US" sz="2100" dirty="0">
                <a:solidFill>
                  <a:srgbClr val="000000"/>
                </a:solidFill>
              </a:rPr>
              <a:t>most current information on the national income, see </a:t>
            </a:r>
            <a:r>
              <a:rPr lang="en-US" sz="2100" dirty="0">
                <a:solidFill>
                  <a:srgbClr val="000000"/>
                </a:solidFill>
                <a:hlinkClick r:id="rId2"/>
              </a:rPr>
              <a:t>http://</a:t>
            </a:r>
            <a:r>
              <a:rPr lang="en-US" sz="2100" dirty="0" smtClean="0">
                <a:solidFill>
                  <a:srgbClr val="000000"/>
                </a:solidFill>
                <a:hlinkClick r:id="rId2"/>
              </a:rPr>
              <a:t>www.bea.gov</a:t>
            </a:r>
            <a:r>
              <a:rPr lang="en-US" sz="2100" dirty="0" smtClean="0">
                <a:solidFill>
                  <a:srgbClr val="000000"/>
                </a:solidFill>
              </a:rPr>
              <a:t>. </a:t>
            </a:r>
            <a:endParaRPr lang="en-US" sz="2100" dirty="0">
              <a:solidFill>
                <a:srgbClr val="000000"/>
              </a:solidFill>
            </a:endParaRPr>
          </a:p>
          <a:p>
            <a:pPr>
              <a:spcBef>
                <a:spcPts val="0"/>
              </a:spcBef>
              <a:spcAft>
                <a:spcPts val="1200"/>
              </a:spcAft>
            </a:pPr>
            <a:r>
              <a:rPr lang="en-US" sz="2100" dirty="0" smtClean="0">
                <a:solidFill>
                  <a:srgbClr val="000000"/>
                </a:solidFill>
              </a:rPr>
              <a:t>Have </a:t>
            </a:r>
            <a:r>
              <a:rPr lang="en-US" sz="2100" dirty="0">
                <a:solidFill>
                  <a:srgbClr val="000000"/>
                </a:solidFill>
              </a:rPr>
              <a:t>a local </a:t>
            </a:r>
            <a:r>
              <a:rPr lang="en-US" sz="2100" dirty="0">
                <a:solidFill>
                  <a:srgbClr val="00B050"/>
                </a:solidFill>
              </a:rPr>
              <a:t>unemployment rate that exceeds by 1 percentage point </a:t>
            </a:r>
            <a:r>
              <a:rPr lang="en-US" sz="2100" dirty="0">
                <a:solidFill>
                  <a:srgbClr val="000000"/>
                </a:solidFill>
              </a:rPr>
              <a:t>or more the </a:t>
            </a:r>
            <a:r>
              <a:rPr lang="en-US" sz="2100" dirty="0" smtClean="0">
                <a:solidFill>
                  <a:srgbClr val="000000"/>
                </a:solidFill>
              </a:rPr>
              <a:t>most recently </a:t>
            </a:r>
            <a:r>
              <a:rPr lang="en-US" sz="2100" dirty="0">
                <a:solidFill>
                  <a:srgbClr val="000000"/>
                </a:solidFill>
              </a:rPr>
              <a:t>reported, average yearly national unemployment rate. For the most </a:t>
            </a:r>
            <a:r>
              <a:rPr lang="en-US" sz="2100" dirty="0" smtClean="0">
                <a:solidFill>
                  <a:srgbClr val="000000"/>
                </a:solidFill>
              </a:rPr>
              <a:t>current unemployment </a:t>
            </a:r>
            <a:r>
              <a:rPr lang="en-US" sz="2100" dirty="0">
                <a:solidFill>
                  <a:srgbClr val="000000"/>
                </a:solidFill>
              </a:rPr>
              <a:t>information, see </a:t>
            </a:r>
            <a:r>
              <a:rPr lang="en-US" sz="2100" dirty="0">
                <a:solidFill>
                  <a:srgbClr val="000000"/>
                </a:solidFill>
                <a:hlinkClick r:id="rId3"/>
              </a:rPr>
              <a:t>http://</a:t>
            </a:r>
            <a:r>
              <a:rPr lang="en-US" sz="2100" dirty="0" smtClean="0">
                <a:solidFill>
                  <a:srgbClr val="000000"/>
                </a:solidFill>
                <a:hlinkClick r:id="rId3"/>
              </a:rPr>
              <a:t>www.bls.gov/eag/eag.us.htm</a:t>
            </a:r>
            <a:r>
              <a:rPr lang="en-US" sz="2100" dirty="0" smtClean="0">
                <a:solidFill>
                  <a:srgbClr val="000000"/>
                </a:solidFill>
              </a:rPr>
              <a:t>. </a:t>
            </a:r>
            <a:endParaRPr lang="en-US" sz="2100" dirty="0">
              <a:solidFill>
                <a:srgbClr val="000000"/>
              </a:solidFill>
            </a:endParaRPr>
          </a:p>
          <a:p>
            <a:pPr marL="0" indent="0">
              <a:buNone/>
            </a:pPr>
            <a:endParaRPr lang="en-US" sz="2400" dirty="0" smtClean="0">
              <a:solidFill>
                <a:srgbClr val="000000"/>
              </a:solidFill>
            </a:endParaRPr>
          </a:p>
          <a:p>
            <a:pPr marL="0" indent="0">
              <a:buNone/>
            </a:pPr>
            <a:endParaRPr lang="en-US" sz="2400" dirty="0" smtClean="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4231858309"/>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Match </a:t>
            </a:r>
            <a:r>
              <a:rPr lang="en-US" dirty="0" smtClean="0"/>
              <a:t>Sources</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44</a:t>
            </a:fld>
            <a:endParaRPr lang="en-US" dirty="0"/>
          </a:p>
        </p:txBody>
      </p:sp>
      <p:sp>
        <p:nvSpPr>
          <p:cNvPr id="5" name="Content Placeholder 4"/>
          <p:cNvSpPr>
            <a:spLocks noGrp="1"/>
          </p:cNvSpPr>
          <p:nvPr>
            <p:ph idx="1"/>
          </p:nvPr>
        </p:nvSpPr>
        <p:spPr>
          <a:xfrm>
            <a:off x="228600" y="1143000"/>
            <a:ext cx="5410200" cy="5200586"/>
          </a:xfrm>
        </p:spPr>
        <p:txBody>
          <a:bodyPr>
            <a:normAutofit fontScale="85000" lnSpcReduction="10000"/>
          </a:bodyPr>
          <a:lstStyle/>
          <a:p>
            <a:r>
              <a:rPr lang="en-US" dirty="0"/>
              <a:t>Staff time </a:t>
            </a:r>
            <a:endParaRPr lang="en-US" dirty="0" smtClean="0"/>
          </a:p>
          <a:p>
            <a:pPr lvl="1"/>
            <a:r>
              <a:rPr lang="en-US" dirty="0" smtClean="0"/>
              <a:t>All participating agencies</a:t>
            </a:r>
            <a:endParaRPr lang="en-US" dirty="0"/>
          </a:p>
          <a:p>
            <a:r>
              <a:rPr lang="en-US" dirty="0"/>
              <a:t>Stakeholder </a:t>
            </a:r>
            <a:r>
              <a:rPr lang="en-US" dirty="0" smtClean="0"/>
              <a:t>meetings</a:t>
            </a:r>
          </a:p>
          <a:p>
            <a:pPr lvl="1"/>
            <a:r>
              <a:rPr lang="en-US" dirty="0" smtClean="0"/>
              <a:t>Time donated by all team members</a:t>
            </a:r>
          </a:p>
          <a:p>
            <a:pPr lvl="1"/>
            <a:r>
              <a:rPr lang="en-US" dirty="0" smtClean="0"/>
              <a:t>Travel to the meeting</a:t>
            </a:r>
            <a:endParaRPr lang="en-US" dirty="0"/>
          </a:p>
          <a:p>
            <a:r>
              <a:rPr lang="en-US" dirty="0"/>
              <a:t>Volunteer </a:t>
            </a:r>
            <a:r>
              <a:rPr lang="en-US" dirty="0" smtClean="0"/>
              <a:t>time – those Planning Team members</a:t>
            </a:r>
            <a:endParaRPr lang="en-US" dirty="0"/>
          </a:p>
          <a:p>
            <a:r>
              <a:rPr lang="en-US" dirty="0"/>
              <a:t>In-kind </a:t>
            </a:r>
            <a:r>
              <a:rPr lang="en-US" dirty="0" smtClean="0"/>
              <a:t>donations – time is “in-kind” donation</a:t>
            </a:r>
          </a:p>
          <a:p>
            <a:r>
              <a:rPr lang="en-US" dirty="0" smtClean="0"/>
              <a:t>Careful documentation is required – like Red Cross</a:t>
            </a:r>
          </a:p>
          <a:p>
            <a:pPr lvl="1"/>
            <a:r>
              <a:rPr lang="en-US" dirty="0" smtClean="0"/>
              <a:t>Track the number of hours</a:t>
            </a:r>
          </a:p>
          <a:p>
            <a:pPr lvl="1"/>
            <a:r>
              <a:rPr lang="en-US" dirty="0" smtClean="0"/>
              <a:t>Track the hourly rate of donated time by individual </a:t>
            </a:r>
          </a:p>
          <a:p>
            <a:pPr lvl="1"/>
            <a:r>
              <a:rPr lang="en-US" dirty="0" smtClean="0"/>
              <a:t>Or use standardized rates and apply to entire group</a:t>
            </a:r>
          </a:p>
          <a:p>
            <a:r>
              <a:rPr lang="en-US" b="1" dirty="0" smtClean="0"/>
              <a:t>NOTE: Match Commitment letter is required from the Tribal Board or Executive</a:t>
            </a:r>
          </a:p>
          <a:p>
            <a:endParaRPr lang="en-US" dirty="0"/>
          </a:p>
          <a:p>
            <a:r>
              <a:rPr lang="en-US" b="1" dirty="0"/>
              <a:t>Hazard Mitigation Assistance Cost Share Guide</a:t>
            </a:r>
          </a:p>
          <a:p>
            <a:r>
              <a:rPr lang="en-US" dirty="0" smtClean="0">
                <a:hlinkClick r:id="rId3"/>
              </a:rPr>
              <a:t>https</a:t>
            </a:r>
            <a:r>
              <a:rPr lang="en-US" dirty="0">
                <a:hlinkClick r:id="rId3"/>
              </a:rPr>
              <a:t>://</a:t>
            </a:r>
            <a:r>
              <a:rPr lang="en-US" dirty="0" smtClean="0">
                <a:hlinkClick r:id="rId3"/>
              </a:rPr>
              <a:t>www.fema.gov/media-library/assets/documents/117020</a:t>
            </a:r>
            <a:r>
              <a:rPr lang="en-US" dirty="0" smtClean="0"/>
              <a:t> </a:t>
            </a:r>
            <a:endParaRPr lang="en-US" dirty="0"/>
          </a:p>
          <a:p>
            <a:endParaRPr lang="en-US" dirty="0"/>
          </a:p>
        </p:txBody>
      </p:sp>
      <p:pic>
        <p:nvPicPr>
          <p:cNvPr id="7" name="Picture 6"/>
          <p:cNvPicPr>
            <a:picLocks noChangeAspect="1"/>
          </p:cNvPicPr>
          <p:nvPr/>
        </p:nvPicPr>
        <p:blipFill>
          <a:blip r:embed="rId4"/>
          <a:stretch>
            <a:fillRect/>
          </a:stretch>
        </p:blipFill>
        <p:spPr>
          <a:xfrm>
            <a:off x="5715000" y="1524000"/>
            <a:ext cx="2688785" cy="3474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4279555"/>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Federal </a:t>
            </a:r>
            <a:r>
              <a:rPr lang="en-US" dirty="0"/>
              <a:t>Funds for Cost Share</a:t>
            </a:r>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45</a:t>
            </a:fld>
            <a:endParaRPr lang="en-US" dirty="0"/>
          </a:p>
        </p:txBody>
      </p:sp>
      <p:sp>
        <p:nvSpPr>
          <p:cNvPr id="5" name="Content Placeholder 4"/>
          <p:cNvSpPr>
            <a:spLocks noGrp="1"/>
          </p:cNvSpPr>
          <p:nvPr>
            <p:ph idx="1"/>
          </p:nvPr>
        </p:nvSpPr>
        <p:spPr>
          <a:xfrm>
            <a:off x="228600" y="1143000"/>
            <a:ext cx="4724400" cy="5200586"/>
          </a:xfrm>
        </p:spPr>
        <p:txBody>
          <a:bodyPr>
            <a:normAutofit/>
          </a:bodyPr>
          <a:lstStyle/>
          <a:p>
            <a:pPr marL="0" indent="0">
              <a:buNone/>
            </a:pPr>
            <a:r>
              <a:rPr lang="en-US" dirty="0" smtClean="0"/>
              <a:t>In </a:t>
            </a:r>
            <a:r>
              <a:rPr lang="en-US" dirty="0"/>
              <a:t>general, the non-Federal cost-share requirement may not be met with funds from other Federal agencies; however, authorizing statutes explicitly allow some Federal funds to be used as a cost share for other Federal grants. Federal funds that are used to meet a non-Federal cost-share requirement must meet the purpose and eligibility requirements of both the Federal source program and the HMA grant program. </a:t>
            </a:r>
            <a:endParaRPr lang="en-US" dirty="0" smtClean="0"/>
          </a:p>
          <a:p>
            <a:r>
              <a:rPr lang="en-US" i="1" dirty="0"/>
              <a:t>Bureau of Indian Affairs funding</a:t>
            </a:r>
          </a:p>
          <a:p>
            <a:r>
              <a:rPr lang="en-US" i="1" dirty="0"/>
              <a:t>HUD CDBG funds</a:t>
            </a:r>
          </a:p>
          <a:p>
            <a:r>
              <a:rPr lang="en-US" i="1" dirty="0"/>
              <a:t>Indian Health Services funds</a:t>
            </a:r>
          </a:p>
          <a:p>
            <a:pPr marL="0" indent="0">
              <a:buNone/>
            </a:pPr>
            <a:r>
              <a:rPr lang="en-US" sz="1600" dirty="0"/>
              <a:t>See Part III. Eligibility Information, Section C.1 Federal Funds Allowed to Be Used as Non-Federal Cost Share</a:t>
            </a:r>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9147" y="1219200"/>
            <a:ext cx="3311453" cy="4294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1481624"/>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Costs: (Indirect Costs)</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46</a:t>
            </a:fld>
            <a:endParaRPr lang="en-US" dirty="0"/>
          </a:p>
        </p:txBody>
      </p:sp>
      <p:sp>
        <p:nvSpPr>
          <p:cNvPr id="5" name="Content Placeholder 4"/>
          <p:cNvSpPr>
            <a:spLocks noGrp="1"/>
          </p:cNvSpPr>
          <p:nvPr>
            <p:ph idx="1"/>
          </p:nvPr>
        </p:nvSpPr>
        <p:spPr>
          <a:xfrm>
            <a:off x="228600" y="1219200"/>
            <a:ext cx="8839200" cy="5124386"/>
          </a:xfrm>
        </p:spPr>
        <p:txBody>
          <a:bodyPr>
            <a:normAutofit/>
          </a:bodyPr>
          <a:lstStyle/>
          <a:p>
            <a:r>
              <a:rPr lang="en-US" dirty="0" smtClean="0"/>
              <a:t>Management Costs– for </a:t>
            </a:r>
            <a:r>
              <a:rPr lang="en-US" dirty="0"/>
              <a:t>overall </a:t>
            </a:r>
            <a:r>
              <a:rPr lang="en-US" dirty="0" smtClean="0"/>
              <a:t>Grant (</a:t>
            </a:r>
            <a:r>
              <a:rPr lang="en-US" dirty="0"/>
              <a:t>10% cap) </a:t>
            </a:r>
            <a:endParaRPr lang="en-US" dirty="0" smtClean="0"/>
          </a:p>
          <a:p>
            <a:pPr lvl="1"/>
            <a:r>
              <a:rPr lang="en-US" b="1" i="1" dirty="0" smtClean="0"/>
              <a:t>Separate sub-application </a:t>
            </a:r>
            <a:r>
              <a:rPr lang="en-US" dirty="0" smtClean="0"/>
              <a:t>from the Planning sub-application</a:t>
            </a:r>
          </a:p>
          <a:p>
            <a:pPr lvl="1"/>
            <a:r>
              <a:rPr lang="en-US" dirty="0" smtClean="0"/>
              <a:t>Purpose is for financial management of the Planning project, including</a:t>
            </a:r>
          </a:p>
          <a:p>
            <a:pPr lvl="2"/>
            <a:r>
              <a:rPr lang="en-US" dirty="0" smtClean="0"/>
              <a:t>Processing vendor invoices</a:t>
            </a:r>
          </a:p>
          <a:p>
            <a:pPr lvl="2"/>
            <a:r>
              <a:rPr lang="en-US" dirty="0" smtClean="0"/>
              <a:t>Drawing down reimbursement funding from FEMA’s PARS system</a:t>
            </a:r>
          </a:p>
          <a:p>
            <a:pPr lvl="2"/>
            <a:r>
              <a:rPr lang="en-US" dirty="0" smtClean="0"/>
              <a:t>Preparing and submitting Quarterly Reports to FEMA Regional Offices</a:t>
            </a:r>
          </a:p>
          <a:p>
            <a:pPr lvl="1"/>
            <a:r>
              <a:rPr lang="en-US" dirty="0" smtClean="0"/>
              <a:t>Or the entire Management Cost sub-grant may be used to fund Indirect Costs for the Direct costs to implement the Planning sub-grant</a:t>
            </a:r>
          </a:p>
          <a:p>
            <a:pPr lvl="1"/>
            <a:r>
              <a:rPr lang="en-US" i="1" dirty="0" smtClean="0">
                <a:solidFill>
                  <a:srgbClr val="00B050"/>
                </a:solidFill>
              </a:rPr>
              <a:t>STRONGLY RECOMMEND THAT ALL TRIBES include a separate Management Cost Sub-application in their overall Grant Application </a:t>
            </a:r>
          </a:p>
          <a:p>
            <a:r>
              <a:rPr lang="en-US" dirty="0" smtClean="0"/>
              <a:t>Management Costs in Planning sub-application (5% cap)</a:t>
            </a:r>
          </a:p>
          <a:p>
            <a:pPr lvl="1"/>
            <a:r>
              <a:rPr lang="en-US" dirty="0" smtClean="0"/>
              <a:t>Separate cost line item in Cost Estimate</a:t>
            </a:r>
          </a:p>
          <a:p>
            <a:pPr lvl="1"/>
            <a:r>
              <a:rPr lang="en-US" dirty="0" smtClean="0"/>
              <a:t>Must be labeled as “</a:t>
            </a:r>
            <a:r>
              <a:rPr lang="en-US" b="1" i="1" dirty="0" smtClean="0"/>
              <a:t>Sub-applicant</a:t>
            </a:r>
            <a:r>
              <a:rPr lang="en-US" dirty="0" smtClean="0"/>
              <a:t> Management Costs”</a:t>
            </a:r>
          </a:p>
          <a:p>
            <a:pPr lvl="1"/>
            <a:r>
              <a:rPr lang="en-US" dirty="0" smtClean="0"/>
              <a:t>Same purpose as for Management Costs</a:t>
            </a:r>
          </a:p>
          <a:p>
            <a:pPr lvl="1"/>
            <a:r>
              <a:rPr lang="en-US" dirty="0" smtClean="0"/>
              <a:t>Can be entirely Indirect Costs</a:t>
            </a:r>
          </a:p>
          <a:p>
            <a:endParaRPr lang="en-US" dirty="0"/>
          </a:p>
        </p:txBody>
      </p:sp>
    </p:spTree>
    <p:extLst>
      <p:ext uri="{BB962C8B-B14F-4D97-AF65-F5344CB8AC3E}">
        <p14:creationId xmlns:p14="http://schemas.microsoft.com/office/powerpoint/2010/main" val="2422937834"/>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Costs</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47</a:t>
            </a:fld>
            <a:endParaRPr lang="en-US" dirty="0"/>
          </a:p>
        </p:txBody>
      </p:sp>
      <p:sp>
        <p:nvSpPr>
          <p:cNvPr id="5" name="Content Placeholder 4"/>
          <p:cNvSpPr>
            <a:spLocks noGrp="1"/>
          </p:cNvSpPr>
          <p:nvPr>
            <p:ph idx="1"/>
          </p:nvPr>
        </p:nvSpPr>
        <p:spPr/>
        <p:txBody>
          <a:bodyPr>
            <a:normAutofit fontScale="92500" lnSpcReduction="20000"/>
          </a:bodyPr>
          <a:lstStyle/>
          <a:p>
            <a:r>
              <a:rPr lang="en-US" dirty="0"/>
              <a:t>Per HMA Guidance, INDIRECT COSTS are </a:t>
            </a:r>
            <a:r>
              <a:rPr lang="en-US" i="1" dirty="0"/>
              <a:t>only</a:t>
            </a:r>
            <a:r>
              <a:rPr lang="en-US" dirty="0"/>
              <a:t> eligible as “Management Costs” </a:t>
            </a:r>
            <a:endParaRPr lang="en-US" dirty="0" smtClean="0"/>
          </a:p>
          <a:p>
            <a:r>
              <a:rPr lang="en-US" dirty="0" smtClean="0"/>
              <a:t>Management Costs are capped by Guidance at:</a:t>
            </a:r>
          </a:p>
          <a:p>
            <a:pPr lvl="1"/>
            <a:r>
              <a:rPr lang="en-US" dirty="0" smtClean="0"/>
              <a:t>5</a:t>
            </a:r>
            <a:r>
              <a:rPr lang="en-US" dirty="0"/>
              <a:t>% of individual sub-application or </a:t>
            </a:r>
            <a:endParaRPr lang="en-US" dirty="0" smtClean="0"/>
          </a:p>
          <a:p>
            <a:pPr lvl="1"/>
            <a:r>
              <a:rPr lang="en-US" dirty="0" smtClean="0"/>
              <a:t>10</a:t>
            </a:r>
            <a:r>
              <a:rPr lang="en-US" dirty="0"/>
              <a:t>% of overall Grant as noted </a:t>
            </a:r>
            <a:r>
              <a:rPr lang="en-US" dirty="0" smtClean="0"/>
              <a:t>above</a:t>
            </a:r>
          </a:p>
          <a:p>
            <a:r>
              <a:rPr lang="en-US" dirty="0" smtClean="0"/>
              <a:t>For Tribes…typically the approved </a:t>
            </a:r>
            <a:r>
              <a:rPr lang="en-US" b="1" dirty="0" smtClean="0"/>
              <a:t>Indirect Cost Rate </a:t>
            </a:r>
            <a:r>
              <a:rPr lang="en-US" dirty="0" smtClean="0"/>
              <a:t>is from 30-50% of eligible Direct Costs (Salaries and Fringe paid by the grant, etc.)</a:t>
            </a:r>
          </a:p>
          <a:p>
            <a:r>
              <a:rPr lang="en-US" dirty="0" smtClean="0"/>
              <a:t>FEMA cannot pay the full Indirect Cost rate.</a:t>
            </a:r>
          </a:p>
          <a:p>
            <a:r>
              <a:rPr lang="en-US" dirty="0" smtClean="0"/>
              <a:t>However, the entire 10% Management Costs sub-award for a Tribe can be Indirect Costs, e.g. </a:t>
            </a:r>
          </a:p>
          <a:p>
            <a:pPr lvl="1"/>
            <a:r>
              <a:rPr lang="en-US" dirty="0" smtClean="0"/>
              <a:t>for $112,000 Planning subapplication, </a:t>
            </a:r>
          </a:p>
          <a:p>
            <a:pPr lvl="1"/>
            <a:r>
              <a:rPr lang="en-US" dirty="0" smtClean="0"/>
              <a:t>the Tribe can add a $11,200 Management Cost sub-application</a:t>
            </a:r>
          </a:p>
          <a:p>
            <a:pPr lvl="1"/>
            <a:r>
              <a:rPr lang="en-US" dirty="0" smtClean="0"/>
              <a:t>The Cost Estimate in that sub-application can have a </a:t>
            </a:r>
            <a:r>
              <a:rPr lang="en-US" b="1" i="1" dirty="0" smtClean="0"/>
              <a:t>single</a:t>
            </a:r>
            <a:r>
              <a:rPr lang="en-US" dirty="0" smtClean="0"/>
              <a:t> Cost Line Item: </a:t>
            </a:r>
            <a:r>
              <a:rPr lang="en-US" b="1" i="1" dirty="0" smtClean="0"/>
              <a:t>Indirect Costs</a:t>
            </a:r>
          </a:p>
          <a:p>
            <a:r>
              <a:rPr lang="en-US" i="1" dirty="0" smtClean="0">
                <a:solidFill>
                  <a:srgbClr val="00B050"/>
                </a:solidFill>
              </a:rPr>
              <a:t>STRONGLY RECOMMEND </a:t>
            </a:r>
            <a:r>
              <a:rPr lang="en-US" dirty="0" smtClean="0">
                <a:solidFill>
                  <a:srgbClr val="00B050"/>
                </a:solidFill>
              </a:rPr>
              <a:t>that each Tribe develop </a:t>
            </a:r>
            <a:r>
              <a:rPr lang="en-US" b="1" u="sng" dirty="0" smtClean="0">
                <a:solidFill>
                  <a:srgbClr val="00B050"/>
                </a:solidFill>
              </a:rPr>
              <a:t>both:</a:t>
            </a:r>
            <a:r>
              <a:rPr lang="en-US" dirty="0" smtClean="0">
                <a:solidFill>
                  <a:srgbClr val="00B050"/>
                </a:solidFill>
              </a:rPr>
              <a:t> </a:t>
            </a:r>
          </a:p>
          <a:p>
            <a:pPr lvl="1"/>
            <a:r>
              <a:rPr lang="en-US" dirty="0" smtClean="0">
                <a:solidFill>
                  <a:srgbClr val="00B050"/>
                </a:solidFill>
              </a:rPr>
              <a:t>a Planning Sub-application and </a:t>
            </a:r>
          </a:p>
          <a:p>
            <a:pPr lvl="1"/>
            <a:r>
              <a:rPr lang="en-US" dirty="0" smtClean="0">
                <a:solidFill>
                  <a:srgbClr val="00B050"/>
                </a:solidFill>
              </a:rPr>
              <a:t>a Management Costs sub-application, </a:t>
            </a:r>
          </a:p>
          <a:p>
            <a:pPr lvl="1"/>
            <a:r>
              <a:rPr lang="en-US" dirty="0" smtClean="0">
                <a:solidFill>
                  <a:srgbClr val="00B050"/>
                </a:solidFill>
              </a:rPr>
              <a:t>Attach both to their Grant Application in eGrants. </a:t>
            </a:r>
          </a:p>
          <a:p>
            <a:pPr lvl="1"/>
            <a:r>
              <a:rPr lang="en-US" dirty="0" smtClean="0">
                <a:solidFill>
                  <a:srgbClr val="00B050"/>
                </a:solidFill>
              </a:rPr>
              <a:t>That way the Tribe secures the maximum amount of Indirect Costs available.</a:t>
            </a:r>
          </a:p>
          <a:p>
            <a:pPr lvl="1"/>
            <a:endParaRPr lang="en-US" dirty="0"/>
          </a:p>
          <a:p>
            <a:pPr lvl="1"/>
            <a:endParaRPr lang="en-US" dirty="0"/>
          </a:p>
          <a:p>
            <a:endParaRPr lang="en-US" dirty="0"/>
          </a:p>
        </p:txBody>
      </p:sp>
    </p:spTree>
    <p:extLst>
      <p:ext uri="{BB962C8B-B14F-4D97-AF65-F5344CB8AC3E}">
        <p14:creationId xmlns:p14="http://schemas.microsoft.com/office/powerpoint/2010/main" val="3459233166"/>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How to Apply to PDM 2017</a:t>
            </a:r>
            <a:endParaRPr lang="en-US" dirty="0"/>
          </a:p>
        </p:txBody>
      </p:sp>
      <p:sp>
        <p:nvSpPr>
          <p:cNvPr id="7" name="Subtitle 6"/>
          <p:cNvSpPr>
            <a:spLocks noGrp="1"/>
          </p:cNvSpPr>
          <p:nvPr>
            <p:ph type="subTitle" idx="1"/>
          </p:nvPr>
        </p:nvSpPr>
        <p:spPr/>
        <p:txBody>
          <a:bodyPr/>
          <a:lstStyle/>
          <a:p>
            <a:endParaRPr lang="en-US"/>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48</a:t>
            </a:fld>
            <a:endParaRPr lang="en-US" dirty="0"/>
          </a:p>
        </p:txBody>
      </p:sp>
    </p:spTree>
    <p:extLst>
      <p:ext uri="{BB962C8B-B14F-4D97-AF65-F5344CB8AC3E}">
        <p14:creationId xmlns:p14="http://schemas.microsoft.com/office/powerpoint/2010/main" val="86229530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PDM 2017 Webinar Schedule</a:t>
            </a:r>
            <a:endParaRPr lang="en-US" dirty="0"/>
          </a:p>
        </p:txBody>
      </p:sp>
      <p:sp>
        <p:nvSpPr>
          <p:cNvPr id="3" name="Content Placeholder 2"/>
          <p:cNvSpPr>
            <a:spLocks noGrp="1"/>
          </p:cNvSpPr>
          <p:nvPr>
            <p:ph idx="1"/>
          </p:nvPr>
        </p:nvSpPr>
        <p:spPr/>
        <p:txBody>
          <a:bodyPr>
            <a:normAutofit/>
          </a:bodyPr>
          <a:lstStyle/>
          <a:p>
            <a:pPr marL="0" indent="0">
              <a:buNone/>
            </a:pPr>
            <a:r>
              <a:rPr lang="en-US" sz="2700" b="1" dirty="0" smtClean="0"/>
              <a:t>Planning </a:t>
            </a:r>
            <a:r>
              <a:rPr lang="en-US" sz="2700" b="1" dirty="0"/>
              <a:t>Grant Application </a:t>
            </a:r>
            <a:r>
              <a:rPr lang="en-US" sz="2700" b="1" dirty="0" smtClean="0"/>
              <a:t>Development: </a:t>
            </a:r>
          </a:p>
          <a:p>
            <a:r>
              <a:rPr lang="en-US" sz="2700" dirty="0" smtClean="0"/>
              <a:t>N/A</a:t>
            </a:r>
            <a:r>
              <a:rPr lang="en-US" sz="2700" dirty="0"/>
              <a:t> </a:t>
            </a:r>
          </a:p>
          <a:p>
            <a:pPr marL="0" indent="0">
              <a:buNone/>
            </a:pPr>
            <a:r>
              <a:rPr lang="en-US" sz="2700" b="1" dirty="0" smtClean="0"/>
              <a:t>Project Selection: </a:t>
            </a:r>
          </a:p>
          <a:p>
            <a:r>
              <a:rPr lang="en-US" sz="2700" dirty="0" smtClean="0"/>
              <a:t>N/A</a:t>
            </a:r>
          </a:p>
          <a:p>
            <a:pPr marL="0" indent="0">
              <a:buNone/>
            </a:pPr>
            <a:r>
              <a:rPr lang="en-US" sz="2700" b="1" dirty="0" smtClean="0"/>
              <a:t>Project Development: </a:t>
            </a:r>
          </a:p>
          <a:p>
            <a:r>
              <a:rPr lang="en-US" sz="2700" dirty="0" smtClean="0"/>
              <a:t>N/A</a:t>
            </a:r>
          </a:p>
          <a:p>
            <a:pPr marL="0" indent="0">
              <a:buNone/>
            </a:pPr>
            <a:r>
              <a:rPr lang="en-US" sz="2700" b="1" dirty="0" err="1" smtClean="0"/>
              <a:t>eGrants</a:t>
            </a:r>
            <a:r>
              <a:rPr lang="en-US" sz="2700" b="1" dirty="0" smtClean="0"/>
              <a:t>:</a:t>
            </a:r>
            <a:r>
              <a:rPr lang="en-US" sz="2700" dirty="0" smtClean="0"/>
              <a:t> </a:t>
            </a:r>
            <a:endParaRPr lang="en-US" sz="2700" dirty="0"/>
          </a:p>
          <a:p>
            <a:r>
              <a:rPr lang="en-US" sz="2700" smtClean="0"/>
              <a:t>October </a:t>
            </a:r>
            <a:r>
              <a:rPr lang="en-US" sz="2700" dirty="0"/>
              <a:t>12 @ 1:30-2:30 pm </a:t>
            </a:r>
          </a:p>
          <a:p>
            <a:r>
              <a:rPr lang="en-US" sz="2700" dirty="0"/>
              <a:t>October 17 @ 10-11 am </a:t>
            </a:r>
          </a:p>
          <a:p>
            <a:endParaRPr lang="en-US" dirty="0"/>
          </a:p>
        </p:txBody>
      </p:sp>
      <p:sp>
        <p:nvSpPr>
          <p:cNvPr id="5" name="Footer Placeholder 4"/>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167A036F-738C-4416-983E-5B04119587A4}" type="slidenum">
              <a:rPr lang="en-US" smtClean="0"/>
              <a:pPr>
                <a:defRPr/>
              </a:pPr>
              <a:t>4</a:t>
            </a:fld>
            <a:endParaRPr lang="en-US" dirty="0"/>
          </a:p>
        </p:txBody>
      </p:sp>
    </p:spTree>
    <p:extLst>
      <p:ext uri="{BB962C8B-B14F-4D97-AF65-F5344CB8AC3E}">
        <p14:creationId xmlns:p14="http://schemas.microsoft.com/office/powerpoint/2010/main" val="2937526047"/>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FY17 </a:t>
            </a:r>
            <a:r>
              <a:rPr lang="en-US" dirty="0" smtClean="0"/>
              <a:t>PDM Cycle</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167A036F-738C-4416-983E-5B04119587A4}" type="slidenum">
              <a:rPr lang="en-US" smtClean="0"/>
              <a:pPr>
                <a:defRPr/>
              </a:pPr>
              <a:t>49</a:t>
            </a:fld>
            <a:endParaRPr lang="en-US" dirty="0"/>
          </a:p>
        </p:txBody>
      </p:sp>
      <p:sp>
        <p:nvSpPr>
          <p:cNvPr id="8" name="Rectangle 7"/>
          <p:cNvSpPr/>
          <p:nvPr/>
        </p:nvSpPr>
        <p:spPr>
          <a:xfrm>
            <a:off x="457200" y="5703121"/>
            <a:ext cx="8458200" cy="2565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320479" y="2209800"/>
            <a:ext cx="2870521" cy="2142290"/>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09800" y="2895600"/>
            <a:ext cx="3647152" cy="369332"/>
          </a:xfrm>
          <a:prstGeom prst="rect">
            <a:avLst/>
          </a:prstGeom>
          <a:noFill/>
        </p:spPr>
        <p:txBody>
          <a:bodyPr wrap="none" rtlCol="0">
            <a:spAutoFit/>
          </a:bodyPr>
          <a:lstStyle/>
          <a:p>
            <a:r>
              <a:rPr lang="en-US" dirty="0" smtClean="0"/>
              <a:t>Selection date (January 30, 2018)</a:t>
            </a:r>
            <a:endParaRPr lang="en-US" dirty="0"/>
          </a:p>
        </p:txBody>
      </p:sp>
      <p:sp>
        <p:nvSpPr>
          <p:cNvPr id="11" name="Freeform 10"/>
          <p:cNvSpPr/>
          <p:nvPr/>
        </p:nvSpPr>
        <p:spPr>
          <a:xfrm>
            <a:off x="2286000" y="3276600"/>
            <a:ext cx="1433332" cy="1116965"/>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133601" y="4191000"/>
            <a:ext cx="5943600" cy="1465427"/>
            <a:chOff x="2401540" y="6050603"/>
            <a:chExt cx="3618278" cy="310915"/>
          </a:xfrm>
        </p:grpSpPr>
        <p:cxnSp>
          <p:nvCxnSpPr>
            <p:cNvPr id="14" name="Straight Connector 13"/>
            <p:cNvCxnSpPr/>
            <p:nvPr/>
          </p:nvCxnSpPr>
          <p:spPr>
            <a:xfrm>
              <a:off x="2401540" y="6050603"/>
              <a:ext cx="0" cy="310915"/>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607632" y="6060187"/>
              <a:ext cx="1" cy="30133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19818" y="6050603"/>
              <a:ext cx="0" cy="310915"/>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524000" y="4724400"/>
            <a:ext cx="532651" cy="304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24000" y="5105400"/>
            <a:ext cx="6781800" cy="239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1181100" y="4628011"/>
            <a:ext cx="168199" cy="4011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19200" y="1828800"/>
            <a:ext cx="4630307" cy="369332"/>
          </a:xfrm>
          <a:prstGeom prst="rect">
            <a:avLst/>
          </a:prstGeom>
          <a:noFill/>
        </p:spPr>
        <p:txBody>
          <a:bodyPr wrap="none" rtlCol="0">
            <a:spAutoFit/>
          </a:bodyPr>
          <a:lstStyle/>
          <a:p>
            <a:r>
              <a:rPr lang="en-US" dirty="0"/>
              <a:t>NOFO posted to </a:t>
            </a:r>
            <a:r>
              <a:rPr lang="en-US" dirty="0" smtClean="0"/>
              <a:t>Grants.gov (July 11, 2017)</a:t>
            </a:r>
            <a:endParaRPr lang="en-US" dirty="0"/>
          </a:p>
        </p:txBody>
      </p:sp>
      <p:sp>
        <p:nvSpPr>
          <p:cNvPr id="21" name="TextBox 20"/>
          <p:cNvSpPr txBox="1"/>
          <p:nvPr/>
        </p:nvSpPr>
        <p:spPr>
          <a:xfrm>
            <a:off x="1676400" y="2362200"/>
            <a:ext cx="5480988" cy="369332"/>
          </a:xfrm>
          <a:prstGeom prst="rect">
            <a:avLst/>
          </a:prstGeom>
          <a:noFill/>
        </p:spPr>
        <p:txBody>
          <a:bodyPr wrap="none" rtlCol="0">
            <a:spAutoFit/>
          </a:bodyPr>
          <a:lstStyle/>
          <a:p>
            <a:r>
              <a:rPr lang="en-US" dirty="0"/>
              <a:t>Application </a:t>
            </a:r>
            <a:r>
              <a:rPr lang="en-US" dirty="0" smtClean="0"/>
              <a:t>period (August 14 – November 14, 2017</a:t>
            </a:r>
            <a:endParaRPr lang="en-US" dirty="0"/>
          </a:p>
        </p:txBody>
      </p:sp>
      <p:sp>
        <p:nvSpPr>
          <p:cNvPr id="22" name="Freeform 21"/>
          <p:cNvSpPr/>
          <p:nvPr/>
        </p:nvSpPr>
        <p:spPr>
          <a:xfrm>
            <a:off x="1752600" y="2731532"/>
            <a:ext cx="1906307" cy="1504640"/>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2171700" y="4628011"/>
            <a:ext cx="165422" cy="3828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6600458" y="3288268"/>
            <a:ext cx="2467342" cy="1740932"/>
            <a:chOff x="4356900" y="3288268"/>
            <a:chExt cx="2467342" cy="1740932"/>
          </a:xfrm>
        </p:grpSpPr>
        <p:sp>
          <p:nvSpPr>
            <p:cNvPr id="12" name="Freeform 11"/>
            <p:cNvSpPr/>
            <p:nvPr/>
          </p:nvSpPr>
          <p:spPr>
            <a:xfrm>
              <a:off x="4453958" y="3669889"/>
              <a:ext cx="2251642" cy="1359311"/>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356900" y="3288268"/>
              <a:ext cx="2467342" cy="369332"/>
            </a:xfrm>
            <a:prstGeom prst="rect">
              <a:avLst/>
            </a:prstGeom>
            <a:noFill/>
          </p:spPr>
          <p:txBody>
            <a:bodyPr wrap="none" rtlCol="0">
              <a:spAutoFit/>
            </a:bodyPr>
            <a:lstStyle/>
            <a:p>
              <a:r>
                <a:rPr lang="en-US" dirty="0" smtClean="0"/>
                <a:t>Period of performance</a:t>
              </a:r>
              <a:endParaRPr lang="en-US" dirty="0"/>
            </a:p>
          </p:txBody>
        </p:sp>
      </p:grpSp>
      <p:sp>
        <p:nvSpPr>
          <p:cNvPr id="28" name="TextBox 27"/>
          <p:cNvSpPr txBox="1"/>
          <p:nvPr/>
        </p:nvSpPr>
        <p:spPr>
          <a:xfrm>
            <a:off x="2947940" y="5102423"/>
            <a:ext cx="3086101" cy="307777"/>
          </a:xfrm>
          <a:prstGeom prst="rect">
            <a:avLst/>
          </a:prstGeom>
          <a:noFill/>
        </p:spPr>
        <p:txBody>
          <a:bodyPr wrap="none" rtlCol="0">
            <a:spAutoFit/>
          </a:bodyPr>
          <a:lstStyle/>
          <a:p>
            <a:pPr algn="ctr"/>
            <a:r>
              <a:rPr lang="en-US" sz="1400" b="1" dirty="0" smtClean="0">
                <a:solidFill>
                  <a:schemeClr val="bg1"/>
                </a:solidFill>
              </a:rPr>
              <a:t>August 14, 2017- January 30, 2021</a:t>
            </a:r>
            <a:endParaRPr lang="en-US" sz="1400" b="1" dirty="0">
              <a:solidFill>
                <a:schemeClr val="bg1"/>
              </a:solidFill>
            </a:endParaRPr>
          </a:p>
        </p:txBody>
      </p:sp>
      <p:sp>
        <p:nvSpPr>
          <p:cNvPr id="29" name="TextBox 28"/>
          <p:cNvSpPr txBox="1"/>
          <p:nvPr/>
        </p:nvSpPr>
        <p:spPr>
          <a:xfrm>
            <a:off x="535347" y="5703519"/>
            <a:ext cx="455253" cy="246221"/>
          </a:xfrm>
          <a:prstGeom prst="rect">
            <a:avLst/>
          </a:prstGeom>
          <a:noFill/>
        </p:spPr>
        <p:txBody>
          <a:bodyPr wrap="none" lIns="0" tIns="0" rIns="0" bIns="0" rtlCol="0">
            <a:spAutoFit/>
          </a:bodyPr>
          <a:lstStyle/>
          <a:p>
            <a:r>
              <a:rPr lang="en-US" sz="1600" b="1" dirty="0" smtClean="0">
                <a:solidFill>
                  <a:schemeClr val="accent3"/>
                </a:solidFill>
              </a:rPr>
              <a:t>2017</a:t>
            </a:r>
            <a:endParaRPr lang="en-US" sz="1600" b="1" dirty="0">
              <a:solidFill>
                <a:schemeClr val="accent3"/>
              </a:solidFill>
            </a:endParaRPr>
          </a:p>
        </p:txBody>
      </p:sp>
      <p:sp>
        <p:nvSpPr>
          <p:cNvPr id="30" name="TextBox 29"/>
          <p:cNvSpPr txBox="1"/>
          <p:nvPr/>
        </p:nvSpPr>
        <p:spPr>
          <a:xfrm>
            <a:off x="2209800" y="5703519"/>
            <a:ext cx="455253" cy="246221"/>
          </a:xfrm>
          <a:prstGeom prst="rect">
            <a:avLst/>
          </a:prstGeom>
          <a:noFill/>
        </p:spPr>
        <p:txBody>
          <a:bodyPr wrap="none" lIns="0" tIns="0" rIns="0" bIns="0" rtlCol="0">
            <a:spAutoFit/>
          </a:bodyPr>
          <a:lstStyle/>
          <a:p>
            <a:r>
              <a:rPr lang="en-US" sz="1600" b="1" dirty="0" smtClean="0">
                <a:solidFill>
                  <a:schemeClr val="accent3"/>
                </a:solidFill>
              </a:rPr>
              <a:t>2018</a:t>
            </a:r>
            <a:endParaRPr lang="en-US" sz="1600" b="1" dirty="0">
              <a:solidFill>
                <a:schemeClr val="accent3"/>
              </a:solidFill>
            </a:endParaRPr>
          </a:p>
        </p:txBody>
      </p:sp>
      <p:sp>
        <p:nvSpPr>
          <p:cNvPr id="31" name="TextBox 30"/>
          <p:cNvSpPr txBox="1"/>
          <p:nvPr/>
        </p:nvSpPr>
        <p:spPr>
          <a:xfrm>
            <a:off x="4191000" y="5703519"/>
            <a:ext cx="455253" cy="246221"/>
          </a:xfrm>
          <a:prstGeom prst="rect">
            <a:avLst/>
          </a:prstGeom>
          <a:noFill/>
        </p:spPr>
        <p:txBody>
          <a:bodyPr wrap="none" lIns="0" tIns="0" rIns="0" bIns="0" rtlCol="0">
            <a:spAutoFit/>
          </a:bodyPr>
          <a:lstStyle/>
          <a:p>
            <a:r>
              <a:rPr lang="en-US" sz="1600" b="1" dirty="0" smtClean="0">
                <a:solidFill>
                  <a:schemeClr val="accent3"/>
                </a:solidFill>
              </a:rPr>
              <a:t>2019</a:t>
            </a:r>
            <a:endParaRPr lang="en-US" sz="1600" b="1" dirty="0">
              <a:solidFill>
                <a:schemeClr val="accent3"/>
              </a:solidFill>
            </a:endParaRPr>
          </a:p>
        </p:txBody>
      </p:sp>
      <p:cxnSp>
        <p:nvCxnSpPr>
          <p:cNvPr id="32" name="Straight Connector 31"/>
          <p:cNvCxnSpPr/>
          <p:nvPr/>
        </p:nvCxnSpPr>
        <p:spPr>
          <a:xfrm>
            <a:off x="2133600" y="5658028"/>
            <a:ext cx="0" cy="31091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4800" y="5658028"/>
            <a:ext cx="0" cy="31091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172200" y="5658028"/>
            <a:ext cx="0" cy="31091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50347" y="5703519"/>
            <a:ext cx="455253" cy="246221"/>
          </a:xfrm>
          <a:prstGeom prst="rect">
            <a:avLst/>
          </a:prstGeom>
          <a:noFill/>
        </p:spPr>
        <p:txBody>
          <a:bodyPr wrap="none" lIns="0" tIns="0" rIns="0" bIns="0" rtlCol="0">
            <a:spAutoFit/>
          </a:bodyPr>
          <a:lstStyle/>
          <a:p>
            <a:r>
              <a:rPr lang="en-US" sz="1600" b="1" dirty="0" smtClean="0">
                <a:solidFill>
                  <a:schemeClr val="accent3"/>
                </a:solidFill>
              </a:rPr>
              <a:t>2020</a:t>
            </a:r>
            <a:endParaRPr lang="en-US" sz="1600" b="1" dirty="0">
              <a:solidFill>
                <a:schemeClr val="accent3"/>
              </a:solidFill>
            </a:endParaRPr>
          </a:p>
        </p:txBody>
      </p:sp>
      <p:cxnSp>
        <p:nvCxnSpPr>
          <p:cNvPr id="36" name="Straight Connector 35"/>
          <p:cNvCxnSpPr/>
          <p:nvPr/>
        </p:nvCxnSpPr>
        <p:spPr>
          <a:xfrm>
            <a:off x="8077200" y="5658028"/>
            <a:ext cx="0" cy="31091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72200" y="4191000"/>
            <a:ext cx="0" cy="146542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155347" y="5715000"/>
            <a:ext cx="455253" cy="246221"/>
          </a:xfrm>
          <a:prstGeom prst="rect">
            <a:avLst/>
          </a:prstGeom>
          <a:noFill/>
        </p:spPr>
        <p:txBody>
          <a:bodyPr wrap="none" lIns="0" tIns="0" rIns="0" bIns="0" rtlCol="0">
            <a:spAutoFit/>
          </a:bodyPr>
          <a:lstStyle/>
          <a:p>
            <a:r>
              <a:rPr lang="en-US" sz="1600" b="1" dirty="0" smtClean="0">
                <a:solidFill>
                  <a:schemeClr val="accent3"/>
                </a:solidFill>
              </a:rPr>
              <a:t>2021</a:t>
            </a:r>
            <a:endParaRPr lang="en-US" sz="1600" b="1" dirty="0">
              <a:solidFill>
                <a:schemeClr val="accent3"/>
              </a:solidFill>
            </a:endParaRPr>
          </a:p>
        </p:txBody>
      </p:sp>
      <p:sp>
        <p:nvSpPr>
          <p:cNvPr id="40" name="Rectangle 39"/>
          <p:cNvSpPr/>
          <p:nvPr/>
        </p:nvSpPr>
        <p:spPr>
          <a:xfrm>
            <a:off x="2437426" y="4746907"/>
            <a:ext cx="1221058" cy="2606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767319" y="3297105"/>
            <a:ext cx="3476273" cy="369332"/>
          </a:xfrm>
          <a:prstGeom prst="rect">
            <a:avLst/>
          </a:prstGeom>
          <a:noFill/>
        </p:spPr>
        <p:txBody>
          <a:bodyPr wrap="none" rtlCol="0">
            <a:spAutoFit/>
          </a:bodyPr>
          <a:lstStyle/>
          <a:p>
            <a:r>
              <a:rPr lang="en-US" dirty="0" smtClean="0"/>
              <a:t>Award Process (Feb-Sept 2018)</a:t>
            </a:r>
            <a:endParaRPr lang="en-US" dirty="0"/>
          </a:p>
        </p:txBody>
      </p:sp>
      <p:sp>
        <p:nvSpPr>
          <p:cNvPr id="42" name="Freeform 41"/>
          <p:cNvSpPr/>
          <p:nvPr/>
        </p:nvSpPr>
        <p:spPr>
          <a:xfrm>
            <a:off x="2815199" y="3678105"/>
            <a:ext cx="1461652" cy="747633"/>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362200" y="4732532"/>
            <a:ext cx="1396536" cy="307777"/>
          </a:xfrm>
          <a:prstGeom prst="rect">
            <a:avLst/>
          </a:prstGeom>
          <a:noFill/>
        </p:spPr>
        <p:txBody>
          <a:bodyPr wrap="none" rtlCol="0">
            <a:spAutoFit/>
          </a:bodyPr>
          <a:lstStyle/>
          <a:p>
            <a:pPr algn="ctr"/>
            <a:r>
              <a:rPr lang="en-US" sz="1400" b="1" dirty="0" smtClean="0">
                <a:solidFill>
                  <a:schemeClr val="bg1"/>
                </a:solidFill>
              </a:rPr>
              <a:t>Feb-Sept 2018</a:t>
            </a:r>
            <a:endParaRPr lang="en-US" sz="1400" b="1" dirty="0">
              <a:solidFill>
                <a:schemeClr val="bg1"/>
              </a:solidFill>
            </a:endParaRPr>
          </a:p>
        </p:txBody>
      </p:sp>
    </p:spTree>
    <p:extLst>
      <p:ext uri="{BB962C8B-B14F-4D97-AF65-F5344CB8AC3E}">
        <p14:creationId xmlns:p14="http://schemas.microsoft.com/office/powerpoint/2010/main" val="2225347208"/>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FY17 </a:t>
            </a:r>
            <a:r>
              <a:rPr lang="en-US" dirty="0" smtClean="0"/>
              <a:t>PDM Application Period</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167A036F-738C-4416-983E-5B04119587A4}" type="slidenum">
              <a:rPr lang="en-US" smtClean="0"/>
              <a:pPr>
                <a:defRPr/>
              </a:pPr>
              <a:t>50</a:t>
            </a:fld>
            <a:endParaRPr lang="en-US" dirty="0"/>
          </a:p>
        </p:txBody>
      </p:sp>
      <p:sp>
        <p:nvSpPr>
          <p:cNvPr id="8" name="Rectangle 7"/>
          <p:cNvSpPr/>
          <p:nvPr/>
        </p:nvSpPr>
        <p:spPr>
          <a:xfrm>
            <a:off x="457200" y="5703121"/>
            <a:ext cx="8458200" cy="2565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834736" y="3581399"/>
            <a:ext cx="2870521" cy="1342313"/>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79853" y="2987529"/>
            <a:ext cx="1967205" cy="646331"/>
          </a:xfrm>
          <a:prstGeom prst="rect">
            <a:avLst/>
          </a:prstGeom>
          <a:noFill/>
        </p:spPr>
        <p:txBody>
          <a:bodyPr wrap="none" rtlCol="0">
            <a:spAutoFit/>
          </a:bodyPr>
          <a:lstStyle/>
          <a:p>
            <a:r>
              <a:rPr lang="en-US" dirty="0" smtClean="0"/>
              <a:t>Selection date </a:t>
            </a:r>
          </a:p>
          <a:p>
            <a:r>
              <a:rPr lang="en-US" dirty="0" smtClean="0"/>
              <a:t>January 30, 2018</a:t>
            </a:r>
            <a:endParaRPr lang="en-US" dirty="0"/>
          </a:p>
        </p:txBody>
      </p:sp>
      <p:sp>
        <p:nvSpPr>
          <p:cNvPr id="11" name="Freeform 10"/>
          <p:cNvSpPr/>
          <p:nvPr/>
        </p:nvSpPr>
        <p:spPr>
          <a:xfrm>
            <a:off x="6857999" y="3633158"/>
            <a:ext cx="1982507" cy="1270335"/>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37291" y="5257801"/>
            <a:ext cx="3815709" cy="304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78873" y="5029199"/>
            <a:ext cx="311727" cy="5334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62973" y="2937244"/>
            <a:ext cx="3057247" cy="646331"/>
          </a:xfrm>
          <a:prstGeom prst="rect">
            <a:avLst/>
          </a:prstGeom>
          <a:noFill/>
        </p:spPr>
        <p:txBody>
          <a:bodyPr wrap="none" rtlCol="0">
            <a:spAutoFit/>
          </a:bodyPr>
          <a:lstStyle/>
          <a:p>
            <a:r>
              <a:rPr lang="en-US" dirty="0"/>
              <a:t>NOFO posted to </a:t>
            </a:r>
            <a:r>
              <a:rPr lang="en-US" dirty="0" smtClean="0"/>
              <a:t>Grants.gov</a:t>
            </a:r>
          </a:p>
          <a:p>
            <a:r>
              <a:rPr lang="en-US" dirty="0" smtClean="0"/>
              <a:t>July 11, 2017</a:t>
            </a:r>
            <a:endParaRPr lang="en-US" dirty="0"/>
          </a:p>
        </p:txBody>
      </p:sp>
      <p:sp>
        <p:nvSpPr>
          <p:cNvPr id="21" name="TextBox 20"/>
          <p:cNvSpPr txBox="1"/>
          <p:nvPr/>
        </p:nvSpPr>
        <p:spPr>
          <a:xfrm>
            <a:off x="1439235" y="3650114"/>
            <a:ext cx="3506088" cy="646331"/>
          </a:xfrm>
          <a:prstGeom prst="rect">
            <a:avLst/>
          </a:prstGeom>
          <a:noFill/>
        </p:spPr>
        <p:txBody>
          <a:bodyPr wrap="none" rtlCol="0">
            <a:spAutoFit/>
          </a:bodyPr>
          <a:lstStyle/>
          <a:p>
            <a:r>
              <a:rPr lang="en-US" dirty="0"/>
              <a:t>Application </a:t>
            </a:r>
            <a:r>
              <a:rPr lang="en-US" dirty="0" smtClean="0"/>
              <a:t>period </a:t>
            </a:r>
          </a:p>
          <a:p>
            <a:r>
              <a:rPr lang="en-US" dirty="0" smtClean="0"/>
              <a:t>August 14 – November 14, 2017</a:t>
            </a:r>
            <a:endParaRPr lang="en-US" dirty="0"/>
          </a:p>
        </p:txBody>
      </p:sp>
      <p:sp>
        <p:nvSpPr>
          <p:cNvPr id="22" name="Freeform 21"/>
          <p:cNvSpPr/>
          <p:nvPr/>
        </p:nvSpPr>
        <p:spPr>
          <a:xfrm>
            <a:off x="1447800" y="4291499"/>
            <a:ext cx="3422073" cy="794772"/>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6705600" y="5029199"/>
            <a:ext cx="308171" cy="52048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35347" y="5703519"/>
            <a:ext cx="455253" cy="246221"/>
          </a:xfrm>
          <a:prstGeom prst="rect">
            <a:avLst/>
          </a:prstGeom>
          <a:noFill/>
        </p:spPr>
        <p:txBody>
          <a:bodyPr wrap="none" lIns="0" tIns="0" rIns="0" bIns="0" rtlCol="0">
            <a:spAutoFit/>
          </a:bodyPr>
          <a:lstStyle/>
          <a:p>
            <a:r>
              <a:rPr lang="en-US" sz="1600" b="1" dirty="0" smtClean="0">
                <a:solidFill>
                  <a:schemeClr val="accent3"/>
                </a:solidFill>
              </a:rPr>
              <a:t>2017</a:t>
            </a:r>
            <a:endParaRPr lang="en-US" sz="1600" b="1" dirty="0">
              <a:solidFill>
                <a:schemeClr val="accent3"/>
              </a:solidFill>
            </a:endParaRPr>
          </a:p>
        </p:txBody>
      </p:sp>
      <p:sp>
        <p:nvSpPr>
          <p:cNvPr id="30" name="TextBox 29"/>
          <p:cNvSpPr txBox="1"/>
          <p:nvPr/>
        </p:nvSpPr>
        <p:spPr>
          <a:xfrm>
            <a:off x="6324600" y="5703519"/>
            <a:ext cx="455253" cy="246221"/>
          </a:xfrm>
          <a:prstGeom prst="rect">
            <a:avLst/>
          </a:prstGeom>
          <a:noFill/>
        </p:spPr>
        <p:txBody>
          <a:bodyPr wrap="none" lIns="0" tIns="0" rIns="0" bIns="0" rtlCol="0">
            <a:spAutoFit/>
          </a:bodyPr>
          <a:lstStyle/>
          <a:p>
            <a:r>
              <a:rPr lang="en-US" sz="1600" b="1" dirty="0" smtClean="0">
                <a:solidFill>
                  <a:schemeClr val="accent3"/>
                </a:solidFill>
              </a:rPr>
              <a:t>2018</a:t>
            </a:r>
            <a:endParaRPr lang="en-US" sz="1600" b="1" dirty="0">
              <a:solidFill>
                <a:schemeClr val="accent3"/>
              </a:solidFill>
            </a:endParaRPr>
          </a:p>
        </p:txBody>
      </p:sp>
      <p:cxnSp>
        <p:nvCxnSpPr>
          <p:cNvPr id="34" name="Straight Connector 33"/>
          <p:cNvCxnSpPr/>
          <p:nvPr/>
        </p:nvCxnSpPr>
        <p:spPr>
          <a:xfrm>
            <a:off x="6172200" y="5658028"/>
            <a:ext cx="0" cy="31091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72200" y="4191000"/>
            <a:ext cx="0" cy="146542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086600" y="5164838"/>
            <a:ext cx="1828800" cy="390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177263" y="3910499"/>
            <a:ext cx="1796326" cy="369332"/>
          </a:xfrm>
          <a:prstGeom prst="rect">
            <a:avLst/>
          </a:prstGeom>
          <a:noFill/>
        </p:spPr>
        <p:txBody>
          <a:bodyPr wrap="none" rtlCol="0">
            <a:spAutoFit/>
          </a:bodyPr>
          <a:lstStyle/>
          <a:p>
            <a:r>
              <a:rPr lang="en-US" dirty="0" smtClean="0"/>
              <a:t>Award Process</a:t>
            </a:r>
            <a:endParaRPr lang="en-US" dirty="0"/>
          </a:p>
        </p:txBody>
      </p:sp>
      <p:sp>
        <p:nvSpPr>
          <p:cNvPr id="42" name="Freeform 41"/>
          <p:cNvSpPr/>
          <p:nvPr/>
        </p:nvSpPr>
        <p:spPr>
          <a:xfrm>
            <a:off x="7225143" y="4291499"/>
            <a:ext cx="1461652" cy="747633"/>
          </a:xfrm>
          <a:custGeom>
            <a:avLst/>
            <a:gdLst>
              <a:gd name="connsiteX0" fmla="*/ 0 w 2951544"/>
              <a:gd name="connsiteY0" fmla="*/ 1261641 h 1261641"/>
              <a:gd name="connsiteX1" fmla="*/ 0 w 2951544"/>
              <a:gd name="connsiteY1" fmla="*/ 0 h 1261641"/>
              <a:gd name="connsiteX2" fmla="*/ 2951544 w 2951544"/>
              <a:gd name="connsiteY2" fmla="*/ 0 h 1261641"/>
            </a:gdLst>
            <a:ahLst/>
            <a:cxnLst>
              <a:cxn ang="0">
                <a:pos x="connsiteX0" y="connsiteY0"/>
              </a:cxn>
              <a:cxn ang="0">
                <a:pos x="connsiteX1" y="connsiteY1"/>
              </a:cxn>
              <a:cxn ang="0">
                <a:pos x="connsiteX2" y="connsiteY2"/>
              </a:cxn>
            </a:cxnLst>
            <a:rect l="l" t="t" r="r" b="b"/>
            <a:pathLst>
              <a:path w="2951544" h="1261641">
                <a:moveTo>
                  <a:pt x="0" y="1261641"/>
                </a:moveTo>
                <a:lnTo>
                  <a:pt x="0" y="0"/>
                </a:lnTo>
                <a:lnTo>
                  <a:pt x="2951544"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302732" y="5229342"/>
            <a:ext cx="1396536" cy="307777"/>
          </a:xfrm>
          <a:prstGeom prst="rect">
            <a:avLst/>
          </a:prstGeom>
          <a:noFill/>
        </p:spPr>
        <p:txBody>
          <a:bodyPr wrap="none" rtlCol="0">
            <a:spAutoFit/>
          </a:bodyPr>
          <a:lstStyle/>
          <a:p>
            <a:pPr algn="ctr"/>
            <a:r>
              <a:rPr lang="en-US" sz="1400" b="1" dirty="0" smtClean="0">
                <a:solidFill>
                  <a:schemeClr val="bg1"/>
                </a:solidFill>
              </a:rPr>
              <a:t>Feb-Sept 2018</a:t>
            </a:r>
            <a:endParaRPr lang="en-US" sz="1400" b="1" dirty="0">
              <a:solidFill>
                <a:schemeClr val="bg1"/>
              </a:solidFill>
            </a:endParaRPr>
          </a:p>
        </p:txBody>
      </p:sp>
      <p:sp>
        <p:nvSpPr>
          <p:cNvPr id="44" name="Isosceles Triangle 43"/>
          <p:cNvSpPr/>
          <p:nvPr/>
        </p:nvSpPr>
        <p:spPr>
          <a:xfrm>
            <a:off x="5003657" y="5029200"/>
            <a:ext cx="311727" cy="533401"/>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65239" y="1298690"/>
            <a:ext cx="8413522" cy="1200329"/>
          </a:xfrm>
          <a:prstGeom prst="rect">
            <a:avLst/>
          </a:prstGeom>
          <a:noFill/>
          <a:ln w="28575">
            <a:solidFill>
              <a:srgbClr val="7030A0"/>
            </a:solidFill>
          </a:ln>
        </p:spPr>
        <p:txBody>
          <a:bodyPr wrap="none" rtlCol="0">
            <a:spAutoFit/>
          </a:bodyPr>
          <a:lstStyle/>
          <a:p>
            <a:pPr algn="ctr"/>
            <a:r>
              <a:rPr lang="en-US" dirty="0"/>
              <a:t>We strongly encourage you to submit applications by November 1, 2017 to avoid</a:t>
            </a:r>
          </a:p>
          <a:p>
            <a:pPr algn="ctr"/>
            <a:r>
              <a:rPr lang="en-US" dirty="0"/>
              <a:t>system slow downs</a:t>
            </a:r>
            <a:r>
              <a:rPr lang="en-US" dirty="0" smtClean="0"/>
              <a:t>.</a:t>
            </a:r>
          </a:p>
          <a:p>
            <a:pPr algn="ctr"/>
            <a:endParaRPr lang="en-US" dirty="0"/>
          </a:p>
          <a:p>
            <a:pPr algn="ctr"/>
            <a:r>
              <a:rPr lang="en-US" dirty="0" smtClean="0"/>
              <a:t>Application Deadline is 3pm Eastern Time on November 14, 2017.</a:t>
            </a:r>
          </a:p>
        </p:txBody>
      </p:sp>
      <p:cxnSp>
        <p:nvCxnSpPr>
          <p:cNvPr id="3" name="Straight Arrow Connector 2"/>
          <p:cNvCxnSpPr>
            <a:stCxn id="44" idx="3"/>
          </p:cNvCxnSpPr>
          <p:nvPr/>
        </p:nvCxnSpPr>
        <p:spPr>
          <a:xfrm flipV="1">
            <a:off x="5159521" y="2499019"/>
            <a:ext cx="51596" cy="306358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669501"/>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FY17 </a:t>
            </a:r>
            <a:r>
              <a:rPr lang="en-US" dirty="0" smtClean="0"/>
              <a:t>PDM Application System</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167A036F-738C-4416-983E-5B04119587A4}" type="slidenum">
              <a:rPr lang="en-US" smtClean="0"/>
              <a:pPr>
                <a:defRPr/>
              </a:pPr>
              <a:t>51</a:t>
            </a:fld>
            <a:endParaRPr lang="en-US" dirty="0"/>
          </a:p>
        </p:txBody>
      </p:sp>
      <p:pic>
        <p:nvPicPr>
          <p:cNvPr id="2" name="Picture 1"/>
          <p:cNvPicPr>
            <a:picLocks noChangeAspect="1"/>
          </p:cNvPicPr>
          <p:nvPr/>
        </p:nvPicPr>
        <p:blipFill>
          <a:blip r:embed="rId2"/>
          <a:stretch>
            <a:fillRect/>
          </a:stretch>
        </p:blipFill>
        <p:spPr>
          <a:xfrm>
            <a:off x="4866468" y="3762666"/>
            <a:ext cx="3778575" cy="24619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Content Placeholder 6"/>
          <p:cNvSpPr>
            <a:spLocks noGrp="1"/>
          </p:cNvSpPr>
          <p:nvPr>
            <p:ph idx="1"/>
          </p:nvPr>
        </p:nvSpPr>
        <p:spPr/>
        <p:txBody>
          <a:bodyPr/>
          <a:lstStyle/>
          <a:p>
            <a:pPr marL="0" indent="0">
              <a:buNone/>
            </a:pPr>
            <a:r>
              <a:rPr lang="en-US" dirty="0"/>
              <a:t>PDM and FMA grant applications must be submitted to FEMA via the Mitigation eGrants </a:t>
            </a:r>
            <a:r>
              <a:rPr lang="en-US" dirty="0" smtClean="0"/>
              <a:t>system: </a:t>
            </a:r>
            <a:r>
              <a:rPr lang="en-US" dirty="0" smtClean="0">
                <a:hlinkClick r:id="rId3"/>
              </a:rPr>
              <a:t>https</a:t>
            </a:r>
            <a:r>
              <a:rPr lang="en-US" dirty="0">
                <a:hlinkClick r:id="rId3"/>
              </a:rPr>
              <a:t>://</a:t>
            </a:r>
            <a:r>
              <a:rPr lang="en-US" dirty="0" smtClean="0">
                <a:hlinkClick r:id="rId3"/>
              </a:rPr>
              <a:t>portal.fema.gov</a:t>
            </a:r>
            <a:r>
              <a:rPr lang="en-US" dirty="0" smtClean="0"/>
              <a:t> </a:t>
            </a:r>
          </a:p>
          <a:p>
            <a:r>
              <a:rPr lang="en-US" dirty="0" smtClean="0"/>
              <a:t>For access to eGrants: contact Regional office</a:t>
            </a:r>
          </a:p>
          <a:p>
            <a:pPr marL="0" indent="0">
              <a:buNone/>
            </a:pPr>
            <a:r>
              <a:rPr lang="en-US" dirty="0" smtClean="0"/>
              <a:t>If you have trouble accessing eGrants or trouble submitting your application, you </a:t>
            </a:r>
            <a:r>
              <a:rPr lang="en-US" dirty="0"/>
              <a:t>must contact the eGrants Helpdesk </a:t>
            </a:r>
            <a:r>
              <a:rPr lang="en-US" b="1" i="1" dirty="0"/>
              <a:t>prior to the application deadline </a:t>
            </a:r>
            <a:r>
              <a:rPr lang="en-US" dirty="0"/>
              <a:t>to </a:t>
            </a:r>
            <a:r>
              <a:rPr lang="en-US" dirty="0" smtClean="0"/>
              <a:t>report </a:t>
            </a:r>
            <a:r>
              <a:rPr lang="en-US" dirty="0"/>
              <a:t>system issues that prevent grant application submittal by the application deadline to receive a ticket number AND must email the </a:t>
            </a:r>
            <a:r>
              <a:rPr lang="en-US" dirty="0" err="1"/>
              <a:t>HMAHelpline</a:t>
            </a:r>
            <a:r>
              <a:rPr lang="en-US" dirty="0"/>
              <a:t> to request late </a:t>
            </a:r>
            <a:r>
              <a:rPr lang="en-US" dirty="0" smtClean="0"/>
              <a:t>submittal </a:t>
            </a:r>
            <a:r>
              <a:rPr lang="en-US" dirty="0"/>
              <a:t>within 24 hours of </a:t>
            </a:r>
            <a:r>
              <a:rPr lang="en-US" dirty="0" smtClean="0"/>
              <a:t>the </a:t>
            </a:r>
            <a:r>
              <a:rPr lang="en-US" dirty="0"/>
              <a:t>deadline. </a:t>
            </a:r>
            <a:endParaRPr lang="en-US" dirty="0" smtClean="0"/>
          </a:p>
          <a:p>
            <a:pPr marL="0" indent="0">
              <a:buNone/>
            </a:pPr>
            <a:endParaRPr lang="en-US" dirty="0"/>
          </a:p>
          <a:p>
            <a:pPr marL="0" indent="0">
              <a:buNone/>
            </a:pPr>
            <a:r>
              <a:rPr lang="en-US" dirty="0" err="1" smtClean="0"/>
              <a:t>Egrants</a:t>
            </a:r>
            <a:r>
              <a:rPr lang="en-US" dirty="0" smtClean="0"/>
              <a:t> Job Aid available at:</a:t>
            </a:r>
          </a:p>
          <a:p>
            <a:pPr marL="0" indent="0">
              <a:buNone/>
            </a:pPr>
            <a:endParaRPr lang="en-US" dirty="0"/>
          </a:p>
          <a:p>
            <a:pPr marL="0" indent="0">
              <a:buNone/>
            </a:pPr>
            <a:endParaRPr lang="en-US" dirty="0"/>
          </a:p>
        </p:txBody>
      </p:sp>
      <p:sp>
        <p:nvSpPr>
          <p:cNvPr id="3" name="TextBox 2"/>
          <p:cNvSpPr txBox="1"/>
          <p:nvPr/>
        </p:nvSpPr>
        <p:spPr>
          <a:xfrm>
            <a:off x="228600" y="4531974"/>
            <a:ext cx="4480302" cy="923330"/>
          </a:xfrm>
          <a:prstGeom prst="rect">
            <a:avLst/>
          </a:prstGeom>
          <a:noFill/>
        </p:spPr>
        <p:txBody>
          <a:bodyPr wrap="square" rtlCol="0">
            <a:spAutoFit/>
          </a:bodyPr>
          <a:lstStyle/>
          <a:p>
            <a:r>
              <a:rPr lang="en-US" dirty="0">
                <a:hlinkClick r:id="rId4"/>
              </a:rPr>
              <a:t>https://www.fema.gov/media-library/assets/documents/117615</a:t>
            </a:r>
            <a:r>
              <a:rPr lang="en-US" dirty="0"/>
              <a:t> </a:t>
            </a:r>
          </a:p>
          <a:p>
            <a:endParaRPr lang="en-US" dirty="0"/>
          </a:p>
        </p:txBody>
      </p:sp>
    </p:spTree>
    <p:extLst>
      <p:ext uri="{BB962C8B-B14F-4D97-AF65-F5344CB8AC3E}">
        <p14:creationId xmlns:p14="http://schemas.microsoft.com/office/powerpoint/2010/main" val="1027361671"/>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EGrants requirements</a:t>
            </a:r>
            <a:endParaRPr lang="en-US" dirty="0"/>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52</a:t>
            </a:fld>
            <a:endParaRPr lang="en-US" dirty="0"/>
          </a:p>
        </p:txBody>
      </p:sp>
      <p:sp>
        <p:nvSpPr>
          <p:cNvPr id="5" name="Content Placeholder 4"/>
          <p:cNvSpPr>
            <a:spLocks noGrp="1"/>
          </p:cNvSpPr>
          <p:nvPr>
            <p:ph idx="1"/>
          </p:nvPr>
        </p:nvSpPr>
        <p:spPr/>
        <p:txBody>
          <a:bodyPr/>
          <a:lstStyle/>
          <a:p>
            <a:r>
              <a:rPr lang="en-US" dirty="0" smtClean="0"/>
              <a:t>Complete Fields (blank application available to help gather answers)</a:t>
            </a:r>
          </a:p>
          <a:p>
            <a:r>
              <a:rPr lang="en-US" dirty="0" smtClean="0"/>
              <a:t>Attach SOW, Schedule, and Budget</a:t>
            </a:r>
          </a:p>
          <a:p>
            <a:r>
              <a:rPr lang="en-US" dirty="0" smtClean="0"/>
              <a:t>Required forms: </a:t>
            </a:r>
            <a:r>
              <a:rPr lang="en-US" dirty="0" smtClean="0">
                <a:hlinkClick r:id="rId2"/>
              </a:rPr>
              <a:t>https://www.fema.gov/application-development-1</a:t>
            </a:r>
            <a:r>
              <a:rPr lang="en-US" dirty="0" smtClean="0"/>
              <a:t> </a:t>
            </a:r>
          </a:p>
          <a:p>
            <a:pPr lvl="1"/>
            <a:r>
              <a:rPr lang="en-US" dirty="0"/>
              <a:t>All applications must have proper forms.  Below is a list of the application and assurances and certifications forms.</a:t>
            </a:r>
          </a:p>
          <a:p>
            <a:pPr lvl="1"/>
            <a:r>
              <a:rPr lang="en-US" dirty="0" smtClean="0"/>
              <a:t>FEMA Grant Application form 112-0-10 – Regional Office will provide</a:t>
            </a:r>
            <a:endParaRPr lang="en-US" dirty="0"/>
          </a:p>
          <a:p>
            <a:pPr lvl="1"/>
            <a:r>
              <a:rPr lang="en-US" dirty="0">
                <a:hlinkClick r:id="rId3"/>
              </a:rPr>
              <a:t>Assurances for Non Construction Programs (SF-424B)</a:t>
            </a:r>
            <a:endParaRPr lang="en-US" dirty="0"/>
          </a:p>
          <a:p>
            <a:pPr lvl="1"/>
            <a:r>
              <a:rPr lang="en-US" i="1" dirty="0">
                <a:hlinkClick r:id="rId3"/>
              </a:rPr>
              <a:t>A</a:t>
            </a:r>
            <a:r>
              <a:rPr lang="en-US" dirty="0">
                <a:hlinkClick r:id="rId3"/>
              </a:rPr>
              <a:t>ssurances for Construction Programs (SF-424D)</a:t>
            </a:r>
            <a:endParaRPr lang="en-US" dirty="0"/>
          </a:p>
          <a:p>
            <a:pPr lvl="1"/>
            <a:r>
              <a:rPr lang="en-US" dirty="0">
                <a:hlinkClick r:id="rId4"/>
              </a:rPr>
              <a:t>Certifications Regarding Lobbying, Debarment, Suspension and Other </a:t>
            </a:r>
            <a:r>
              <a:rPr lang="en-US" u="sng" dirty="0">
                <a:hlinkClick r:id="rId4"/>
              </a:rPr>
              <a:t>Responsibility Matters; and Drug-Free Workplace </a:t>
            </a:r>
            <a:r>
              <a:rPr lang="en-US" u="sng" dirty="0" smtClean="0">
                <a:hlinkClick r:id="rId4"/>
              </a:rPr>
              <a:t>Requirements  (FEMA Form 112-0-3C – Regional Office will provide)</a:t>
            </a:r>
            <a:endParaRPr lang="en-US" u="sng" dirty="0"/>
          </a:p>
          <a:p>
            <a:pPr lvl="1"/>
            <a:r>
              <a:rPr lang="en-US" dirty="0">
                <a:hlinkClick r:id="rId3"/>
              </a:rPr>
              <a:t>Disclosure of Lobbying Activities (SF-LLL</a:t>
            </a:r>
            <a:r>
              <a:rPr lang="en-US" dirty="0" smtClean="0">
                <a:hlinkClick r:id="rId3"/>
              </a:rPr>
              <a:t>)</a:t>
            </a:r>
            <a:r>
              <a:rPr lang="en-US" dirty="0" smtClean="0"/>
              <a:t> if applicable</a:t>
            </a:r>
            <a:endParaRPr lang="en-US" dirty="0"/>
          </a:p>
          <a:p>
            <a:pPr marL="0" indent="0">
              <a:buNone/>
            </a:pPr>
            <a:endParaRPr lang="en-US" dirty="0"/>
          </a:p>
        </p:txBody>
      </p:sp>
    </p:spTree>
    <p:extLst>
      <p:ext uri="{BB962C8B-B14F-4D97-AF65-F5344CB8AC3E}">
        <p14:creationId xmlns:p14="http://schemas.microsoft.com/office/powerpoint/2010/main" val="1725895823"/>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Learning Objectives</a:t>
            </a:r>
            <a:endParaRPr lang="en-US" dirty="0"/>
          </a:p>
        </p:txBody>
      </p:sp>
      <p:sp>
        <p:nvSpPr>
          <p:cNvPr id="4" name="Footer Placeholder 3"/>
          <p:cNvSpPr>
            <a:spLocks noGrp="1"/>
          </p:cNvSpPr>
          <p:nvPr>
            <p:ph type="ftr" sz="quarter" idx="11"/>
          </p:nvPr>
        </p:nvSpPr>
        <p:spPr/>
        <p:txBody>
          <a:bodyPr/>
          <a:lstStyle/>
          <a:p>
            <a:r>
              <a:rPr lang="en-US" smtClean="0"/>
              <a:t>FEMA Planning Grants</a:t>
            </a:r>
            <a:endParaRPr lang="en-US" dirty="0"/>
          </a:p>
        </p:txBody>
      </p:sp>
      <p:sp>
        <p:nvSpPr>
          <p:cNvPr id="5" name="Slide Number Placeholder 4"/>
          <p:cNvSpPr>
            <a:spLocks noGrp="1"/>
          </p:cNvSpPr>
          <p:nvPr>
            <p:ph type="sldNum" sz="quarter" idx="12"/>
          </p:nvPr>
        </p:nvSpPr>
        <p:spPr/>
        <p:txBody>
          <a:bodyPr/>
          <a:lstStyle/>
          <a:p>
            <a:fld id="{00239144-FD7A-4DDA-9605-2E253714D17C}" type="slidenum">
              <a:rPr lang="en-US" smtClean="0"/>
              <a:pPr/>
              <a:t>53</a:t>
            </a:fld>
            <a:endParaRPr lang="en-US" dirty="0"/>
          </a:p>
        </p:txBody>
      </p:sp>
      <p:sp>
        <p:nvSpPr>
          <p:cNvPr id="3" name="Content Placeholder 2"/>
          <p:cNvSpPr>
            <a:spLocks noGrp="1"/>
          </p:cNvSpPr>
          <p:nvPr>
            <p:ph idx="4294967295"/>
          </p:nvPr>
        </p:nvSpPr>
        <p:spPr>
          <a:xfrm>
            <a:off x="-1" y="1143000"/>
            <a:ext cx="7308449" cy="5200650"/>
          </a:xfrm>
        </p:spPr>
        <p:txBody>
          <a:bodyPr/>
          <a:lstStyle/>
          <a:p>
            <a:pPr marL="0" indent="0">
              <a:buNone/>
            </a:pPr>
            <a:r>
              <a:rPr lang="en-US" dirty="0"/>
              <a:t>At the end of this webinar, participants will understand:</a:t>
            </a:r>
          </a:p>
          <a:p>
            <a:pPr lvl="1">
              <a:spcBef>
                <a:spcPts val="1800"/>
              </a:spcBef>
            </a:pPr>
            <a:r>
              <a:rPr lang="en-US" sz="2000" dirty="0" smtClean="0"/>
              <a:t>The </a:t>
            </a:r>
            <a:r>
              <a:rPr lang="en-US" sz="2000" dirty="0"/>
              <a:t>planning activities available under the PDM grant program</a:t>
            </a:r>
          </a:p>
          <a:p>
            <a:pPr lvl="1">
              <a:spcBef>
                <a:spcPts val="1800"/>
              </a:spcBef>
            </a:pPr>
            <a:r>
              <a:rPr lang="en-US" sz="2000" dirty="0"/>
              <a:t>What is required when developing a mitigation plan scope of work, schedule, and budget</a:t>
            </a:r>
            <a:r>
              <a:rPr lang="en-US" sz="2000" dirty="0" smtClean="0"/>
              <a:t>.</a:t>
            </a:r>
          </a:p>
          <a:p>
            <a:pPr lvl="1">
              <a:spcBef>
                <a:spcPts val="1800"/>
              </a:spcBef>
            </a:pPr>
            <a:r>
              <a:rPr lang="en-US" sz="2000" dirty="0"/>
              <a:t>The FY2017 Pre-Disaster Mitigation (PDM) grant program application period process and schedule </a:t>
            </a:r>
          </a:p>
          <a:p>
            <a:pPr lvl="1">
              <a:spcBef>
                <a:spcPts val="1800"/>
              </a:spcBef>
            </a:pPr>
            <a:endParaRPr lang="en-US" sz="2000" dirty="0"/>
          </a:p>
        </p:txBody>
      </p:sp>
    </p:spTree>
    <p:extLst>
      <p:ext uri="{BB962C8B-B14F-4D97-AF65-F5344CB8AC3E}">
        <p14:creationId xmlns:p14="http://schemas.microsoft.com/office/powerpoint/2010/main" val="230120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Mitigation Planning Resources</a:t>
            </a:r>
            <a:endParaRPr lang="en-US" dirty="0"/>
          </a:p>
        </p:txBody>
      </p:sp>
      <p:sp>
        <p:nvSpPr>
          <p:cNvPr id="6" name="Footer Placeholder 5"/>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167A036F-738C-4416-983E-5B04119587A4}" type="slidenum">
              <a:rPr lang="en-US" smtClean="0"/>
              <a:pPr>
                <a:defRPr/>
              </a:pPr>
              <a:t>54</a:t>
            </a:fld>
            <a:endParaRPr lang="en-US" dirty="0"/>
          </a:p>
        </p:txBody>
      </p:sp>
      <p:sp>
        <p:nvSpPr>
          <p:cNvPr id="4" name="Content Placeholder 3"/>
          <p:cNvSpPr>
            <a:spLocks noGrp="1"/>
          </p:cNvSpPr>
          <p:nvPr>
            <p:ph idx="4294967295"/>
          </p:nvPr>
        </p:nvSpPr>
        <p:spPr>
          <a:xfrm>
            <a:off x="0" y="1137492"/>
            <a:ext cx="7848600" cy="5200650"/>
          </a:xfrm>
        </p:spPr>
        <p:txBody>
          <a:bodyPr>
            <a:normAutofit/>
          </a:bodyPr>
          <a:lstStyle/>
          <a:p>
            <a:r>
              <a:rPr lang="en-US" b="1" dirty="0" smtClean="0"/>
              <a:t>Tribal Mitigation Planning Guidance: </a:t>
            </a:r>
            <a:r>
              <a:rPr lang="en-US" dirty="0" smtClean="0"/>
              <a:t>This Guidance is currently being revised and any grants funded via PDM 2017 may be subject to the revised guidance. 44 CFR Section 201.7 remains unchanged. </a:t>
            </a:r>
          </a:p>
          <a:p>
            <a:pPr marL="0" indent="0">
              <a:buNone/>
            </a:pPr>
            <a:r>
              <a:rPr lang="en-US" b="1" dirty="0" smtClean="0"/>
              <a:t>   </a:t>
            </a:r>
            <a:r>
              <a:rPr lang="en-US" dirty="0" smtClean="0">
                <a:hlinkClick r:id="rId3"/>
              </a:rPr>
              <a:t>https</a:t>
            </a:r>
            <a:r>
              <a:rPr lang="en-US" dirty="0">
                <a:hlinkClick r:id="rId3"/>
              </a:rPr>
              <a:t>://</a:t>
            </a:r>
            <a:r>
              <a:rPr lang="en-US" dirty="0" smtClean="0">
                <a:hlinkClick r:id="rId3"/>
              </a:rPr>
              <a:t>www.fema.gov/media-library/assets/documents/18355</a:t>
            </a:r>
            <a:r>
              <a:rPr lang="en-US" b="1" dirty="0" smtClean="0"/>
              <a:t> </a:t>
            </a:r>
          </a:p>
          <a:p>
            <a:pPr marL="0" indent="0">
              <a:buNone/>
            </a:pPr>
            <a:r>
              <a:rPr lang="en-US" dirty="0" smtClean="0"/>
              <a:t>	</a:t>
            </a:r>
            <a:r>
              <a:rPr lang="en-US" u="sng" dirty="0" smtClean="0"/>
              <a:t>More information on the updated guidance this fall.</a:t>
            </a:r>
          </a:p>
          <a:p>
            <a:r>
              <a:rPr lang="en-US" b="1" dirty="0" smtClean="0"/>
              <a:t>Mitigation </a:t>
            </a:r>
            <a:r>
              <a:rPr lang="en-US" b="1" dirty="0"/>
              <a:t>Planning </a:t>
            </a:r>
            <a:r>
              <a:rPr lang="en-US" b="1" dirty="0" smtClean="0"/>
              <a:t>site</a:t>
            </a:r>
          </a:p>
          <a:p>
            <a:pPr marL="171450" indent="0">
              <a:buNone/>
            </a:pPr>
            <a:r>
              <a:rPr lang="en-US" dirty="0">
                <a:hlinkClick r:id="rId4"/>
              </a:rPr>
              <a:t>https://</a:t>
            </a:r>
            <a:r>
              <a:rPr lang="en-US" dirty="0" smtClean="0">
                <a:hlinkClick r:id="rId4"/>
              </a:rPr>
              <a:t>www.fema.gov/hazard-mitigation-planning</a:t>
            </a:r>
            <a:r>
              <a:rPr lang="en-US" dirty="0" smtClean="0"/>
              <a:t> </a:t>
            </a:r>
            <a:endParaRPr lang="en-US" dirty="0"/>
          </a:p>
          <a:p>
            <a:r>
              <a:rPr lang="en-US" b="1" dirty="0" smtClean="0"/>
              <a:t>Region 10 Mitigation Planning Coffee Break Series</a:t>
            </a:r>
          </a:p>
          <a:p>
            <a:pPr marL="171450" indent="0">
              <a:buNone/>
            </a:pPr>
            <a:r>
              <a:rPr lang="en-US" dirty="0">
                <a:hlinkClick r:id="rId5"/>
              </a:rPr>
              <a:t>http://</a:t>
            </a:r>
            <a:r>
              <a:rPr lang="en-US" dirty="0" smtClean="0">
                <a:hlinkClick r:id="rId5"/>
              </a:rPr>
              <a:t>www.starr-team.com/starr/RegionalWorkspaces/RegionX/mitigationplanning/SitePages/2017_Coffee_Break.aspx</a:t>
            </a:r>
            <a:r>
              <a:rPr lang="en-US" dirty="0" smtClean="0"/>
              <a:t> </a:t>
            </a:r>
            <a:endParaRPr lang="en-US" dirty="0"/>
          </a:p>
        </p:txBody>
      </p:sp>
    </p:spTree>
    <p:extLst>
      <p:ext uri="{BB962C8B-B14F-4D97-AF65-F5344CB8AC3E}">
        <p14:creationId xmlns:p14="http://schemas.microsoft.com/office/powerpoint/2010/main" val="1152960308"/>
      </p:ext>
    </p:extLst>
  </p:cSld>
  <p:clrMapOvr>
    <a:masterClrMapping/>
  </p:clrMapOvr>
  <p:transition advClick="0">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1" y="381000"/>
            <a:ext cx="2871536" cy="3200400"/>
          </a:xfrm>
        </p:spPr>
        <p:txBody>
          <a:bodyPr>
            <a:normAutofit fontScale="90000"/>
          </a:bodyPr>
          <a:lstStyle/>
          <a:p>
            <a:r>
              <a:rPr lang="en-US" sz="3600" dirty="0" smtClean="0"/>
              <a:t>2017 </a:t>
            </a:r>
            <a:br>
              <a:rPr lang="en-US" sz="3600" dirty="0" smtClean="0"/>
            </a:br>
            <a:r>
              <a:rPr lang="en-US" sz="3600" dirty="0" smtClean="0"/>
              <a:t>FEMA REGION 10 COFFEE BREAK CALENDAR</a:t>
            </a:r>
            <a:endParaRPr lang="en-US" sz="3600" dirty="0"/>
          </a:p>
        </p:txBody>
      </p:sp>
      <p:sp>
        <p:nvSpPr>
          <p:cNvPr id="3" name="Content Placeholder 2"/>
          <p:cNvSpPr>
            <a:spLocks noGrp="1"/>
          </p:cNvSpPr>
          <p:nvPr>
            <p:ph idx="1"/>
          </p:nvPr>
        </p:nvSpPr>
        <p:spPr>
          <a:xfrm>
            <a:off x="147828" y="152399"/>
            <a:ext cx="5932932" cy="6221955"/>
          </a:xfrm>
        </p:spPr>
        <p:txBody>
          <a:bodyPr>
            <a:normAutofit fontScale="92500" lnSpcReduction="20000"/>
          </a:bodyPr>
          <a:lstStyle/>
          <a:p>
            <a:pPr lvl="0">
              <a:spcAft>
                <a:spcPts val="300"/>
              </a:spcAft>
            </a:pPr>
            <a:r>
              <a:rPr lang="en-US" sz="1700" b="1" dirty="0"/>
              <a:t>January:</a:t>
            </a:r>
            <a:r>
              <a:rPr lang="en-US" sz="1700" dirty="0"/>
              <a:t> </a:t>
            </a:r>
            <a:r>
              <a:rPr lang="en-US" sz="1700" i="1" dirty="0"/>
              <a:t>Introduction to Mitigation Planning</a:t>
            </a:r>
          </a:p>
          <a:p>
            <a:pPr lvl="0">
              <a:spcAft>
                <a:spcPts val="300"/>
              </a:spcAft>
            </a:pPr>
            <a:r>
              <a:rPr lang="en-US" sz="1700" b="1" dirty="0"/>
              <a:t>February:</a:t>
            </a:r>
            <a:r>
              <a:rPr lang="en-US" sz="1700" dirty="0"/>
              <a:t> </a:t>
            </a:r>
            <a:r>
              <a:rPr lang="en-US" sz="1700" i="1" dirty="0"/>
              <a:t>Building the Mitigation Planning Team</a:t>
            </a:r>
          </a:p>
          <a:p>
            <a:pPr lvl="0">
              <a:spcAft>
                <a:spcPts val="300"/>
              </a:spcAft>
            </a:pPr>
            <a:r>
              <a:rPr lang="en-US" sz="1700" b="1" dirty="0"/>
              <a:t>March:</a:t>
            </a:r>
            <a:r>
              <a:rPr lang="en-US" sz="1700" dirty="0"/>
              <a:t> </a:t>
            </a:r>
            <a:r>
              <a:rPr lang="en-US" sz="1700" i="1" dirty="0"/>
              <a:t>Effective Public Engagement in Mitigation Planning</a:t>
            </a:r>
          </a:p>
          <a:p>
            <a:pPr lvl="0">
              <a:spcAft>
                <a:spcPts val="300"/>
              </a:spcAft>
            </a:pPr>
            <a:r>
              <a:rPr lang="en-US" sz="1700" b="1" dirty="0"/>
              <a:t>April:</a:t>
            </a:r>
            <a:r>
              <a:rPr lang="en-US" sz="1700" dirty="0"/>
              <a:t> </a:t>
            </a:r>
            <a:r>
              <a:rPr lang="en-US" sz="1700" i="1" dirty="0"/>
              <a:t>Developing FEMA Mitigation Planning Grants</a:t>
            </a:r>
          </a:p>
          <a:p>
            <a:pPr lvl="0">
              <a:spcAft>
                <a:spcPts val="300"/>
              </a:spcAft>
            </a:pPr>
            <a:r>
              <a:rPr lang="en-US" sz="1700" b="1" dirty="0"/>
              <a:t>May:</a:t>
            </a:r>
            <a:r>
              <a:rPr lang="en-US" sz="1700" dirty="0"/>
              <a:t> </a:t>
            </a:r>
            <a:r>
              <a:rPr lang="en-US" sz="1700" i="1" dirty="0"/>
              <a:t>Performing Natural Hazard Risk Assessments</a:t>
            </a:r>
          </a:p>
          <a:p>
            <a:pPr lvl="0">
              <a:spcAft>
                <a:spcPts val="300"/>
              </a:spcAft>
            </a:pPr>
            <a:r>
              <a:rPr lang="en-US" sz="1700" b="1" dirty="0"/>
              <a:t>June:</a:t>
            </a:r>
            <a:r>
              <a:rPr lang="en-US" sz="1700" dirty="0"/>
              <a:t> </a:t>
            </a:r>
            <a:r>
              <a:rPr lang="en-US" sz="1700" i="1" dirty="0"/>
              <a:t>Integrating Natural Hazard Mitigation </a:t>
            </a:r>
            <a:r>
              <a:rPr lang="en-US" sz="1700" i="1" dirty="0" smtClean="0"/>
              <a:t>Plans </a:t>
            </a:r>
            <a:r>
              <a:rPr lang="en-US" sz="1700" i="1" dirty="0"/>
              <a:t>and Community Wildfire Protection </a:t>
            </a:r>
            <a:r>
              <a:rPr lang="en-US" sz="1700" i="1" dirty="0" smtClean="0"/>
              <a:t>Plans</a:t>
            </a:r>
            <a:endParaRPr lang="en-US" sz="1700" i="1" dirty="0"/>
          </a:p>
          <a:p>
            <a:pPr lvl="0">
              <a:spcAft>
                <a:spcPts val="300"/>
              </a:spcAft>
            </a:pPr>
            <a:r>
              <a:rPr lang="en-US" sz="1700" b="1" dirty="0"/>
              <a:t>July:</a:t>
            </a:r>
            <a:r>
              <a:rPr lang="en-US" sz="1700" dirty="0"/>
              <a:t> </a:t>
            </a:r>
            <a:r>
              <a:rPr lang="en-US" sz="1700" i="1" dirty="0"/>
              <a:t>Developing Natural Hazard Mitigation Strategies</a:t>
            </a:r>
          </a:p>
          <a:p>
            <a:pPr lvl="0">
              <a:spcAft>
                <a:spcPts val="300"/>
              </a:spcAft>
            </a:pPr>
            <a:r>
              <a:rPr lang="en-US" sz="1700" b="1" dirty="0"/>
              <a:t>August:</a:t>
            </a:r>
            <a:r>
              <a:rPr lang="en-US" sz="1700" dirty="0"/>
              <a:t> </a:t>
            </a:r>
            <a:r>
              <a:rPr lang="en-US" sz="1700" i="1" dirty="0"/>
              <a:t>Climate Adaptation and Mitigation Planning</a:t>
            </a:r>
          </a:p>
          <a:p>
            <a:pPr lvl="0">
              <a:spcAft>
                <a:spcPts val="300"/>
              </a:spcAft>
            </a:pPr>
            <a:r>
              <a:rPr lang="en-US" sz="1700" b="1" u="sng" dirty="0" smtClean="0"/>
              <a:t>September 22:</a:t>
            </a:r>
            <a:r>
              <a:rPr lang="en-US" sz="1700" u="sng" dirty="0" smtClean="0"/>
              <a:t> </a:t>
            </a:r>
            <a:r>
              <a:rPr lang="en-US" sz="1700" i="1" u="sng" dirty="0"/>
              <a:t>Tribal Mitigation Planning</a:t>
            </a:r>
          </a:p>
          <a:p>
            <a:pPr lvl="0">
              <a:spcAft>
                <a:spcPts val="300"/>
              </a:spcAft>
            </a:pPr>
            <a:r>
              <a:rPr lang="en-US" sz="1700" b="1" dirty="0"/>
              <a:t>October:</a:t>
            </a:r>
            <a:r>
              <a:rPr lang="en-US" sz="1700" dirty="0"/>
              <a:t> </a:t>
            </a:r>
            <a:r>
              <a:rPr lang="en-US" sz="1700" i="1" dirty="0"/>
              <a:t>Addressing Social Equity through Mitigation Planning</a:t>
            </a:r>
          </a:p>
          <a:p>
            <a:pPr lvl="0">
              <a:spcAft>
                <a:spcPts val="300"/>
              </a:spcAft>
            </a:pPr>
            <a:r>
              <a:rPr lang="en-US" sz="1700" b="1" dirty="0"/>
              <a:t>November:</a:t>
            </a:r>
            <a:r>
              <a:rPr lang="en-US" sz="1700" dirty="0"/>
              <a:t> </a:t>
            </a:r>
            <a:r>
              <a:rPr lang="en-US" sz="1700" i="1" dirty="0"/>
              <a:t>Integrating Natural Hazard Mitigation Plans into Local Comprehensive Plans</a:t>
            </a:r>
          </a:p>
          <a:p>
            <a:pPr lvl="0">
              <a:spcAft>
                <a:spcPts val="300"/>
              </a:spcAft>
            </a:pPr>
            <a:r>
              <a:rPr lang="en-US" sz="1700" b="1" dirty="0" smtClean="0"/>
              <a:t>December:</a:t>
            </a:r>
            <a:r>
              <a:rPr lang="en-US" sz="1700" dirty="0" smtClean="0"/>
              <a:t> </a:t>
            </a:r>
            <a:r>
              <a:rPr lang="en-US" sz="1700" i="1" dirty="0" smtClean="0"/>
              <a:t>Bringing </a:t>
            </a:r>
            <a:r>
              <a:rPr lang="en-US" sz="1700" i="1" dirty="0"/>
              <a:t>the Mitigation Plan to </a:t>
            </a:r>
            <a:r>
              <a:rPr lang="en-US" sz="1700" i="1" dirty="0" smtClean="0"/>
              <a:t>Life</a:t>
            </a:r>
          </a:p>
          <a:p>
            <a:pPr lvl="0">
              <a:spcAft>
                <a:spcPts val="300"/>
              </a:spcAft>
            </a:pPr>
            <a:endParaRPr lang="en-US" sz="1700" i="1" dirty="0"/>
          </a:p>
          <a:p>
            <a:pPr marL="0" lvl="0" indent="0">
              <a:spcAft>
                <a:spcPts val="300"/>
              </a:spcAft>
              <a:buNone/>
            </a:pPr>
            <a:r>
              <a:rPr lang="en-US" sz="1700" i="1" dirty="0" smtClean="0"/>
              <a:t>Register at </a:t>
            </a:r>
            <a:r>
              <a:rPr lang="en-US" sz="1700" i="1" dirty="0">
                <a:hlinkClick r:id="rId3"/>
              </a:rPr>
              <a:t>http://</a:t>
            </a:r>
            <a:r>
              <a:rPr lang="en-US" sz="1700" i="1" dirty="0" smtClean="0">
                <a:hlinkClick r:id="rId3"/>
              </a:rPr>
              <a:t>www.starr-team.com/starr/RegionalWorkspaces/RegionX/mitigationplanning</a:t>
            </a:r>
            <a:r>
              <a:rPr lang="en-US" sz="1700" i="1" dirty="0" smtClean="0"/>
              <a:t> </a:t>
            </a:r>
            <a:endParaRPr lang="en-US" dirty="0"/>
          </a:p>
        </p:txBody>
      </p:sp>
      <p:sp>
        <p:nvSpPr>
          <p:cNvPr id="5" name="Slide Number Placeholder 4"/>
          <p:cNvSpPr>
            <a:spLocks noGrp="1"/>
          </p:cNvSpPr>
          <p:nvPr>
            <p:ph type="sldNum" sz="quarter" idx="12"/>
          </p:nvPr>
        </p:nvSpPr>
        <p:spPr/>
        <p:txBody>
          <a:bodyPr/>
          <a:lstStyle/>
          <a:p>
            <a:pPr>
              <a:defRPr/>
            </a:pPr>
            <a:fld id="{167A036F-738C-4416-983E-5B04119587A4}" type="slidenum">
              <a:rPr lang="en-US" smtClean="0"/>
              <a:pPr>
                <a:defRPr/>
              </a:pPr>
              <a:t>55</a:t>
            </a:fld>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8150" y="233071"/>
            <a:ext cx="1317886" cy="1321409"/>
          </a:xfrm>
          <a:prstGeom prst="rect">
            <a:avLst/>
          </a:prstGeom>
        </p:spPr>
      </p:pic>
    </p:spTree>
    <p:extLst>
      <p:ext uri="{BB962C8B-B14F-4D97-AF65-F5344CB8AC3E}">
        <p14:creationId xmlns:p14="http://schemas.microsoft.com/office/powerpoint/2010/main" val="3344447940"/>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10</a:t>
            </a:r>
            <a:br>
              <a:rPr lang="en-US" dirty="0" smtClean="0"/>
            </a:br>
            <a:r>
              <a:rPr lang="en-US" dirty="0" smtClean="0"/>
              <a:t>In-Person Training</a:t>
            </a:r>
            <a:endParaRPr lang="en-US" dirty="0"/>
          </a:p>
        </p:txBody>
      </p:sp>
      <p:sp>
        <p:nvSpPr>
          <p:cNvPr id="3" name="Content Placeholder 2"/>
          <p:cNvSpPr>
            <a:spLocks noGrp="1"/>
          </p:cNvSpPr>
          <p:nvPr>
            <p:ph idx="1"/>
          </p:nvPr>
        </p:nvSpPr>
        <p:spPr>
          <a:xfrm>
            <a:off x="147828" y="152399"/>
            <a:ext cx="5932932" cy="6264275"/>
          </a:xfrm>
        </p:spPr>
        <p:txBody>
          <a:bodyPr>
            <a:normAutofit/>
          </a:bodyPr>
          <a:lstStyle/>
          <a:p>
            <a:pPr marL="0" indent="0">
              <a:lnSpc>
                <a:spcPct val="110000"/>
              </a:lnSpc>
              <a:spcBef>
                <a:spcPts val="0"/>
              </a:spcBef>
              <a:buNone/>
            </a:pPr>
            <a:r>
              <a:rPr lang="en-US" b="1" dirty="0" smtClean="0"/>
              <a:t>Anchorage</a:t>
            </a:r>
            <a:r>
              <a:rPr lang="en-US" b="1" dirty="0"/>
              <a:t>, Alaska</a:t>
            </a:r>
          </a:p>
          <a:p>
            <a:pPr marL="0" indent="0">
              <a:lnSpc>
                <a:spcPct val="110000"/>
              </a:lnSpc>
              <a:spcBef>
                <a:spcPts val="0"/>
              </a:spcBef>
              <a:buNone/>
            </a:pPr>
            <a:r>
              <a:rPr lang="en-US" dirty="0"/>
              <a:t>September 27-28</a:t>
            </a:r>
          </a:p>
          <a:p>
            <a:pPr marL="0" indent="0">
              <a:lnSpc>
                <a:spcPct val="110000"/>
              </a:lnSpc>
              <a:spcBef>
                <a:spcPts val="0"/>
              </a:spcBef>
              <a:buNone/>
            </a:pPr>
            <a:r>
              <a:rPr lang="en-US" dirty="0" smtClean="0"/>
              <a:t>Hosted by Alaska</a:t>
            </a:r>
            <a:r>
              <a:rPr lang="en-US" dirty="0"/>
              <a:t> Division of Homeland Security &amp; Emergency </a:t>
            </a:r>
            <a:r>
              <a:rPr lang="en-US" dirty="0" smtClean="0"/>
              <a:t>Management</a:t>
            </a:r>
            <a:endParaRPr lang="en-US" dirty="0"/>
          </a:p>
          <a:p>
            <a:pPr marL="0" indent="0">
              <a:lnSpc>
                <a:spcPct val="110000"/>
              </a:lnSpc>
              <a:spcBef>
                <a:spcPts val="0"/>
              </a:spcBef>
              <a:buNone/>
            </a:pPr>
            <a:r>
              <a:rPr lang="en-US" dirty="0" smtClean="0"/>
              <a:t>Registration open</a:t>
            </a:r>
          </a:p>
          <a:p>
            <a:pPr marL="0" indent="0">
              <a:lnSpc>
                <a:spcPct val="110000"/>
              </a:lnSpc>
              <a:spcBef>
                <a:spcPts val="0"/>
              </a:spcBef>
              <a:buNone/>
            </a:pPr>
            <a:r>
              <a:rPr lang="en-US" dirty="0" smtClean="0"/>
              <a:t>Contact </a:t>
            </a:r>
            <a:r>
              <a:rPr lang="en-US" dirty="0" smtClean="0">
                <a:hlinkClick r:id="rId3"/>
              </a:rPr>
              <a:t>Eva.Edwards@Alaska.gov</a:t>
            </a:r>
            <a:r>
              <a:rPr lang="en-US" dirty="0" smtClean="0"/>
              <a:t> </a:t>
            </a:r>
            <a:endParaRPr lang="en-US" dirty="0"/>
          </a:p>
          <a:p>
            <a:pPr marL="0" indent="0">
              <a:lnSpc>
                <a:spcPct val="110000"/>
              </a:lnSpc>
              <a:spcBef>
                <a:spcPts val="0"/>
              </a:spcBef>
              <a:buNone/>
            </a:pPr>
            <a:endParaRPr lang="en-US" dirty="0"/>
          </a:p>
          <a:p>
            <a:pPr marL="0" indent="0">
              <a:lnSpc>
                <a:spcPct val="110000"/>
              </a:lnSpc>
              <a:spcBef>
                <a:spcPts val="0"/>
              </a:spcBef>
              <a:buNone/>
            </a:pPr>
            <a:r>
              <a:rPr lang="en-US" b="1" dirty="0" smtClean="0"/>
              <a:t>Camp Murray, </a:t>
            </a:r>
            <a:r>
              <a:rPr lang="en-US" b="1" dirty="0"/>
              <a:t>Washington</a:t>
            </a:r>
          </a:p>
          <a:p>
            <a:pPr marL="0" indent="0">
              <a:lnSpc>
                <a:spcPct val="110000"/>
              </a:lnSpc>
              <a:spcBef>
                <a:spcPts val="0"/>
              </a:spcBef>
              <a:buNone/>
            </a:pPr>
            <a:r>
              <a:rPr lang="en-US" dirty="0" smtClean="0"/>
              <a:t>November 1-2</a:t>
            </a:r>
            <a:endParaRPr lang="en-US" dirty="0"/>
          </a:p>
          <a:p>
            <a:pPr marL="0" indent="0">
              <a:lnSpc>
                <a:spcPct val="110000"/>
              </a:lnSpc>
              <a:spcBef>
                <a:spcPts val="0"/>
              </a:spcBef>
              <a:buNone/>
            </a:pPr>
            <a:r>
              <a:rPr lang="en-US" dirty="0" smtClean="0"/>
              <a:t>Hosted by WA Emergency Management Division Register at:  </a:t>
            </a:r>
            <a:r>
              <a:rPr lang="en-US" u="sng" dirty="0" smtClean="0">
                <a:hlinkClick r:id="rId4"/>
              </a:rPr>
              <a:t>https</a:t>
            </a:r>
            <a:r>
              <a:rPr lang="en-US" u="sng" dirty="0">
                <a:hlinkClick r:id="rId4"/>
              </a:rPr>
              <a:t>://www.train.org/washington/course/1064698/live_event</a:t>
            </a:r>
            <a:r>
              <a:rPr lang="en-US" dirty="0"/>
              <a:t> </a:t>
            </a:r>
            <a:endParaRPr lang="en-US" dirty="0" smtClean="0"/>
          </a:p>
          <a:p>
            <a:pPr marL="0" indent="0">
              <a:lnSpc>
                <a:spcPct val="110000"/>
              </a:lnSpc>
              <a:spcBef>
                <a:spcPts val="0"/>
              </a:spcBef>
              <a:buNone/>
            </a:pPr>
            <a:r>
              <a:rPr lang="en-US" dirty="0" smtClean="0"/>
              <a:t>Contact </a:t>
            </a:r>
            <a:r>
              <a:rPr lang="en-US" dirty="0"/>
              <a:t>Justin </a:t>
            </a:r>
            <a:r>
              <a:rPr lang="en-US" dirty="0" err="1"/>
              <a:t>Fordice</a:t>
            </a:r>
            <a:r>
              <a:rPr lang="en-US" dirty="0"/>
              <a:t>, WA EMD Training </a:t>
            </a:r>
            <a:r>
              <a:rPr lang="en-US" dirty="0" smtClean="0"/>
              <a:t>Manager </a:t>
            </a:r>
            <a:r>
              <a:rPr lang="en-US" u="sng" dirty="0" smtClean="0">
                <a:hlinkClick r:id="rId5"/>
              </a:rPr>
              <a:t>emd.training@mil.wa.gov</a:t>
            </a:r>
            <a:endParaRPr lang="en-US" dirty="0" smtClean="0"/>
          </a:p>
          <a:p>
            <a:pPr marL="0" indent="0">
              <a:lnSpc>
                <a:spcPct val="110000"/>
              </a:lnSpc>
              <a:spcBef>
                <a:spcPts val="0"/>
              </a:spcBef>
              <a:buNone/>
            </a:pPr>
            <a:endParaRPr lang="en-US" dirty="0"/>
          </a:p>
          <a:p>
            <a:endParaRPr lang="en-US" dirty="0"/>
          </a:p>
        </p:txBody>
      </p:sp>
      <p:sp>
        <p:nvSpPr>
          <p:cNvPr id="4" name="Text Placeholder 3"/>
          <p:cNvSpPr>
            <a:spLocks noGrp="1"/>
          </p:cNvSpPr>
          <p:nvPr>
            <p:ph type="body" sz="half" idx="2"/>
          </p:nvPr>
        </p:nvSpPr>
        <p:spPr/>
        <p:txBody>
          <a:bodyPr/>
          <a:lstStyle/>
          <a:p>
            <a:r>
              <a:rPr lang="en-US" dirty="0" smtClean="0"/>
              <a:t>2017 Schedule</a:t>
            </a:r>
          </a:p>
          <a:p>
            <a:r>
              <a:rPr lang="en-US" dirty="0" smtClean="0"/>
              <a:t>G-318: Mitigation Planning Workshop</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167A036F-738C-4416-983E-5B04119587A4}" type="slidenum">
              <a:rPr lang="en-US" smtClean="0"/>
              <a:pPr>
                <a:defRPr/>
              </a:pPr>
              <a:t>56</a:t>
            </a:fld>
            <a:endParaRPr lang="en-US" dirty="0"/>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000" y="3259613"/>
            <a:ext cx="2408330" cy="18018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1059355"/>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PDM Grant Resources</a:t>
            </a:r>
            <a:endParaRPr lang="en-US" dirty="0"/>
          </a:p>
        </p:txBody>
      </p:sp>
      <p:sp>
        <p:nvSpPr>
          <p:cNvPr id="6" name="Footer Placeholder 5"/>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167A036F-738C-4416-983E-5B04119587A4}" type="slidenum">
              <a:rPr lang="en-US" smtClean="0"/>
              <a:pPr>
                <a:defRPr/>
              </a:pPr>
              <a:t>57</a:t>
            </a:fld>
            <a:endParaRPr lang="en-US" dirty="0"/>
          </a:p>
        </p:txBody>
      </p:sp>
      <p:sp>
        <p:nvSpPr>
          <p:cNvPr id="4" name="Content Placeholder 3"/>
          <p:cNvSpPr>
            <a:spLocks noGrp="1"/>
          </p:cNvSpPr>
          <p:nvPr>
            <p:ph idx="4294967295"/>
          </p:nvPr>
        </p:nvSpPr>
        <p:spPr>
          <a:xfrm>
            <a:off x="0" y="1137492"/>
            <a:ext cx="7848600" cy="5200650"/>
          </a:xfrm>
        </p:spPr>
        <p:txBody>
          <a:bodyPr>
            <a:normAutofit/>
          </a:bodyPr>
          <a:lstStyle/>
          <a:p>
            <a:r>
              <a:rPr lang="en-US" b="1" dirty="0" smtClean="0"/>
              <a:t>Hazard Mitigation Assistance Guidance</a:t>
            </a:r>
          </a:p>
          <a:p>
            <a:pPr marL="171450" indent="0">
              <a:buNone/>
            </a:pPr>
            <a:r>
              <a:rPr lang="en-US" dirty="0" smtClean="0">
                <a:hlinkClick r:id="rId3"/>
              </a:rPr>
              <a:t>https</a:t>
            </a:r>
            <a:r>
              <a:rPr lang="en-US" dirty="0">
                <a:hlinkClick r:id="rId3"/>
              </a:rPr>
              <a:t>://</a:t>
            </a:r>
            <a:r>
              <a:rPr lang="en-US" dirty="0" smtClean="0">
                <a:hlinkClick r:id="rId3"/>
              </a:rPr>
              <a:t>www.fema.gov/media-library/assets/documents/103279</a:t>
            </a:r>
            <a:endParaRPr lang="en-US" dirty="0"/>
          </a:p>
          <a:p>
            <a:pPr marL="166688" indent="-166688"/>
            <a:r>
              <a:rPr lang="en-US" b="1" dirty="0"/>
              <a:t>Hazard Mitigation </a:t>
            </a:r>
            <a:r>
              <a:rPr lang="en-US" b="1" dirty="0" smtClean="0"/>
              <a:t>Assistance </a:t>
            </a:r>
            <a:r>
              <a:rPr lang="en-US" b="1" dirty="0"/>
              <a:t>Cost Share Guide</a:t>
            </a:r>
          </a:p>
          <a:p>
            <a:pPr marL="171450" indent="0">
              <a:buNone/>
            </a:pPr>
            <a:r>
              <a:rPr lang="en-US" dirty="0">
                <a:hlinkClick r:id="rId4"/>
              </a:rPr>
              <a:t>https://</a:t>
            </a:r>
            <a:r>
              <a:rPr lang="en-US" dirty="0" smtClean="0">
                <a:hlinkClick r:id="rId4"/>
              </a:rPr>
              <a:t>www.fema.gov/media-library/assets/documents/117020</a:t>
            </a:r>
            <a:r>
              <a:rPr lang="en-US" dirty="0" smtClean="0"/>
              <a:t> </a:t>
            </a:r>
            <a:endParaRPr lang="en-US" b="1" dirty="0" smtClean="0"/>
          </a:p>
          <a:p>
            <a:r>
              <a:rPr lang="sv-SE" b="1" dirty="0"/>
              <a:t>Mitigation eGrants System Webpage:</a:t>
            </a:r>
          </a:p>
          <a:p>
            <a:pPr marL="0" indent="0">
              <a:buNone/>
            </a:pPr>
            <a:r>
              <a:rPr lang="sv-SE" dirty="0" smtClean="0"/>
              <a:t>  </a:t>
            </a:r>
            <a:r>
              <a:rPr lang="sv-SE" dirty="0" smtClean="0">
                <a:hlinkClick r:id="rId5"/>
              </a:rPr>
              <a:t>https</a:t>
            </a:r>
            <a:r>
              <a:rPr lang="sv-SE" dirty="0">
                <a:hlinkClick r:id="rId5"/>
              </a:rPr>
              <a:t>://</a:t>
            </a:r>
            <a:r>
              <a:rPr lang="sv-SE" dirty="0" smtClean="0">
                <a:hlinkClick r:id="rId5"/>
              </a:rPr>
              <a:t>www.fema.gov/mitigation-egrants-system-0</a:t>
            </a:r>
            <a:r>
              <a:rPr lang="sv-SE" dirty="0" smtClean="0"/>
              <a:t> </a:t>
            </a:r>
            <a:endParaRPr lang="sv-SE" dirty="0"/>
          </a:p>
          <a:p>
            <a:r>
              <a:rPr lang="en-US" b="1" dirty="0" smtClean="0"/>
              <a:t>Hazard Mitigation Assistance site</a:t>
            </a:r>
          </a:p>
          <a:p>
            <a:pPr marL="171450" indent="0">
              <a:buNone/>
            </a:pPr>
            <a:r>
              <a:rPr lang="en-US" dirty="0" smtClean="0">
                <a:hlinkClick r:id="rId6"/>
              </a:rPr>
              <a:t>https</a:t>
            </a:r>
            <a:r>
              <a:rPr lang="en-US" dirty="0">
                <a:hlinkClick r:id="rId6"/>
              </a:rPr>
              <a:t>://</a:t>
            </a:r>
            <a:r>
              <a:rPr lang="en-US" dirty="0" smtClean="0">
                <a:hlinkClick r:id="rId6"/>
              </a:rPr>
              <a:t>www.fema.gov/hazard-mitigation-assistance</a:t>
            </a:r>
            <a:r>
              <a:rPr lang="en-US" dirty="0" smtClean="0"/>
              <a:t> </a:t>
            </a:r>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50797">
            <a:off x="7536292" y="1299668"/>
            <a:ext cx="1346194" cy="1757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5529490"/>
      </p:ext>
    </p:extLst>
  </p:cSld>
  <p:clrMapOvr>
    <a:masterClrMapping/>
  </p:clrMapOvr>
  <p:transition advClick="0">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C5AE38-704E-47AF-A4BB-591686A110B9}" type="slidenum">
              <a:rPr lang="en-US" smtClean="0">
                <a:solidFill>
                  <a:srgbClr val="FFFFFF">
                    <a:lumMod val="75000"/>
                  </a:srgbClr>
                </a:solidFill>
              </a:rPr>
              <a:pPr/>
              <a:t>58</a:t>
            </a:fld>
            <a:endParaRPr lang="en-US" dirty="0">
              <a:solidFill>
                <a:srgbClr val="FFFFFF">
                  <a:lumMod val="75000"/>
                </a:srgbClr>
              </a:solidFill>
            </a:endParaRPr>
          </a:p>
        </p:txBody>
      </p:sp>
      <p:sp>
        <p:nvSpPr>
          <p:cNvPr id="3" name="Footer Placeholder 2"/>
          <p:cNvSpPr>
            <a:spLocks noGrp="1"/>
          </p:cNvSpPr>
          <p:nvPr>
            <p:ph type="ftr" sz="quarter" idx="11"/>
          </p:nvPr>
        </p:nvSpPr>
        <p:spPr/>
        <p:txBody>
          <a:bodyPr/>
          <a:lstStyle/>
          <a:p>
            <a:r>
              <a:rPr lang="en-US" dirty="0" smtClean="0"/>
              <a:t>Notice of Funding Opportunity FY17 HMA Programs</a:t>
            </a:r>
            <a:endParaRPr lang="en-US" dirty="0"/>
          </a:p>
        </p:txBody>
      </p:sp>
      <p:sp>
        <p:nvSpPr>
          <p:cNvPr id="7" name="Rectangle 6"/>
          <p:cNvSpPr/>
          <p:nvPr/>
        </p:nvSpPr>
        <p:spPr>
          <a:xfrm>
            <a:off x="228600" y="4315691"/>
            <a:ext cx="8648700" cy="2416046"/>
          </a:xfrm>
          <a:prstGeom prst="rect">
            <a:avLst/>
          </a:prstGeom>
        </p:spPr>
        <p:txBody>
          <a:bodyPr wrap="square">
            <a:spAutoFit/>
          </a:bodyPr>
          <a:lstStyle/>
          <a:p>
            <a:pPr>
              <a:spcBef>
                <a:spcPts val="600"/>
              </a:spcBef>
              <a:buClr>
                <a:schemeClr val="accent2"/>
              </a:buClr>
            </a:pPr>
            <a:r>
              <a:rPr lang="en-US" b="1" dirty="0"/>
              <a:t> </a:t>
            </a:r>
            <a:r>
              <a:rPr lang="en-US" b="1" dirty="0" smtClean="0"/>
              <a:t>   HMA Webpage:</a:t>
            </a:r>
          </a:p>
          <a:p>
            <a:pPr>
              <a:spcBef>
                <a:spcPts val="600"/>
              </a:spcBef>
              <a:buClr>
                <a:schemeClr val="accent2"/>
              </a:buClr>
            </a:pPr>
            <a:r>
              <a:rPr lang="en-US" dirty="0">
                <a:solidFill>
                  <a:srgbClr val="0070C0"/>
                </a:solidFill>
              </a:rPr>
              <a:t> </a:t>
            </a:r>
            <a:r>
              <a:rPr lang="en-US" dirty="0" smtClean="0">
                <a:solidFill>
                  <a:srgbClr val="0070C0"/>
                </a:solidFill>
              </a:rPr>
              <a:t>   </a:t>
            </a:r>
            <a:r>
              <a:rPr lang="en-US" dirty="0" smtClean="0">
                <a:solidFill>
                  <a:srgbClr val="0070C0"/>
                </a:solidFill>
                <a:hlinkClick r:id="rId3"/>
              </a:rPr>
              <a:t>https</a:t>
            </a:r>
            <a:r>
              <a:rPr lang="en-US" dirty="0">
                <a:solidFill>
                  <a:srgbClr val="0070C0"/>
                </a:solidFill>
                <a:hlinkClick r:id="rId3"/>
              </a:rPr>
              <a:t>://www.fema.gov/hazard-mitigation-assistance</a:t>
            </a:r>
            <a:endParaRPr lang="en-US" dirty="0">
              <a:solidFill>
                <a:schemeClr val="bg1"/>
              </a:solidFill>
            </a:endParaRPr>
          </a:p>
          <a:p>
            <a:pPr marL="287337" lvl="1" indent="0">
              <a:spcBef>
                <a:spcPts val="600"/>
              </a:spcBef>
              <a:buClr>
                <a:schemeClr val="accent2"/>
              </a:buClr>
              <a:buNone/>
            </a:pPr>
            <a:r>
              <a:rPr lang="en-US" b="1" dirty="0"/>
              <a:t>Job Aids:</a:t>
            </a:r>
          </a:p>
          <a:p>
            <a:pPr marL="287337" lvl="1" indent="0">
              <a:spcBef>
                <a:spcPts val="600"/>
              </a:spcBef>
              <a:buClr>
                <a:schemeClr val="accent2"/>
              </a:buClr>
              <a:buNone/>
            </a:pPr>
            <a:r>
              <a:rPr lang="en-US" dirty="0">
                <a:solidFill>
                  <a:schemeClr val="bg1"/>
                </a:solidFill>
                <a:hlinkClick r:id="rId4"/>
              </a:rPr>
              <a:t>https://www.fema.gov/media-library/assets/documents/102051</a:t>
            </a:r>
            <a:endParaRPr lang="en-US" dirty="0">
              <a:solidFill>
                <a:schemeClr val="bg1"/>
              </a:solidFill>
            </a:endParaRPr>
          </a:p>
          <a:p>
            <a:pPr marL="287337" lvl="1" indent="0">
              <a:spcBef>
                <a:spcPts val="600"/>
              </a:spcBef>
              <a:buClr>
                <a:schemeClr val="accent2"/>
              </a:buClr>
              <a:buNone/>
            </a:pPr>
            <a:r>
              <a:rPr lang="en-US" b="1" dirty="0"/>
              <a:t>Publications:</a:t>
            </a:r>
          </a:p>
          <a:p>
            <a:pPr marL="287337" lvl="1" indent="0">
              <a:spcBef>
                <a:spcPts val="600"/>
              </a:spcBef>
              <a:buClr>
                <a:schemeClr val="accent2"/>
              </a:buClr>
              <a:buNone/>
            </a:pPr>
            <a:r>
              <a:rPr lang="en-US" dirty="0">
                <a:solidFill>
                  <a:schemeClr val="bg1"/>
                </a:solidFill>
                <a:hlinkClick r:id="rId5"/>
              </a:rPr>
              <a:t>https://www.fema.gov/hazard-mitigation-assistance-publications</a:t>
            </a:r>
            <a:r>
              <a:rPr lang="en-US" dirty="0">
                <a:solidFill>
                  <a:schemeClr val="bg1"/>
                </a:solidFill>
              </a:rPr>
              <a:t/>
            </a:r>
            <a:br>
              <a:rPr lang="en-US" dirty="0">
                <a:solidFill>
                  <a:schemeClr val="bg1"/>
                </a:solidFill>
              </a:rPr>
            </a:br>
            <a:endParaRPr lang="en-US" dirty="0">
              <a:solidFill>
                <a:schemeClr val="bg1"/>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400" y="383771"/>
            <a:ext cx="5638800" cy="3931920"/>
          </a:xfrm>
          <a:prstGeom prst="rect">
            <a:avLst/>
          </a:prstGeom>
        </p:spPr>
      </p:pic>
      <p:sp>
        <p:nvSpPr>
          <p:cNvPr id="9" name="Rectangle 9"/>
          <p:cNvSpPr>
            <a:spLocks noGrp="1" noChangeArrowheads="1"/>
          </p:cNvSpPr>
          <p:nvPr>
            <p:ph type="title"/>
          </p:nvPr>
        </p:nvSpPr>
        <p:spPr>
          <a:xfrm>
            <a:off x="3581400" y="1219200"/>
            <a:ext cx="1790699" cy="1506682"/>
          </a:xfrm>
        </p:spPr>
        <p:txBody>
          <a:bodyPr>
            <a:noAutofit/>
          </a:bodyPr>
          <a:lstStyle/>
          <a:p>
            <a:pPr algn="ctr">
              <a:lnSpc>
                <a:spcPct val="60000"/>
              </a:lnSpc>
            </a:pPr>
            <a:r>
              <a:rPr lang="en-US" b="1" spc="300" dirty="0" smtClean="0">
                <a:solidFill>
                  <a:schemeClr val="bg1"/>
                </a:solidFill>
                <a:latin typeface="Times New Roman" panose="02020603050405020304" pitchFamily="18" charset="0"/>
                <a:cs typeface="Times New Roman" panose="02020603050405020304" pitchFamily="18" charset="0"/>
              </a:rPr>
              <a:t>Job</a:t>
            </a:r>
            <a:br>
              <a:rPr lang="en-US" b="1" spc="300" dirty="0" smtClean="0">
                <a:solidFill>
                  <a:schemeClr val="bg1"/>
                </a:solidFill>
                <a:latin typeface="Times New Roman" panose="02020603050405020304" pitchFamily="18" charset="0"/>
                <a:cs typeface="Times New Roman" panose="02020603050405020304" pitchFamily="18" charset="0"/>
              </a:rPr>
            </a:br>
            <a:r>
              <a:rPr lang="en-US" b="1" spc="300" dirty="0" smtClean="0">
                <a:solidFill>
                  <a:schemeClr val="bg1"/>
                </a:solidFill>
                <a:latin typeface="Times New Roman" panose="02020603050405020304" pitchFamily="18" charset="0"/>
                <a:cs typeface="Times New Roman" panose="02020603050405020304" pitchFamily="18" charset="0"/>
              </a:rPr>
              <a:t>Aids </a:t>
            </a:r>
            <a:endParaRPr lang="en-US" b="1" spc="3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73153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Mitigation</a:t>
            </a:r>
            <a:endParaRPr lang="en-US" dirty="0"/>
          </a:p>
        </p:txBody>
      </p:sp>
      <p:sp>
        <p:nvSpPr>
          <p:cNvPr id="4" name="Footer Placeholder 3"/>
          <p:cNvSpPr>
            <a:spLocks noGrp="1"/>
          </p:cNvSpPr>
          <p:nvPr>
            <p:ph type="ftr" sz="quarter" idx="11"/>
          </p:nvPr>
        </p:nvSpPr>
        <p:spPr/>
        <p:txBody>
          <a:bodyPr/>
          <a:lstStyle/>
          <a:p>
            <a:r>
              <a:rPr lang="en-US" dirty="0" smtClean="0"/>
              <a:t>FEMA Planning Grants</a:t>
            </a:r>
            <a:endParaRPr lang="en-US" dirty="0"/>
          </a:p>
        </p:txBody>
      </p:sp>
      <p:sp>
        <p:nvSpPr>
          <p:cNvPr id="5" name="Slide Number Placeholder 4"/>
          <p:cNvSpPr>
            <a:spLocks noGrp="1"/>
          </p:cNvSpPr>
          <p:nvPr>
            <p:ph type="sldNum" sz="quarter" idx="12"/>
          </p:nvPr>
        </p:nvSpPr>
        <p:spPr/>
        <p:txBody>
          <a:bodyPr/>
          <a:lstStyle/>
          <a:p>
            <a:fld id="{00239144-FD7A-4DDA-9605-2E253714D17C}" type="slidenum">
              <a:rPr lang="en-US" smtClean="0"/>
              <a:t>5</a:t>
            </a:fld>
            <a:endParaRPr lang="en-US" dirty="0"/>
          </a:p>
        </p:txBody>
      </p:sp>
      <p:sp>
        <p:nvSpPr>
          <p:cNvPr id="2" name="TextBox 1"/>
          <p:cNvSpPr txBox="1"/>
          <p:nvPr/>
        </p:nvSpPr>
        <p:spPr>
          <a:xfrm>
            <a:off x="1548578" y="5405735"/>
            <a:ext cx="6046848" cy="830997"/>
          </a:xfrm>
          <a:prstGeom prst="rect">
            <a:avLst/>
          </a:prstGeom>
          <a:noFill/>
        </p:spPr>
        <p:txBody>
          <a:bodyPr wrap="none" rtlCol="0">
            <a:spAutoFit/>
          </a:bodyPr>
          <a:lstStyle/>
          <a:p>
            <a:pPr algn="ctr"/>
            <a:r>
              <a:rPr lang="en-US" sz="2400" dirty="0">
                <a:latin typeface="+mn-lt"/>
              </a:rPr>
              <a:t>Emergency Management </a:t>
            </a:r>
            <a:r>
              <a:rPr lang="en-US" sz="2400" dirty="0" smtClean="0">
                <a:latin typeface="+mn-lt"/>
              </a:rPr>
              <a:t>Activities</a:t>
            </a:r>
          </a:p>
          <a:p>
            <a:pPr algn="ctr"/>
            <a:r>
              <a:rPr lang="en-US" sz="2400" i="1" dirty="0" smtClean="0">
                <a:solidFill>
                  <a:srgbClr val="FF0000"/>
                </a:solidFill>
                <a:latin typeface="+mn-lt"/>
              </a:rPr>
              <a:t>Breaking the damage-repair-damage cycle</a:t>
            </a:r>
            <a:endParaRPr lang="en-US" sz="2400" i="1" dirty="0">
              <a:solidFill>
                <a:srgbClr val="FF0000"/>
              </a:solidFill>
              <a:latin typeface="+mn-lt"/>
            </a:endParaRPr>
          </a:p>
        </p:txBody>
      </p:sp>
      <p:pic>
        <p:nvPicPr>
          <p:cNvPr id="8" name="Picture 7" descr="Mitigtation Timeline.&#10;Ongoing - Preparedeness - Mitigation.&#10;Disaster&#10;Days - Short-Term Response.&#10;Weeks - Months - Intermediate Recovery - Mitigation.&#10;Months - Years - Long-term Recovery - Mitig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64" y="3009249"/>
            <a:ext cx="8884641" cy="2096151"/>
          </a:xfrm>
          <a:prstGeom prst="rect">
            <a:avLst/>
          </a:prstGeom>
        </p:spPr>
      </p:pic>
      <p:sp>
        <p:nvSpPr>
          <p:cNvPr id="9" name="Rounded Rectangle 8" descr="Mitigation is the reduction or elimination of long-term risk to human life and property from hazards&#10;"/>
          <p:cNvSpPr/>
          <p:nvPr/>
        </p:nvSpPr>
        <p:spPr>
          <a:xfrm>
            <a:off x="4311409" y="1447800"/>
            <a:ext cx="4527791" cy="1058205"/>
          </a:xfrm>
          <a:prstGeom prst="roundRect">
            <a:avLst/>
          </a:prstGeom>
          <a:solidFill>
            <a:schemeClr val="accent1">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Mitigation </a:t>
            </a:r>
            <a:r>
              <a:rPr lang="en-US" dirty="0">
                <a:solidFill>
                  <a:schemeClr val="bg1"/>
                </a:solidFill>
              </a:rPr>
              <a:t>is the reduction or elimination of long-term risk to human life and property from hazards</a:t>
            </a:r>
          </a:p>
        </p:txBody>
      </p:sp>
    </p:spTree>
    <p:extLst>
      <p:ext uri="{BB962C8B-B14F-4D97-AF65-F5344CB8AC3E}">
        <p14:creationId xmlns:p14="http://schemas.microsoft.com/office/powerpoint/2010/main" val="3277661794"/>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Help Lines</a:t>
            </a:r>
            <a:endParaRPr lang="en-US" dirty="0"/>
          </a:p>
        </p:txBody>
      </p:sp>
      <p:sp>
        <p:nvSpPr>
          <p:cNvPr id="7" name="Content Placeholder 6"/>
          <p:cNvSpPr>
            <a:spLocks noGrp="1"/>
          </p:cNvSpPr>
          <p:nvPr>
            <p:ph idx="1"/>
          </p:nvPr>
        </p:nvSpPr>
        <p:spPr/>
        <p:txBody>
          <a:bodyPr/>
          <a:lstStyle/>
          <a:p>
            <a:pPr marL="342900" lvl="1" indent="-342900">
              <a:spcBef>
                <a:spcPts val="600"/>
              </a:spcBef>
              <a:spcAft>
                <a:spcPts val="600"/>
              </a:spcAft>
              <a:buClr>
                <a:schemeClr val="accent2"/>
              </a:buClr>
            </a:pPr>
            <a:r>
              <a:rPr lang="en-US" sz="2000" dirty="0"/>
              <a:t>eGrants Helpdesk:</a:t>
            </a:r>
          </a:p>
          <a:p>
            <a:pPr marL="642938" lvl="2" indent="-447041">
              <a:spcAft>
                <a:spcPts val="600"/>
              </a:spcAft>
              <a:buClr>
                <a:schemeClr val="accent2"/>
              </a:buClr>
              <a:buFont typeface="Arial" pitchFamily="34" charset="0"/>
              <a:buNone/>
            </a:pPr>
            <a:r>
              <a:rPr lang="en-US" dirty="0">
                <a:solidFill>
                  <a:srgbClr val="0070C0"/>
                </a:solidFill>
                <a:hlinkClick r:id="rId2"/>
              </a:rPr>
              <a:t>MTeGrants@fema.dhs.gov</a:t>
            </a:r>
            <a:endParaRPr lang="en-US" dirty="0">
              <a:solidFill>
                <a:srgbClr val="0070C0"/>
              </a:solidFill>
            </a:endParaRPr>
          </a:p>
          <a:p>
            <a:pPr marL="642938" lvl="2" indent="-447041">
              <a:spcAft>
                <a:spcPts val="600"/>
              </a:spcAft>
              <a:buClr>
                <a:schemeClr val="accent2"/>
              </a:buClr>
              <a:buFont typeface="Arial" pitchFamily="34" charset="0"/>
              <a:buNone/>
            </a:pPr>
            <a:r>
              <a:rPr lang="en-US" dirty="0"/>
              <a:t>1-855-228-3362</a:t>
            </a:r>
          </a:p>
          <a:p>
            <a:pPr>
              <a:spcBef>
                <a:spcPts val="600"/>
              </a:spcBef>
              <a:buClr>
                <a:schemeClr val="accent2"/>
              </a:buClr>
            </a:pPr>
            <a:endParaRPr lang="en-US" dirty="0"/>
          </a:p>
          <a:p>
            <a:pPr>
              <a:spcBef>
                <a:spcPts val="600"/>
              </a:spcBef>
              <a:buClr>
                <a:schemeClr val="accent2"/>
              </a:buClr>
            </a:pPr>
            <a:r>
              <a:rPr lang="en-US" dirty="0"/>
              <a:t>BCA Helpline:</a:t>
            </a:r>
          </a:p>
          <a:p>
            <a:pPr marL="274320" lvl="1" indent="0">
              <a:spcBef>
                <a:spcPts val="600"/>
              </a:spcBef>
              <a:buClr>
                <a:schemeClr val="accent2"/>
              </a:buClr>
              <a:buFont typeface="Arial" pitchFamily="34" charset="0"/>
              <a:buNone/>
            </a:pPr>
            <a:r>
              <a:rPr lang="en-US" dirty="0">
                <a:solidFill>
                  <a:srgbClr val="0070C0"/>
                </a:solidFill>
                <a:hlinkClick r:id="rId3"/>
              </a:rPr>
              <a:t>BCHelpline@fema.dhs.gov</a:t>
            </a:r>
            <a:endParaRPr lang="en-US" dirty="0">
              <a:solidFill>
                <a:srgbClr val="0070C0"/>
              </a:solidFill>
            </a:endParaRPr>
          </a:p>
          <a:p>
            <a:pPr marL="274320" lvl="1" indent="0">
              <a:spcBef>
                <a:spcPts val="600"/>
              </a:spcBef>
              <a:buClr>
                <a:schemeClr val="accent2"/>
              </a:buClr>
              <a:buFont typeface="Arial" pitchFamily="34" charset="0"/>
              <a:buNone/>
            </a:pPr>
            <a:r>
              <a:rPr lang="en-US" dirty="0"/>
              <a:t>1-855-540-6744 </a:t>
            </a:r>
          </a:p>
          <a:p>
            <a:pPr marL="274320" lvl="1" indent="0">
              <a:spcBef>
                <a:spcPts val="600"/>
              </a:spcBef>
              <a:buClr>
                <a:schemeClr val="accent2"/>
              </a:buClr>
              <a:buFont typeface="Arial" pitchFamily="34" charset="0"/>
              <a:buNone/>
            </a:pPr>
            <a:endParaRPr lang="en-US" dirty="0"/>
          </a:p>
          <a:p>
            <a:pPr>
              <a:spcBef>
                <a:spcPts val="600"/>
              </a:spcBef>
              <a:buClr>
                <a:schemeClr val="accent2"/>
              </a:buClr>
            </a:pPr>
            <a:r>
              <a:rPr lang="en-US" dirty="0"/>
              <a:t>Feasibility and Effectiveness Helpline:</a:t>
            </a:r>
          </a:p>
          <a:p>
            <a:pPr marL="274320" lvl="1" indent="0">
              <a:spcBef>
                <a:spcPts val="600"/>
              </a:spcBef>
              <a:buClr>
                <a:schemeClr val="accent2"/>
              </a:buClr>
              <a:buFont typeface="Arial" pitchFamily="34" charset="0"/>
              <a:buNone/>
            </a:pPr>
            <a:r>
              <a:rPr lang="en-US" u="sng" dirty="0">
                <a:hlinkClick r:id="rId4"/>
              </a:rPr>
              <a:t>FEMA-BuildingScienceHelp@fema.dhs.gov</a:t>
            </a:r>
            <a:endParaRPr lang="en-US" u="sng" dirty="0"/>
          </a:p>
          <a:p>
            <a:pPr marL="274320" lvl="1" indent="0">
              <a:spcBef>
                <a:spcPts val="600"/>
              </a:spcBef>
              <a:buClr>
                <a:schemeClr val="accent2"/>
              </a:buClr>
              <a:buFont typeface="Arial" pitchFamily="34" charset="0"/>
              <a:buNone/>
            </a:pPr>
            <a:endParaRPr lang="en-US" dirty="0"/>
          </a:p>
          <a:p>
            <a:pPr>
              <a:spcBef>
                <a:spcPts val="600"/>
              </a:spcBef>
              <a:buClr>
                <a:schemeClr val="accent2"/>
              </a:buClr>
            </a:pPr>
            <a:r>
              <a:rPr lang="en-US" dirty="0"/>
              <a:t>HMA Helpline:</a:t>
            </a:r>
          </a:p>
          <a:p>
            <a:pPr marL="274320" lvl="1" indent="0">
              <a:spcBef>
                <a:spcPts val="600"/>
              </a:spcBef>
              <a:buClr>
                <a:schemeClr val="accent2"/>
              </a:buClr>
              <a:buFont typeface="Arial" pitchFamily="34" charset="0"/>
              <a:buNone/>
            </a:pPr>
            <a:r>
              <a:rPr lang="en-US" dirty="0">
                <a:solidFill>
                  <a:schemeClr val="tx2"/>
                </a:solidFill>
                <a:hlinkClick r:id="rId5"/>
              </a:rPr>
              <a:t>HMAGrantsHelpline@fema.dhs.gov</a:t>
            </a:r>
            <a:endParaRPr lang="en-US" dirty="0">
              <a:solidFill>
                <a:schemeClr val="tx2"/>
              </a:solidFill>
            </a:endParaRPr>
          </a:p>
          <a:p>
            <a:pPr marL="274320" lvl="1" indent="0">
              <a:spcBef>
                <a:spcPts val="600"/>
              </a:spcBef>
              <a:buClr>
                <a:schemeClr val="accent2"/>
              </a:buClr>
              <a:buFont typeface="Arial" pitchFamily="34" charset="0"/>
              <a:buNone/>
            </a:pPr>
            <a:r>
              <a:rPr lang="en-US" dirty="0"/>
              <a:t>1-866-222-3580</a:t>
            </a:r>
          </a:p>
          <a:p>
            <a:endParaRPr lang="en-US" dirty="0"/>
          </a:p>
        </p:txBody>
      </p:sp>
      <p:sp>
        <p:nvSpPr>
          <p:cNvPr id="8" name="Text Placeholder 7"/>
          <p:cNvSpPr>
            <a:spLocks noGrp="1"/>
          </p:cNvSpPr>
          <p:nvPr>
            <p:ph type="body" sz="half" idx="2"/>
          </p:nvPr>
        </p:nvSpPr>
        <p:spPr/>
        <p:txBody>
          <a:bodyPr/>
          <a:lstStyle/>
          <a:p>
            <a:endParaRPr lang="en-US"/>
          </a:p>
        </p:txBody>
      </p:sp>
      <p:sp>
        <p:nvSpPr>
          <p:cNvPr id="3" name="Footer Placeholder 2"/>
          <p:cNvSpPr>
            <a:spLocks noGrp="1"/>
          </p:cNvSpPr>
          <p:nvPr>
            <p:ph type="ftr" sz="quarter" idx="11"/>
          </p:nvPr>
        </p:nvSpPr>
        <p:spPr/>
        <p:txBody>
          <a:bodyPr/>
          <a:lstStyle/>
          <a:p>
            <a:pPr algn="ct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59</a:t>
            </a:fld>
            <a:endParaRPr lang="en-US" dirty="0"/>
          </a:p>
        </p:txBody>
      </p:sp>
    </p:spTree>
    <p:extLst>
      <p:ext uri="{BB962C8B-B14F-4D97-AF65-F5344CB8AC3E}">
        <p14:creationId xmlns:p14="http://schemas.microsoft.com/office/powerpoint/2010/main" val="758231818"/>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Time for Questions and Answers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167A036F-738C-4416-983E-5B04119587A4}" type="slidenum">
              <a:rPr lang="en-US" smtClean="0"/>
              <a:pPr>
                <a:defRPr/>
              </a:pPr>
              <a:t>60</a:t>
            </a:fld>
            <a:endParaRPr lang="en-US" dirty="0"/>
          </a:p>
        </p:txBody>
      </p:sp>
    </p:spTree>
    <p:extLst>
      <p:ext uri="{BB962C8B-B14F-4D97-AF65-F5344CB8AC3E}">
        <p14:creationId xmlns:p14="http://schemas.microsoft.com/office/powerpoint/2010/main" val="375645840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Mitigation Increases Resiliency </a:t>
            </a:r>
            <a:endParaRPr lang="en-US" dirty="0"/>
          </a:p>
        </p:txBody>
      </p:sp>
      <p:sp>
        <p:nvSpPr>
          <p:cNvPr id="6" name="Slide Number Placeholder 5"/>
          <p:cNvSpPr>
            <a:spLocks noGrp="1"/>
          </p:cNvSpPr>
          <p:nvPr>
            <p:ph type="sldNum" sz="quarter" idx="12"/>
          </p:nvPr>
        </p:nvSpPr>
        <p:spPr/>
        <p:txBody>
          <a:bodyPr/>
          <a:lstStyle/>
          <a:p>
            <a:fld id="{00239144-FD7A-4DDA-9605-2E253714D17C}" type="slidenum">
              <a:rPr lang="en-US" smtClean="0"/>
              <a:t>6</a:t>
            </a:fld>
            <a:endParaRPr lang="en-US" dirty="0"/>
          </a:p>
        </p:txBody>
      </p:sp>
      <p:grpSp>
        <p:nvGrpSpPr>
          <p:cNvPr id="47" name="Group 46" descr="Flowchart:&#10;Mitigation to Planning and Actions.&#10;Planning to Educate public, Understand Risk and Capabilties, Build Relationships.&#10;Actions to Reduce impacts/losses, Prevent future vulnerabiliity.&#10;Below:  Less damage, faster recovery, Resilient Community."/>
          <p:cNvGrpSpPr/>
          <p:nvPr/>
        </p:nvGrpSpPr>
        <p:grpSpPr>
          <a:xfrm>
            <a:off x="1562961" y="787194"/>
            <a:ext cx="6018077" cy="5787980"/>
            <a:chOff x="166977" y="381000"/>
            <a:chExt cx="3999506" cy="4096341"/>
          </a:xfrm>
        </p:grpSpPr>
        <p:sp>
          <p:nvSpPr>
            <p:cNvPr id="48" name="Freeform 47"/>
            <p:cNvSpPr/>
            <p:nvPr/>
          </p:nvSpPr>
          <p:spPr>
            <a:xfrm>
              <a:off x="166977" y="2438400"/>
              <a:ext cx="3999506" cy="1574358"/>
            </a:xfrm>
            <a:custGeom>
              <a:avLst/>
              <a:gdLst>
                <a:gd name="connsiteX0" fmla="*/ 0 w 3999506"/>
                <a:gd name="connsiteY0" fmla="*/ 0 h 1574358"/>
                <a:gd name="connsiteX1" fmla="*/ 906449 w 3999506"/>
                <a:gd name="connsiteY1" fmla="*/ 1574358 h 1574358"/>
                <a:gd name="connsiteX2" fmla="*/ 3101009 w 3999506"/>
                <a:gd name="connsiteY2" fmla="*/ 1558456 h 1574358"/>
                <a:gd name="connsiteX3" fmla="*/ 3999506 w 3999506"/>
                <a:gd name="connsiteY3" fmla="*/ 23854 h 1574358"/>
                <a:gd name="connsiteX4" fmla="*/ 0 w 3999506"/>
                <a:gd name="connsiteY4" fmla="*/ 0 h 157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506" h="1574358">
                  <a:moveTo>
                    <a:pt x="0" y="0"/>
                  </a:moveTo>
                  <a:lnTo>
                    <a:pt x="906449" y="1574358"/>
                  </a:lnTo>
                  <a:lnTo>
                    <a:pt x="3101009" y="1558456"/>
                  </a:lnTo>
                  <a:lnTo>
                    <a:pt x="3999506" y="23854"/>
                  </a:lnTo>
                  <a:lnTo>
                    <a:pt x="0" y="0"/>
                  </a:lnTo>
                  <a:close/>
                </a:path>
              </a:pathLst>
            </a:custGeom>
            <a:gradFill flip="none" rotWithShape="1">
              <a:gsLst>
                <a:gs pos="100000">
                  <a:schemeClr val="accent1">
                    <a:lumMod val="20000"/>
                    <a:lumOff val="80000"/>
                  </a:schemeClr>
                </a:gs>
                <a:gs pos="0">
                  <a:schemeClr val="bg1"/>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ircular Arrow 48"/>
            <p:cNvSpPr/>
            <p:nvPr/>
          </p:nvSpPr>
          <p:spPr>
            <a:xfrm rot="21273429">
              <a:off x="1054734" y="1970314"/>
              <a:ext cx="1008476" cy="1263858"/>
            </a:xfrm>
            <a:prstGeom prst="circularArrow">
              <a:avLst>
                <a:gd name="adj1" fmla="val 15206"/>
                <a:gd name="adj2" fmla="val 866116"/>
                <a:gd name="adj3" fmla="val 20418601"/>
                <a:gd name="adj4" fmla="val 18858086"/>
                <a:gd name="adj5" fmla="val 13122"/>
              </a:avLst>
            </a:prstGeom>
            <a:solidFill>
              <a:srgbClr val="30486C"/>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Circular Arrow 49"/>
            <p:cNvSpPr/>
            <p:nvPr/>
          </p:nvSpPr>
          <p:spPr>
            <a:xfrm rot="18823276">
              <a:off x="2739602" y="1828703"/>
              <a:ext cx="1008476" cy="1263858"/>
            </a:xfrm>
            <a:prstGeom prst="circularArrow">
              <a:avLst>
                <a:gd name="adj1" fmla="val 15206"/>
                <a:gd name="adj2" fmla="val 866116"/>
                <a:gd name="adj3" fmla="val 20418601"/>
                <a:gd name="adj4" fmla="val 18643464"/>
                <a:gd name="adj5" fmla="val 13122"/>
              </a:avLst>
            </a:prstGeom>
            <a:solidFill>
              <a:srgbClr val="30486C"/>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Circular Arrow 50"/>
            <p:cNvSpPr/>
            <p:nvPr/>
          </p:nvSpPr>
          <p:spPr>
            <a:xfrm rot="313297">
              <a:off x="2108518" y="1882670"/>
              <a:ext cx="1008476" cy="1263858"/>
            </a:xfrm>
            <a:prstGeom prst="circularArrow">
              <a:avLst>
                <a:gd name="adj1" fmla="val 15206"/>
                <a:gd name="adj2" fmla="val 866116"/>
                <a:gd name="adj3" fmla="val 20418601"/>
                <a:gd name="adj4" fmla="val 19058477"/>
                <a:gd name="adj5" fmla="val 13122"/>
              </a:avLst>
            </a:prstGeom>
            <a:solidFill>
              <a:srgbClr val="30486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Circular Arrow 51"/>
            <p:cNvSpPr/>
            <p:nvPr/>
          </p:nvSpPr>
          <p:spPr>
            <a:xfrm rot="1993484" flipH="1">
              <a:off x="643681" y="1712287"/>
              <a:ext cx="1008476" cy="1263858"/>
            </a:xfrm>
            <a:prstGeom prst="circularArrow">
              <a:avLst>
                <a:gd name="adj1" fmla="val 15206"/>
                <a:gd name="adj2" fmla="val 866116"/>
                <a:gd name="adj3" fmla="val 20418601"/>
                <a:gd name="adj4" fmla="val 18127330"/>
                <a:gd name="adj5" fmla="val 13122"/>
              </a:avLst>
            </a:prstGeom>
            <a:solidFill>
              <a:srgbClr val="30486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Circular Arrow 52"/>
            <p:cNvSpPr/>
            <p:nvPr/>
          </p:nvSpPr>
          <p:spPr>
            <a:xfrm rot="303861" flipH="1">
              <a:off x="1073259" y="2030225"/>
              <a:ext cx="1008476" cy="1263858"/>
            </a:xfrm>
            <a:prstGeom prst="circularArrow">
              <a:avLst>
                <a:gd name="adj1" fmla="val 15206"/>
                <a:gd name="adj2" fmla="val 866116"/>
                <a:gd name="adj3" fmla="val 20418601"/>
                <a:gd name="adj4" fmla="val 18127330"/>
                <a:gd name="adj5" fmla="val 13122"/>
              </a:avLst>
            </a:prstGeom>
            <a:solidFill>
              <a:srgbClr val="30486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Circular Arrow 53"/>
            <p:cNvSpPr/>
            <p:nvPr/>
          </p:nvSpPr>
          <p:spPr>
            <a:xfrm rot="1343647">
              <a:off x="2153885" y="723218"/>
              <a:ext cx="1008476" cy="1263858"/>
            </a:xfrm>
            <a:prstGeom prst="circularArrow">
              <a:avLst>
                <a:gd name="adj1" fmla="val 15206"/>
                <a:gd name="adj2" fmla="val 866116"/>
                <a:gd name="adj3" fmla="val 20418601"/>
                <a:gd name="adj4" fmla="val 15117028"/>
                <a:gd name="adj5" fmla="val 13122"/>
              </a:avLst>
            </a:prstGeom>
            <a:solidFill>
              <a:srgbClr val="30486C"/>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Circular Arrow 54"/>
            <p:cNvSpPr/>
            <p:nvPr/>
          </p:nvSpPr>
          <p:spPr>
            <a:xfrm rot="20256353" flipH="1">
              <a:off x="1219061" y="741249"/>
              <a:ext cx="1008476" cy="1263858"/>
            </a:xfrm>
            <a:prstGeom prst="circularArrow">
              <a:avLst>
                <a:gd name="adj1" fmla="val 15206"/>
                <a:gd name="adj2" fmla="val 866116"/>
                <a:gd name="adj3" fmla="val 20418601"/>
                <a:gd name="adj4" fmla="val 15144727"/>
                <a:gd name="adj5" fmla="val 13122"/>
              </a:avLst>
            </a:prstGeom>
            <a:solidFill>
              <a:srgbClr val="30486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Oval 55"/>
            <p:cNvSpPr/>
            <p:nvPr/>
          </p:nvSpPr>
          <p:spPr>
            <a:xfrm>
              <a:off x="1645572" y="381000"/>
              <a:ext cx="1090279" cy="1090279"/>
            </a:xfrm>
            <a:prstGeom prst="ellipse">
              <a:avLst/>
            </a:prstGeom>
            <a:solidFill>
              <a:srgbClr val="8064A2"/>
            </a:solidFill>
            <a:ln>
              <a:solidFill>
                <a:schemeClr val="bg1"/>
              </a:solidFill>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lIns="0" tIns="0" rIns="0" bIns="0" rtlCol="0" anchor="ctr"/>
            <a:lstStyle/>
            <a:p>
              <a:pPr algn="ctr"/>
              <a:r>
                <a:rPr lang="en-US" sz="1600" b="1" dirty="0" smtClean="0"/>
                <a:t>Mitigation</a:t>
              </a:r>
            </a:p>
          </p:txBody>
        </p:sp>
        <p:sp>
          <p:nvSpPr>
            <p:cNvPr id="57" name="Oval 56"/>
            <p:cNvSpPr/>
            <p:nvPr/>
          </p:nvSpPr>
          <p:spPr>
            <a:xfrm>
              <a:off x="2336746" y="1428268"/>
              <a:ext cx="953210" cy="953208"/>
            </a:xfrm>
            <a:prstGeom prst="ellipse">
              <a:avLst/>
            </a:prstGeom>
            <a:solidFill>
              <a:srgbClr val="4F81BD"/>
            </a:solidFill>
            <a:ln>
              <a:solidFill>
                <a:schemeClr val="bg1"/>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400" b="1" dirty="0" smtClean="0"/>
                <a:t>Actions</a:t>
              </a:r>
              <a:endParaRPr lang="en-US" sz="1400" b="1" dirty="0"/>
            </a:p>
          </p:txBody>
        </p:sp>
        <p:sp>
          <p:nvSpPr>
            <p:cNvPr id="58" name="Oval 57"/>
            <p:cNvSpPr/>
            <p:nvPr/>
          </p:nvSpPr>
          <p:spPr>
            <a:xfrm>
              <a:off x="1091467" y="1428268"/>
              <a:ext cx="953210" cy="953208"/>
            </a:xfrm>
            <a:prstGeom prst="ellipse">
              <a:avLst/>
            </a:prstGeom>
            <a:solidFill>
              <a:srgbClr val="4F81BD"/>
            </a:solidFill>
            <a:ln w="57150">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400" b="1" dirty="0"/>
                <a:t>Planning</a:t>
              </a:r>
            </a:p>
          </p:txBody>
        </p:sp>
        <p:sp>
          <p:nvSpPr>
            <p:cNvPr id="59" name="Oval 58"/>
            <p:cNvSpPr/>
            <p:nvPr/>
          </p:nvSpPr>
          <p:spPr>
            <a:xfrm>
              <a:off x="797046" y="2588283"/>
              <a:ext cx="759528" cy="759526"/>
            </a:xfrm>
            <a:prstGeom prst="ellipse">
              <a:avLst/>
            </a:prstGeom>
            <a:solidFill>
              <a:srgbClr val="9BBB59"/>
            </a:solidFill>
            <a:ln w="38100">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100" b="1" dirty="0" smtClean="0"/>
                <a:t>Understand</a:t>
              </a:r>
            </a:p>
            <a:p>
              <a:pPr algn="ctr"/>
              <a:r>
                <a:rPr lang="en-US" sz="1100" b="1" dirty="0" smtClean="0"/>
                <a:t>risk and</a:t>
              </a:r>
            </a:p>
            <a:p>
              <a:pPr algn="ctr"/>
              <a:r>
                <a:rPr lang="en-US" sz="1100" b="1" dirty="0" smtClean="0"/>
                <a:t>capabilities</a:t>
              </a:r>
              <a:endParaRPr lang="en-US" sz="1100" b="1" dirty="0"/>
            </a:p>
          </p:txBody>
        </p:sp>
        <p:sp>
          <p:nvSpPr>
            <p:cNvPr id="60" name="Oval 59"/>
            <p:cNvSpPr/>
            <p:nvPr/>
          </p:nvSpPr>
          <p:spPr>
            <a:xfrm>
              <a:off x="208172" y="1974196"/>
              <a:ext cx="740042" cy="740040"/>
            </a:xfrm>
            <a:prstGeom prst="ellipse">
              <a:avLst/>
            </a:prstGeom>
            <a:solidFill>
              <a:srgbClr val="9BBB59"/>
            </a:solidFill>
            <a:ln w="38100">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100" b="1" dirty="0" smtClean="0"/>
                <a:t>Educate</a:t>
              </a:r>
            </a:p>
            <a:p>
              <a:pPr algn="ctr"/>
              <a:r>
                <a:rPr lang="en-US" sz="1100" b="1" dirty="0" smtClean="0"/>
                <a:t>public</a:t>
              </a:r>
              <a:endParaRPr lang="en-US" sz="1100" b="1" dirty="0"/>
            </a:p>
          </p:txBody>
        </p:sp>
        <p:sp>
          <p:nvSpPr>
            <p:cNvPr id="61" name="Oval 60"/>
            <p:cNvSpPr/>
            <p:nvPr/>
          </p:nvSpPr>
          <p:spPr>
            <a:xfrm>
              <a:off x="1622158" y="2514600"/>
              <a:ext cx="740042" cy="740040"/>
            </a:xfrm>
            <a:prstGeom prst="ellipse">
              <a:avLst/>
            </a:prstGeom>
            <a:solidFill>
              <a:srgbClr val="9BBB59"/>
            </a:solidFill>
            <a:ln w="38100">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100" b="1" dirty="0" smtClean="0"/>
                <a:t>Build</a:t>
              </a:r>
            </a:p>
            <a:p>
              <a:pPr algn="ctr"/>
              <a:r>
                <a:rPr lang="en-US" sz="1100" b="1" dirty="0" smtClean="0"/>
                <a:t>relationships</a:t>
              </a:r>
              <a:endParaRPr lang="en-US" sz="1100" b="1" dirty="0"/>
            </a:p>
          </p:txBody>
        </p:sp>
        <p:sp>
          <p:nvSpPr>
            <p:cNvPr id="62" name="Oval 61"/>
            <p:cNvSpPr/>
            <p:nvPr/>
          </p:nvSpPr>
          <p:spPr>
            <a:xfrm>
              <a:off x="3386497" y="2032965"/>
              <a:ext cx="740042" cy="740040"/>
            </a:xfrm>
            <a:prstGeom prst="ellipse">
              <a:avLst/>
            </a:prstGeom>
            <a:solidFill>
              <a:srgbClr val="9BBB59"/>
            </a:solidFill>
            <a:ln>
              <a:solidFill>
                <a:schemeClr val="bg1"/>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100" b="1" dirty="0" smtClean="0"/>
                <a:t>Prevent</a:t>
              </a:r>
            </a:p>
            <a:p>
              <a:pPr algn="ctr"/>
              <a:r>
                <a:rPr lang="en-US" sz="1100" b="1" dirty="0" smtClean="0"/>
                <a:t>future</a:t>
              </a:r>
            </a:p>
            <a:p>
              <a:pPr algn="ctr"/>
              <a:r>
                <a:rPr lang="en-US" sz="1100" b="1" dirty="0" smtClean="0"/>
                <a:t>vulnerability</a:t>
              </a:r>
              <a:endParaRPr lang="en-US" sz="1100" b="1" dirty="0"/>
            </a:p>
          </p:txBody>
        </p:sp>
        <p:sp>
          <p:nvSpPr>
            <p:cNvPr id="63" name="Oval 62"/>
            <p:cNvSpPr/>
            <p:nvPr/>
          </p:nvSpPr>
          <p:spPr>
            <a:xfrm>
              <a:off x="2612758" y="2514600"/>
              <a:ext cx="740042" cy="740040"/>
            </a:xfrm>
            <a:prstGeom prst="ellipse">
              <a:avLst/>
            </a:prstGeom>
            <a:solidFill>
              <a:srgbClr val="9BBB59"/>
            </a:solidFill>
            <a:ln>
              <a:solidFill>
                <a:schemeClr val="bg1"/>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100" b="1" dirty="0" smtClean="0"/>
                <a:t>Reduce</a:t>
              </a:r>
            </a:p>
            <a:p>
              <a:pPr algn="ctr"/>
              <a:r>
                <a:rPr lang="en-US" sz="1100" b="1" dirty="0" smtClean="0"/>
                <a:t>impacts/</a:t>
              </a:r>
            </a:p>
            <a:p>
              <a:pPr algn="ctr"/>
              <a:r>
                <a:rPr lang="en-US" sz="1100" b="1" dirty="0" smtClean="0"/>
                <a:t>losses</a:t>
              </a:r>
              <a:endParaRPr lang="en-US" sz="1100" b="1" dirty="0"/>
            </a:p>
          </p:txBody>
        </p:sp>
        <p:sp>
          <p:nvSpPr>
            <p:cNvPr id="64" name="Oval 63"/>
            <p:cNvSpPr/>
            <p:nvPr/>
          </p:nvSpPr>
          <p:spPr>
            <a:xfrm>
              <a:off x="1057292" y="3581494"/>
              <a:ext cx="740042" cy="740040"/>
            </a:xfrm>
            <a:prstGeom prst="ellipse">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100" b="1" dirty="0" smtClean="0"/>
                <a:t>Less</a:t>
              </a:r>
            </a:p>
            <a:p>
              <a:pPr algn="ctr"/>
              <a:r>
                <a:rPr lang="en-US" sz="1100" b="1" dirty="0" smtClean="0"/>
                <a:t>damage</a:t>
              </a:r>
              <a:endParaRPr lang="en-US" sz="1100" b="1" dirty="0"/>
            </a:p>
          </p:txBody>
        </p:sp>
        <p:sp>
          <p:nvSpPr>
            <p:cNvPr id="65" name="Oval 64"/>
            <p:cNvSpPr/>
            <p:nvPr/>
          </p:nvSpPr>
          <p:spPr>
            <a:xfrm>
              <a:off x="1797334" y="3581494"/>
              <a:ext cx="740042" cy="740040"/>
            </a:xfrm>
            <a:prstGeom prst="ellipse">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100" b="1" dirty="0" smtClean="0"/>
                <a:t>Faster</a:t>
              </a:r>
            </a:p>
            <a:p>
              <a:pPr algn="ctr"/>
              <a:r>
                <a:rPr lang="en-US" sz="1100" b="1" dirty="0" smtClean="0"/>
                <a:t>recovery</a:t>
              </a:r>
              <a:endParaRPr lang="en-US" sz="1100" b="1" dirty="0"/>
            </a:p>
          </p:txBody>
        </p:sp>
        <p:sp>
          <p:nvSpPr>
            <p:cNvPr id="66" name="Oval 65"/>
            <p:cNvSpPr/>
            <p:nvPr/>
          </p:nvSpPr>
          <p:spPr>
            <a:xfrm>
              <a:off x="2478723" y="3425687"/>
              <a:ext cx="1051656" cy="1051654"/>
            </a:xfrm>
            <a:prstGeom prst="ellipse">
              <a:avLst/>
            </a:prstGeom>
            <a:solidFill>
              <a:schemeClr val="accent1"/>
            </a:solidFill>
            <a:ln w="38100">
              <a:solidFill>
                <a:schemeClr val="bg1"/>
              </a:solid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500" b="1" dirty="0" smtClean="0"/>
                <a:t>Resilient</a:t>
              </a:r>
            </a:p>
            <a:p>
              <a:pPr algn="ctr"/>
              <a:r>
                <a:rPr lang="en-US" sz="1500" b="1" dirty="0" smtClean="0"/>
                <a:t>community</a:t>
              </a:r>
              <a:endParaRPr lang="en-US" sz="1500" b="1" dirty="0"/>
            </a:p>
          </p:txBody>
        </p:sp>
      </p:grpSp>
    </p:spTree>
    <p:extLst>
      <p:ext uri="{BB962C8B-B14F-4D97-AF65-F5344CB8AC3E}">
        <p14:creationId xmlns:p14="http://schemas.microsoft.com/office/powerpoint/2010/main" val="284242724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376364"/>
            <a:ext cx="9144000" cy="51768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1500"/>
              </a:spcBef>
              <a:spcAft>
                <a:spcPts val="0"/>
              </a:spcAft>
            </a:pPr>
            <a:endParaRPr lang="en-US" dirty="0" smtClean="0">
              <a:solidFill>
                <a:srgbClr val="C00000"/>
              </a:solidFill>
            </a:endParaRPr>
          </a:p>
          <a:p>
            <a:pPr fontAlgn="auto">
              <a:spcBef>
                <a:spcPts val="1500"/>
              </a:spcBef>
              <a:spcAft>
                <a:spcPts val="0"/>
              </a:spcAft>
            </a:pPr>
            <a:endParaRPr lang="en-US" dirty="0">
              <a:solidFill>
                <a:srgbClr val="C00000"/>
              </a:solidFill>
            </a:endParaRPr>
          </a:p>
          <a:p>
            <a:pPr fontAlgn="auto">
              <a:spcBef>
                <a:spcPts val="1500"/>
              </a:spcBef>
              <a:spcAft>
                <a:spcPts val="0"/>
              </a:spcAft>
            </a:pPr>
            <a:endParaRPr lang="en-US" dirty="0" smtClean="0">
              <a:solidFill>
                <a:srgbClr val="C00000"/>
              </a:solidFill>
            </a:endParaRPr>
          </a:p>
          <a:p>
            <a:pPr fontAlgn="auto">
              <a:spcBef>
                <a:spcPts val="1500"/>
              </a:spcBef>
              <a:spcAft>
                <a:spcPts val="0"/>
              </a:spcAft>
            </a:pPr>
            <a:endParaRPr lang="en-US" dirty="0">
              <a:solidFill>
                <a:srgbClr val="C00000"/>
              </a:solidFill>
            </a:endParaRPr>
          </a:p>
          <a:p>
            <a:pPr fontAlgn="auto">
              <a:spcBef>
                <a:spcPts val="1500"/>
              </a:spcBef>
              <a:spcAft>
                <a:spcPts val="0"/>
              </a:spcAft>
            </a:pPr>
            <a:endParaRPr lang="en-US" dirty="0" smtClean="0">
              <a:solidFill>
                <a:srgbClr val="C00000"/>
              </a:solidFill>
            </a:endParaRPr>
          </a:p>
          <a:p>
            <a:pPr fontAlgn="auto">
              <a:spcBef>
                <a:spcPts val="1500"/>
              </a:spcBef>
              <a:spcAft>
                <a:spcPts val="0"/>
              </a:spcAft>
            </a:pPr>
            <a:endParaRPr lang="en-US" dirty="0">
              <a:solidFill>
                <a:srgbClr val="C00000"/>
              </a:solidFill>
            </a:endParaRPr>
          </a:p>
          <a:p>
            <a:pPr fontAlgn="auto">
              <a:spcBef>
                <a:spcPts val="1500"/>
              </a:spcBef>
              <a:spcAft>
                <a:spcPts val="0"/>
              </a:spcAft>
            </a:pPr>
            <a:endParaRPr lang="en-US" dirty="0" smtClean="0">
              <a:solidFill>
                <a:srgbClr val="C00000"/>
              </a:solidFill>
            </a:endParaRPr>
          </a:p>
          <a:p>
            <a:pPr fontAlgn="auto">
              <a:spcBef>
                <a:spcPts val="1500"/>
              </a:spcBef>
              <a:spcAft>
                <a:spcPts val="0"/>
              </a:spcAft>
            </a:pPr>
            <a:endParaRPr lang="en-US" dirty="0">
              <a:solidFill>
                <a:srgbClr val="C00000"/>
              </a:solidFill>
            </a:endParaRPr>
          </a:p>
          <a:p>
            <a:pPr fontAlgn="auto">
              <a:spcBef>
                <a:spcPts val="1500"/>
              </a:spcBef>
              <a:spcAft>
                <a:spcPts val="0"/>
              </a:spcAft>
            </a:pPr>
            <a:endParaRPr lang="en-US" dirty="0" smtClean="0">
              <a:solidFill>
                <a:srgbClr val="C00000"/>
              </a:solidFill>
            </a:endParaRPr>
          </a:p>
          <a:p>
            <a:pPr fontAlgn="auto">
              <a:spcBef>
                <a:spcPts val="1500"/>
              </a:spcBef>
              <a:spcAft>
                <a:spcPts val="0"/>
              </a:spcAft>
            </a:pPr>
            <a:endParaRPr lang="en-US" dirty="0">
              <a:solidFill>
                <a:srgbClr val="C00000"/>
              </a:solidFill>
            </a:endParaRPr>
          </a:p>
        </p:txBody>
      </p:sp>
      <p:sp>
        <p:nvSpPr>
          <p:cNvPr id="4" name="TextBox 3"/>
          <p:cNvSpPr txBox="1"/>
          <p:nvPr/>
        </p:nvSpPr>
        <p:spPr>
          <a:xfrm>
            <a:off x="258212" y="1447800"/>
            <a:ext cx="8885788" cy="4862870"/>
          </a:xfrm>
          <a:prstGeom prst="rect">
            <a:avLst/>
          </a:prstGeom>
          <a:noFill/>
        </p:spPr>
        <p:txBody>
          <a:bodyPr wrap="square" rtlCol="0">
            <a:spAutoFit/>
          </a:bodyPr>
          <a:lstStyle/>
          <a:p>
            <a:pPr algn="ctr" fontAlgn="auto">
              <a:spcBef>
                <a:spcPts val="600"/>
              </a:spcBef>
              <a:spcAft>
                <a:spcPts val="0"/>
              </a:spcAft>
            </a:pPr>
            <a:r>
              <a:rPr lang="en-US" sz="2800" i="1" dirty="0" smtClean="0">
                <a:solidFill>
                  <a:srgbClr val="000000"/>
                </a:solidFill>
                <a:latin typeface="Arial"/>
              </a:rPr>
              <a:t>Hazard Mitigation Planning </a:t>
            </a:r>
            <a:r>
              <a:rPr lang="en-US" sz="2800" i="1" dirty="0">
                <a:solidFill>
                  <a:srgbClr val="000000"/>
                </a:solidFill>
                <a:latin typeface="Arial"/>
              </a:rPr>
              <a:t>is the cornerstone of project development.</a:t>
            </a:r>
          </a:p>
          <a:p>
            <a:pPr fontAlgn="auto">
              <a:spcBef>
                <a:spcPts val="600"/>
              </a:spcBef>
              <a:spcAft>
                <a:spcPts val="0"/>
              </a:spcAft>
            </a:pPr>
            <a:endParaRPr lang="en-US" sz="2400" b="1" dirty="0" smtClean="0">
              <a:solidFill>
                <a:srgbClr val="000000"/>
              </a:solidFill>
              <a:latin typeface="Arial"/>
            </a:endParaRPr>
          </a:p>
          <a:p>
            <a:pPr fontAlgn="auto">
              <a:spcBef>
                <a:spcPts val="600"/>
              </a:spcBef>
              <a:spcAft>
                <a:spcPts val="0"/>
              </a:spcAft>
            </a:pPr>
            <a:r>
              <a:rPr lang="en-US" sz="2400" dirty="0" smtClean="0">
                <a:solidFill>
                  <a:srgbClr val="000000"/>
                </a:solidFill>
                <a:latin typeface="Arial"/>
              </a:rPr>
              <a:t>A </a:t>
            </a:r>
            <a:r>
              <a:rPr lang="en-US" sz="2400" dirty="0">
                <a:solidFill>
                  <a:srgbClr val="000000"/>
                </a:solidFill>
                <a:latin typeface="Arial"/>
              </a:rPr>
              <a:t>FEMA-approved mitigation plan </a:t>
            </a:r>
            <a:r>
              <a:rPr lang="en-US" sz="2400" dirty="0" smtClean="0">
                <a:solidFill>
                  <a:srgbClr val="000000"/>
                </a:solidFill>
                <a:latin typeface="Arial"/>
              </a:rPr>
              <a:t>is required to </a:t>
            </a:r>
            <a:r>
              <a:rPr lang="en-US" sz="2400" dirty="0">
                <a:solidFill>
                  <a:srgbClr val="000000"/>
                </a:solidFill>
                <a:latin typeface="Arial"/>
              </a:rPr>
              <a:t>apply for and receive </a:t>
            </a:r>
            <a:r>
              <a:rPr lang="en-US" sz="2400" b="1" u="sng" dirty="0">
                <a:solidFill>
                  <a:srgbClr val="FF0000"/>
                </a:solidFill>
                <a:latin typeface="Arial"/>
              </a:rPr>
              <a:t>project </a:t>
            </a:r>
            <a:r>
              <a:rPr lang="en-US" sz="2400" dirty="0" smtClean="0">
                <a:solidFill>
                  <a:srgbClr val="000000"/>
                </a:solidFill>
                <a:latin typeface="Arial"/>
              </a:rPr>
              <a:t>funding, </a:t>
            </a:r>
            <a:r>
              <a:rPr lang="en-US" sz="2400" dirty="0">
                <a:solidFill>
                  <a:srgbClr val="000000"/>
                </a:solidFill>
                <a:latin typeface="Arial"/>
              </a:rPr>
              <a:t>in accordance with 44 CFR Part 201</a:t>
            </a:r>
            <a:r>
              <a:rPr lang="en-US" sz="2400" dirty="0" smtClean="0">
                <a:solidFill>
                  <a:srgbClr val="000000"/>
                </a:solidFill>
                <a:latin typeface="Arial"/>
              </a:rPr>
              <a:t>.</a:t>
            </a:r>
          </a:p>
          <a:p>
            <a:pPr fontAlgn="auto">
              <a:spcBef>
                <a:spcPts val="600"/>
              </a:spcBef>
              <a:spcAft>
                <a:spcPts val="0"/>
              </a:spcAft>
            </a:pPr>
            <a:endParaRPr lang="en-US" sz="2400" dirty="0">
              <a:solidFill>
                <a:srgbClr val="000000"/>
              </a:solidFill>
              <a:latin typeface="Arial"/>
            </a:endParaRPr>
          </a:p>
          <a:p>
            <a:pPr fontAlgn="auto">
              <a:spcBef>
                <a:spcPts val="600"/>
              </a:spcBef>
              <a:spcAft>
                <a:spcPts val="0"/>
              </a:spcAft>
            </a:pPr>
            <a:r>
              <a:rPr lang="en-US" sz="2400" b="1" i="1" dirty="0" smtClean="0">
                <a:solidFill>
                  <a:srgbClr val="000000"/>
                </a:solidFill>
                <a:latin typeface="Arial"/>
              </a:rPr>
              <a:t>Tribal Applicants (</a:t>
            </a:r>
            <a:r>
              <a:rPr lang="en-US" sz="2000" b="1" i="1" dirty="0" smtClean="0">
                <a:solidFill>
                  <a:srgbClr val="000000"/>
                </a:solidFill>
                <a:latin typeface="Arial"/>
              </a:rPr>
              <a:t>and any subapplicants</a:t>
            </a:r>
            <a:r>
              <a:rPr lang="en-US" sz="2400" b="1" i="1" dirty="0">
                <a:solidFill>
                  <a:srgbClr val="000000"/>
                </a:solidFill>
                <a:latin typeface="Arial"/>
              </a:rPr>
              <a:t>)</a:t>
            </a:r>
            <a:r>
              <a:rPr lang="en-US" sz="2400" b="1" i="1" dirty="0" smtClean="0">
                <a:solidFill>
                  <a:srgbClr val="000000"/>
                </a:solidFill>
                <a:latin typeface="Arial"/>
              </a:rPr>
              <a:t> must have a FEMA-approved hazard mitigation plan by the application deadline to be eligible for </a:t>
            </a:r>
            <a:r>
              <a:rPr lang="en-US" sz="2400" b="1" i="1" u="sng" dirty="0" smtClean="0">
                <a:solidFill>
                  <a:srgbClr val="FF0000"/>
                </a:solidFill>
                <a:latin typeface="Arial"/>
              </a:rPr>
              <a:t>project</a:t>
            </a:r>
            <a:r>
              <a:rPr lang="en-US" sz="2400" b="1" i="1" dirty="0" smtClean="0">
                <a:solidFill>
                  <a:srgbClr val="000000"/>
                </a:solidFill>
                <a:latin typeface="Arial"/>
              </a:rPr>
              <a:t> funding.</a:t>
            </a:r>
          </a:p>
          <a:p>
            <a:pPr fontAlgn="auto">
              <a:spcBef>
                <a:spcPts val="600"/>
              </a:spcBef>
              <a:spcAft>
                <a:spcPts val="0"/>
              </a:spcAft>
            </a:pPr>
            <a:endParaRPr lang="en-US" sz="2400" b="1" i="1" dirty="0" smtClean="0">
              <a:solidFill>
                <a:srgbClr val="000000"/>
              </a:solidFill>
              <a:latin typeface="Arial"/>
            </a:endParaRPr>
          </a:p>
          <a:p>
            <a:pPr fontAlgn="auto">
              <a:spcBef>
                <a:spcPts val="600"/>
              </a:spcBef>
              <a:spcAft>
                <a:spcPts val="0"/>
              </a:spcAft>
            </a:pPr>
            <a:r>
              <a:rPr lang="en-US" sz="1600" i="1" dirty="0" smtClean="0">
                <a:solidFill>
                  <a:srgbClr val="000000"/>
                </a:solidFill>
                <a:latin typeface="Arial"/>
              </a:rPr>
              <a:t>Extraordinary Circumstances will </a:t>
            </a:r>
            <a:r>
              <a:rPr lang="en-US" sz="1600" i="1" u="sng" dirty="0" smtClean="0">
                <a:solidFill>
                  <a:srgbClr val="000000"/>
                </a:solidFill>
                <a:latin typeface="Arial"/>
              </a:rPr>
              <a:t>not</a:t>
            </a:r>
            <a:r>
              <a:rPr lang="en-US" sz="1600" i="1" dirty="0" smtClean="0">
                <a:solidFill>
                  <a:srgbClr val="000000"/>
                </a:solidFill>
                <a:latin typeface="Arial"/>
              </a:rPr>
              <a:t> be granted if Applicants or Subapplicants do not have a FEMA-approved Hazard Mitigation Plan by the application deadline.</a:t>
            </a:r>
            <a:endParaRPr lang="en-US" sz="1600" i="1" dirty="0">
              <a:solidFill>
                <a:srgbClr val="000000"/>
              </a:solidFill>
              <a:latin typeface="Arial"/>
            </a:endParaRPr>
          </a:p>
        </p:txBody>
      </p:sp>
      <p:sp>
        <p:nvSpPr>
          <p:cNvPr id="10" name="Title 9"/>
          <p:cNvSpPr>
            <a:spLocks noGrp="1"/>
          </p:cNvSpPr>
          <p:nvPr>
            <p:ph type="title"/>
          </p:nvPr>
        </p:nvSpPr>
        <p:spPr>
          <a:xfrm>
            <a:off x="228600" y="152718"/>
            <a:ext cx="8686800" cy="1060693"/>
          </a:xfrm>
        </p:spPr>
        <p:txBody>
          <a:bodyPr/>
          <a:lstStyle/>
          <a:p>
            <a:r>
              <a:rPr lang="en-US" dirty="0" smtClean="0">
                <a:solidFill>
                  <a:schemeClr val="accent4">
                    <a:lumMod val="20000"/>
                    <a:lumOff val="80000"/>
                  </a:schemeClr>
                </a:solidFill>
              </a:rPr>
              <a:t>Planning requirement for projects</a:t>
            </a:r>
            <a:endParaRPr lang="en-US" dirty="0">
              <a:solidFill>
                <a:schemeClr val="accent4">
                  <a:lumMod val="20000"/>
                  <a:lumOff val="80000"/>
                </a:schemeClr>
              </a:solidFill>
            </a:endParaRPr>
          </a:p>
        </p:txBody>
      </p:sp>
      <p:sp>
        <p:nvSpPr>
          <p:cNvPr id="8" name="Footer Placeholder 7"/>
          <p:cNvSpPr>
            <a:spLocks noGrp="1"/>
          </p:cNvSpPr>
          <p:nvPr>
            <p:ph type="ftr" sz="quarter" idx="11"/>
          </p:nvPr>
        </p:nvSpPr>
        <p:spPr/>
        <p:txBody>
          <a:bodyPr/>
          <a:lstStyle/>
          <a:p>
            <a:r>
              <a:rPr lang="en-US" dirty="0" smtClean="0">
                <a:solidFill>
                  <a:srgbClr val="FFFFFF"/>
                </a:solidFill>
              </a:rPr>
              <a:t>Notice of Funding Opportunity FY17 HMA Programs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315866B5-4539-4791-A5F4-16D888D606C1}" type="slidenum">
              <a:rPr lang="en-US" smtClean="0">
                <a:solidFill>
                  <a:srgbClr val="FFFFFF">
                    <a:lumMod val="95000"/>
                  </a:srgbClr>
                </a:solidFill>
              </a:rPr>
              <a:pPr/>
              <a:t>7</a:t>
            </a:fld>
            <a:endParaRPr lang="en-US" dirty="0">
              <a:solidFill>
                <a:srgbClr val="FFFFFF">
                  <a:lumMod val="95000"/>
                </a:srgbClr>
              </a:solidFill>
            </a:endParaRPr>
          </a:p>
        </p:txBody>
      </p:sp>
    </p:spTree>
    <p:extLst>
      <p:ext uri="{BB962C8B-B14F-4D97-AF65-F5344CB8AC3E}">
        <p14:creationId xmlns:p14="http://schemas.microsoft.com/office/powerpoint/2010/main" val="414420582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the Development of Mitigation Plans	</a:t>
            </a:r>
            <a:endParaRPr lang="en-US"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FEMA Planning Grants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67A036F-738C-4416-983E-5B04119587A4}" type="slidenum">
              <a:rPr lang="en-US" smtClean="0"/>
              <a:pPr>
                <a:defRPr/>
              </a:pPr>
              <a:t>8</a:t>
            </a:fld>
            <a:endParaRPr lang="en-US" dirty="0"/>
          </a:p>
        </p:txBody>
      </p:sp>
      <p:sp>
        <p:nvSpPr>
          <p:cNvPr id="5" name="Content Placeholder 4"/>
          <p:cNvSpPr>
            <a:spLocks noGrp="1"/>
          </p:cNvSpPr>
          <p:nvPr>
            <p:ph idx="1"/>
          </p:nvPr>
        </p:nvSpPr>
        <p:spPr/>
        <p:txBody>
          <a:bodyPr/>
          <a:lstStyle/>
          <a:p>
            <a:r>
              <a:rPr lang="en-US" dirty="0" smtClean="0"/>
              <a:t>Mitigation Planning is a </a:t>
            </a:r>
            <a:r>
              <a:rPr lang="en-US" b="1" i="1" u="sng" dirty="0" smtClean="0"/>
              <a:t>process</a:t>
            </a:r>
            <a:r>
              <a:rPr lang="en-US" dirty="0" smtClean="0"/>
              <a:t> – on-going not one-and-done</a:t>
            </a:r>
          </a:p>
          <a:p>
            <a:pPr lvl="1"/>
            <a:r>
              <a:rPr lang="en-US" dirty="0" smtClean="0"/>
              <a:t>Even if started with Grant funds, maintenance commitment is necessary</a:t>
            </a:r>
          </a:p>
          <a:p>
            <a:pPr lvl="1"/>
            <a:r>
              <a:rPr lang="en-US" dirty="0" smtClean="0"/>
              <a:t>Local funds / staff time are involved all along the process</a:t>
            </a:r>
          </a:p>
          <a:p>
            <a:pPr lvl="1"/>
            <a:r>
              <a:rPr lang="en-US" dirty="0" smtClean="0"/>
              <a:t>Many mitigation planning efforts are entirely local-funded</a:t>
            </a:r>
          </a:p>
          <a:p>
            <a:r>
              <a:rPr lang="en-US" dirty="0" smtClean="0"/>
              <a:t>Emergency Management Grant Program funds</a:t>
            </a:r>
          </a:p>
          <a:p>
            <a:pPr lvl="1"/>
            <a:r>
              <a:rPr lang="en-US" dirty="0" smtClean="0"/>
              <a:t>Possibly could fund staff positions that develop mitigation plans and/or grants</a:t>
            </a:r>
          </a:p>
          <a:p>
            <a:r>
              <a:rPr lang="en-US" b="1" dirty="0" smtClean="0"/>
              <a:t>Hazard Mitigation Assistance (HMA) Program</a:t>
            </a:r>
          </a:p>
          <a:p>
            <a:pPr marL="617220" lvl="1" indent="-342900">
              <a:buFont typeface="+mj-lt"/>
              <a:buAutoNum type="arabicPeriod"/>
            </a:pPr>
            <a:r>
              <a:rPr lang="en-US" dirty="0" smtClean="0"/>
              <a:t>Pre-Disaster Mitigation (PDM) Grants – </a:t>
            </a:r>
          </a:p>
          <a:p>
            <a:pPr marL="891540" lvl="2" indent="-342900">
              <a:buFont typeface="+mj-lt"/>
              <a:buAutoNum type="arabicPeriod"/>
            </a:pPr>
            <a:r>
              <a:rPr lang="en-US" dirty="0" smtClean="0"/>
              <a:t>Annual cycle - competitive nationwide</a:t>
            </a:r>
          </a:p>
          <a:p>
            <a:pPr marL="891540" lvl="2" indent="-342900">
              <a:buFont typeface="+mj-lt"/>
              <a:buAutoNum type="arabicPeriod"/>
            </a:pPr>
            <a:r>
              <a:rPr lang="en-US" dirty="0" smtClean="0"/>
              <a:t>Hazard Mitigation Planning has always been a funding priority</a:t>
            </a:r>
          </a:p>
          <a:p>
            <a:pPr marL="617220" lvl="1" indent="-342900">
              <a:buFont typeface="+mj-lt"/>
              <a:buAutoNum type="arabicPeriod"/>
            </a:pPr>
            <a:r>
              <a:rPr lang="en-US" dirty="0" smtClean="0"/>
              <a:t>Hazard Mitigation Grant Program (HMGP) – </a:t>
            </a:r>
          </a:p>
          <a:p>
            <a:pPr marL="891540" lvl="2" indent="-342900">
              <a:buFont typeface="+mj-lt"/>
              <a:buAutoNum type="arabicPeriod"/>
            </a:pPr>
            <a:r>
              <a:rPr lang="en-US" dirty="0" smtClean="0"/>
              <a:t>Results from Disaster Declaration – limited to Declared State (or Tribe)</a:t>
            </a:r>
          </a:p>
          <a:p>
            <a:pPr marL="617220" lvl="1" indent="-342900">
              <a:buFont typeface="+mj-lt"/>
              <a:buAutoNum type="arabicPeriod"/>
            </a:pPr>
            <a:r>
              <a:rPr lang="en-US" dirty="0" smtClean="0"/>
              <a:t>Flood Mitigation Assistance (FMA) Program – </a:t>
            </a:r>
          </a:p>
          <a:p>
            <a:pPr marL="891540" lvl="2" indent="-342900">
              <a:buFont typeface="+mj-lt"/>
              <a:buAutoNum type="arabicPeriod"/>
            </a:pPr>
            <a:r>
              <a:rPr lang="en-US" dirty="0" smtClean="0"/>
              <a:t>Annual cycle – semi-competitive nationwide</a:t>
            </a:r>
          </a:p>
          <a:p>
            <a:pPr marL="891540" lvl="2" indent="-342900">
              <a:buFont typeface="+mj-lt"/>
              <a:buAutoNum type="arabicPeriod"/>
            </a:pPr>
            <a:r>
              <a:rPr lang="en-US" dirty="0" smtClean="0"/>
              <a:t>Very limited planning funds – focus is on mitigating Severe Floodprone structures</a:t>
            </a:r>
          </a:p>
          <a:p>
            <a:endParaRPr lang="en-US" dirty="0"/>
          </a:p>
        </p:txBody>
      </p:sp>
    </p:spTree>
    <p:extLst>
      <p:ext uri="{BB962C8B-B14F-4D97-AF65-F5344CB8AC3E}">
        <p14:creationId xmlns:p14="http://schemas.microsoft.com/office/powerpoint/2010/main" val="1388484895"/>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G318 Local Mitigation Planning Workshop  Module 1:  Planning Process&amp;quot;&quot;/&gt;&lt;property id=&quot;20307&quot; value=&quot;325&quot;/&gt;&lt;/object&gt;&lt;object type=&quot;3&quot; unique_id=&quot;10004&quot;&gt;&lt;property id=&quot;20148&quot; value=&quot;5&quot;/&gt;&lt;property id=&quot;20300&quot; value=&quot;Slide 2 - &amp;quot;Unit 1  Mitigation and Mitigation Planning&amp;quot;&quot;/&gt;&lt;property id=&quot;20307&quot; value=&quot;339&quot;/&gt;&lt;/object&gt;&lt;object type=&quot;3&quot; unique_id=&quot;10005&quot;&gt;&lt;property id=&quot;20148&quot; value=&quot;5&quot;/&gt;&lt;property id=&quot;20300&quot; value=&quot;Slide 3 - &amp;quot;What Is Hazard Mitigation?&amp;quot;&quot;/&gt;&lt;property id=&quot;20307&quot; value=&quot;280&quot;/&gt;&lt;/object&gt;&lt;object type=&quot;3&quot; unique_id=&quot;10006&quot;&gt;&lt;property id=&quot;20148&quot; value=&quot;5&quot;/&gt;&lt;property id=&quot;20300&quot; value=&quot;Slide 4 - &amp;quot;Hazard Mitigation: Examples&amp;quot;&quot;/&gt;&lt;property id=&quot;20307&quot; value=&quot;326&quot;/&gt;&lt;/object&gt;&lt;object type=&quot;3&quot; unique_id=&quot;10007&quot;&gt;&lt;property id=&quot;20148&quot; value=&quot;5&quot;/&gt;&lt;property id=&quot;20300&quot; value=&quot;Slide 5 - &amp;quot;Mitigation Is an Investment &amp;quot;&quot;/&gt;&lt;property id=&quot;20307&quot; value=&quot;283&quot;/&gt;&lt;/object&gt;&lt;object type=&quot;3&quot; unique_id=&quot;10008&quot;&gt;&lt;property id=&quot;20148&quot; value=&quot;5&quot;/&gt;&lt;property id=&quot;20300&quot; value=&quot;Slide 6 - &amp;quot;Disaster Resilience&amp;quot;&quot;/&gt;&lt;property id=&quot;20307&quot; value=&quot;287&quot;/&gt;&lt;/object&gt;&lt;object type=&quot;3&quot; unique_id=&quot;10009&quot;&gt;&lt;property id=&quot;20148&quot; value=&quot;5&quot;/&gt;&lt;property id=&quot;20300&quot; value=&quot;Slide 7 - &amp;quot;Hazard Mitigation Planning&amp;quot;&quot;/&gt;&lt;property id=&quot;20307&quot; value=&quot;286&quot;/&gt;&lt;/object&gt;&lt;object type=&quot;3&quot; unique_id=&quot;10010&quot;&gt;&lt;property id=&quot;20148&quot; value=&quot;5&quot;/&gt;&lt;property id=&quot;20300&quot; value=&quot;Slide 8 - &amp;quot;Why Mitigation Planning?&amp;quot;&quot;/&gt;&lt;property id=&quot;20307&quot; value=&quot;284&quot;/&gt;&lt;/object&gt;&lt;object type=&quot;3&quot; unique_id=&quot;10011&quot;&gt;&lt;property id=&quot;20148&quot; value=&quot;5&quot;/&gt;&lt;property id=&quot;20300&quot; value=&quot;Slide 9 - &amp;quot;Federal Planning Regulations&amp;quot;&quot;/&gt;&lt;property id=&quot;20307&quot; value=&quot;285&quot;/&gt;&lt;/object&gt;&lt;object type=&quot;3&quot; unique_id=&quot;10012&quot;&gt;&lt;property id=&quot;20148&quot; value=&quot;5&quot;/&gt;&lt;property id=&quot;20300&quot; value=&quot;Slide 10 - &amp;quot;Hazard Mitigation Assistance (HMA)&amp;quot;&quot;/&gt;&lt;property id=&quot;20307&quot; value=&quot;387&quot;/&gt;&lt;/object&gt;&lt;object type=&quot;3&quot; unique_id=&quot;10013&quot;&gt;&lt;property id=&quot;20148&quot; value=&quot;5&quot;/&gt;&lt;property id=&quot;20300&quot; value=&quot;Slide 11 - &amp;quot;This Is the Community’s Plan&amp;quot;&quot;/&gt;&lt;property id=&quot;20307&quot; value=&quot;292&quot;/&gt;&lt;/object&gt;&lt;object type=&quot;3&quot; unique_id=&quot;10014&quot;&gt;&lt;property id=&quot;20148&quot; value=&quot;5&quot;/&gt;&lt;property id=&quot;20300&quot; value=&quot;Slide 12 - &amp;quot;Plan Updates&amp;quot;&quot;/&gt;&lt;property id=&quot;20307&quot; value=&quot;293&quot;/&gt;&lt;/object&gt;&lt;object type=&quot;3&quot; unique_id=&quot;10015&quot;&gt;&lt;property id=&quot;20148&quot; value=&quot;5&quot;/&gt;&lt;property id=&quot;20300&quot; value=&quot;Slide 13 - &amp;quot;Unit 2  Establish the Planning Area&amp;quot;&quot;/&gt;&lt;property id=&quot;20307&quot; value=&quot;291&quot;/&gt;&lt;/object&gt;&lt;object type=&quot;3&quot; unique_id=&quot;10016&quot;&gt;&lt;property id=&quot;20148&quot; value=&quot;5&quot;/&gt;&lt;property id=&quot;20300&quot; value=&quot;Slide 14 - &amp;quot;Determine the Planning Area&amp;quot;&quot;/&gt;&lt;property id=&quot;20307&quot; value=&quot;296&quot;/&gt;&lt;/object&gt;&lt;object type=&quot;3&quot; unique_id=&quot;10017&quot;&gt;&lt;property id=&quot;20148&quot; value=&quot;5&quot;/&gt;&lt;property id=&quot;20300&quot; value=&quot;Slide 15 - &amp;quot;Single or Multi-Jurisdictional&amp;quot;&quot;/&gt;&lt;property id=&quot;20307&quot; value=&quot;297&quot;/&gt;&lt;/object&gt;&lt;object type=&quot;3&quot; unique_id=&quot;10018&quot;&gt;&lt;property id=&quot;20148&quot; value=&quot;5&quot;/&gt;&lt;property id=&quot;20300&quot; value=&quot;Slide 16 - &amp;quot;Benefits of Multi-Jurisdictional Plans&amp;quot;&quot;/&gt;&lt;property id=&quot;20307&quot; value=&quot;299&quot;/&gt;&lt;/object&gt;&lt;object type=&quot;3&quot; unique_id=&quot;10019&quot;&gt;&lt;property id=&quot;20148&quot; value=&quot;5&quot;/&gt;&lt;property id=&quot;20300&quot; value=&quot;Slide 17 - &amp;quot;Challenges of Multi-Jurisdictional Plans&amp;quot;&quot;/&gt;&lt;property id=&quot;20307&quot; value=&quot;300&quot;/&gt;&lt;/object&gt;&lt;object type=&quot;3&quot; unique_id=&quot;10020&quot;&gt;&lt;property id=&quot;20148&quot; value=&quot;5&quot;/&gt;&lt;property id=&quot;20300&quot; value=&quot;Slide 18 - &amp;quot;Discussion Questions&amp;quot;&quot;/&gt;&lt;property id=&quot;20307&quot; value=&quot;308&quot;/&gt;&lt;/object&gt;&lt;object type=&quot;3&quot; unique_id=&quot;10021&quot;&gt;&lt;property id=&quot;20148&quot; value=&quot;5&quot;/&gt;&lt;property id=&quot;20300&quot; value=&quot;Slide 19 - &amp;quot;Additional Considerations for Multi-Jurisdictional Planning&amp;quot;&quot;/&gt;&lt;property id=&quot;20307&quot; value=&quot;312&quot;/&gt;&lt;/object&gt;&lt;object type=&quot;3&quot; unique_id=&quot;10022&quot;&gt;&lt;property id=&quot;20148&quot; value=&quot;5&quot;/&gt;&lt;property id=&quot;20300&quot; value=&quot;Slide 20 - &amp;quot;Multi-Jurisdiction Requirements&amp;quot;&quot;/&gt;&lt;property id=&quot;20307&quot; value=&quot;313&quot;/&gt;&lt;/object&gt;&lt;object type=&quot;3&quot; unique_id=&quot;10023&quot;&gt;&lt;property id=&quot;20148&quot; value=&quot;5&quot;/&gt;&lt;property id=&quot;20300&quot; value=&quot;Slide 21 - &amp;quot;Local Leadership&amp;quot;&quot;/&gt;&lt;property id=&quot;20307&quot; value=&quot;302&quot;/&gt;&lt;/object&gt;&lt;object type=&quot;3&quot; unique_id=&quot;10024&quot;&gt;&lt;property id=&quot;20148&quot; value=&quot;5&quot;/&gt;&lt;property id=&quot;20300&quot; value=&quot;Slide 22 - &amp;quot;Technical Assistance&amp;quot;&quot;/&gt;&lt;property id=&quot;20307&quot; value=&quot;303&quot;/&gt;&lt;/object&gt;&lt;object type=&quot;3&quot; unique_id=&quot;10025&quot;&gt;&lt;property id=&quot;20148&quot; value=&quot;5&quot;/&gt;&lt;property id=&quot;20300&quot; value=&quot;Slide 23 - &amp;quot;Tips for Consultant Selection&amp;quot;&quot;/&gt;&lt;property id=&quot;20307&quot; value=&quot;310&quot;/&gt;&lt;/object&gt;&lt;object type=&quot;3&quot; unique_id=&quot;10026&quot;&gt;&lt;property id=&quot;20148&quot; value=&quot;5&quot;/&gt;&lt;property id=&quot;20300&quot; value=&quot;Slide 24 - &amp;quot;Questions?&amp;quot;&quot;/&gt;&lt;property id=&quot;20307&quot; value=&quot;380&quot;/&gt;&lt;/object&gt;&lt;object type=&quot;3&quot; unique_id=&quot;10027&quot;&gt;&lt;property id=&quot;20148&quot; value=&quot;5&quot;/&gt;&lt;property id=&quot;20300&quot; value=&quot;Slide 25 - &amp;quot;Unit 3  Build the Planning Team&amp;quot;&quot;/&gt;&lt;property id=&quot;20307&quot; value=&quot;343&quot;/&gt;&lt;/object&gt;&lt;object type=&quot;3&quot; unique_id=&quot;10028&quot;&gt;&lt;property id=&quot;20148&quot; value=&quot;5&quot;/&gt;&lt;property id=&quot;20300&quot; value=&quot;Slide 26 - &amp;quot;Role of the Planning Team&amp;quot;&quot;/&gt;&lt;property id=&quot;20307&quot; value=&quot;373&quot;/&gt;&lt;/object&gt;&lt;object type=&quot;3&quot; unique_id=&quot;10029&quot;&gt;&lt;property id=&quot;20148&quot; value=&quot;5&quot;/&gt;&lt;property id=&quot;20300&quot; value=&quot;Slide 27 - &amp;quot;Planning Team Members&amp;quot;&quot;/&gt;&lt;property id=&quot;20307&quot; value=&quot;344&quot;/&gt;&lt;/object&gt;&lt;object type=&quot;3&quot; unique_id=&quot;10030&quot;&gt;&lt;property id=&quot;20148&quot; value=&quot;5&quot;/&gt;&lt;property id=&quot;20300&quot; value=&quot;Slide 28 - &amp;quot;Planning Team  and Other Stakeholders&amp;quot;&quot;/&gt;&lt;property id=&quot;20307&quot; value=&quot;385&quot;/&gt;&lt;/object&gt;&lt;object type=&quot;3&quot; unique_id=&quot;10031&quot;&gt;&lt;property id=&quot;20148&quot; value=&quot;5&quot;/&gt;&lt;property id=&quot;20300&quot; value=&quot;Slide 29 - &amp;quot;Opportunity for Involvement&amp;quot;&quot;/&gt;&lt;property id=&quot;20307&quot; value=&quot;384&quot;/&gt;&lt;/object&gt;&lt;object type=&quot;3&quot; unique_id=&quot;10032&quot;&gt;&lt;property id=&quot;20148&quot; value=&quot;5&quot;/&gt;&lt;property id=&quot;20300&quot; value=&quot;Slide 30 - &amp;quot;Discussion Question&amp;quot;&quot;/&gt;&lt;property id=&quot;20307&quot; value=&quot;347&quot;/&gt;&lt;/object&gt;&lt;object type=&quot;3&quot; unique_id=&quot;10033&quot;&gt;&lt;property id=&quot;20148&quot; value=&quot;5&quot;/&gt;&lt;property id=&quot;20300&quot; value=&quot;Slide 31 - &amp;quot;Promoting Participation&amp;quot;&quot;/&gt;&lt;property id=&quot;20307&quot; value=&quot;349&quot;/&gt;&lt;/object&gt;&lt;object type=&quot;3&quot; unique_id=&quot;10034&quot;&gt;&lt;property id=&quot;20148&quot; value=&quot;5&quot;/&gt;&lt;property id=&quot;20300&quot; value=&quot;Slide 32 - &amp;quot;Getting Buy-In&amp;quot;&quot;/&gt;&lt;property id=&quot;20307&quot; value=&quot;377&quot;/&gt;&lt;/object&gt;&lt;object type=&quot;3&quot; unique_id=&quot;10035&quot;&gt;&lt;property id=&quot;20148&quot; value=&quot;5&quot;/&gt;&lt;property id=&quot;20300&quot; value=&quot;Slide 33 - &amp;quot;Multi-Jurisdiction Planning Teams&amp;quot;&quot;/&gt;&lt;property id=&quot;20307&quot; value=&quot;351&quot;/&gt;&lt;/object&gt;&lt;object type=&quot;3&quot; unique_id=&quot;10036&quot;&gt;&lt;property id=&quot;20148&quot; value=&quot;5&quot;/&gt;&lt;property id=&quot;20300&quot; value=&quot;Slide 34 - &amp;quot;Initial Planning Team Decisions&amp;quot;&quot;/&gt;&lt;property id=&quot;20307&quot; value=&quot;371&quot;/&gt;&lt;/object&gt;&lt;object type=&quot;3&quot; unique_id=&quot;10037&quot;&gt;&lt;property id=&quot;20148&quot; value=&quot;5&quot;/&gt;&lt;property id=&quot;20300&quot; value=&quot;Slide 35 - &amp;quot;1. Confirm Plan Purpose and Mission&amp;quot;&quot;/&gt;&lt;property id=&quot;20307&quot; value=&quot;352&quot;/&gt;&lt;/object&gt;&lt;object type=&quot;3&quot; unique_id=&quot;10038&quot;&gt;&lt;property id=&quot;20148&quot; value=&quot;5&quot;/&gt;&lt;property id=&quot;20300&quot; value=&quot;Slide 36 - &amp;quot;2. Review the Current Mitigation Plan&amp;quot;&quot;/&gt;&lt;property id=&quot;20307&quot; value=&quot;388&quot;/&gt;&lt;/object&gt;&lt;object type=&quot;3&quot; unique_id=&quot;10039&quot;&gt;&lt;property id=&quot;20148&quot; value=&quot;5&quot;/&gt;&lt;property id=&quot;20300&quot; value=&quot;Slide 37 - &amp;quot;3. Refine Plan Scope and Schedule&amp;quot;&quot;/&gt;&lt;property id=&quot;20307&quot; value=&quot;379&quot;/&gt;&lt;/object&gt;&lt;object type=&quot;3&quot; unique_id=&quot;10040&quot;&gt;&lt;property id=&quot;20148&quot; value=&quot;5&quot;/&gt;&lt;property id=&quot;20300&quot; value=&quot;Slide 38 - &amp;quot;4. Establish Responsibilities&amp;quot;&quot;/&gt;&lt;property id=&quot;20307&quot; value=&quot;354&quot;/&gt;&lt;/object&gt;&lt;object type=&quot;3&quot; unique_id=&quot;10041&quot;&gt;&lt;property id=&quot;20148&quot; value=&quot;5&quot;/&gt;&lt;property id=&quot;20300&quot; value=&quot;Slide 39 - &amp;quot;5. Develop an Outreach Strategy&amp;quot;&quot;/&gt;&lt;property id=&quot;20307&quot; value=&quot;356&quot;/&gt;&lt;/object&gt;&lt;object type=&quot;3&quot; unique_id=&quot;10042&quot;&gt;&lt;property id=&quot;20148&quot; value=&quot;5&quot;/&gt;&lt;property id=&quot;20300&quot; value=&quot;Slide 40 - &amp;quot;Unit 4  Develop an Outreach Strategy&amp;quot;&quot;/&gt;&lt;property id=&quot;20307&quot; value=&quot;357&quot;/&gt;&lt;/object&gt;&lt;object type=&quot;3&quot; unique_id=&quot;10043&quot;&gt;&lt;property id=&quot;20148&quot; value=&quot;5&quot;/&gt;&lt;property id=&quot;20300&quot; value=&quot;Slide 41 - &amp;quot;Outreach Strategy Framework&amp;quot;&quot;/&gt;&lt;property id=&quot;20307&quot; value=&quot;358&quot;/&gt;&lt;/object&gt;&lt;object type=&quot;3&quot; unique_id=&quot;10044&quot;&gt;&lt;property id=&quot;20148&quot; value=&quot;5&quot;/&gt;&lt;property id=&quot;20300&quot; value=&quot;Slide 42 - &amp;quot;Opportunity for Involvement&amp;quot;&quot;/&gt;&lt;property id=&quot;20307&quot; value=&quot;374&quot;/&gt;&lt;/object&gt;&lt;object type=&quot;3&quot; unique_id=&quot;10045&quot;&gt;&lt;property id=&quot;20148&quot; value=&quot;5&quot;/&gt;&lt;property id=&quot;20300&quot; value=&quot;Slide 43 - &amp;quot;Types of Stakeholders&amp;quot;&quot;/&gt;&lt;property id=&quot;20307&quot; value=&quot;362&quot;/&gt;&lt;/object&gt;&lt;object type=&quot;3&quot; unique_id=&quot;10046&quot;&gt;&lt;property id=&quot;20148&quot; value=&quot;5&quot;/&gt;&lt;property id=&quot;20300&quot; value=&quot;Slide 44 - &amp;quot;Benefits of Public Involvement&amp;quot;&quot;/&gt;&lt;property id=&quot;20307&quot; value=&quot;363&quot;/&gt;&lt;/object&gt;&lt;object type=&quot;3&quot; unique_id=&quot;10047&quot;&gt;&lt;property id=&quot;20148&quot; value=&quot;5&quot;/&gt;&lt;property id=&quot;20300&quot; value=&quot;Slide 45 - &amp;quot;Role of Planning Team&amp;quot;&quot;/&gt;&lt;property id=&quot;20307&quot; value=&quot;361&quot;/&gt;&lt;/object&gt;&lt;object type=&quot;3&quot; unique_id=&quot;10048&quot;&gt;&lt;property id=&quot;20148&quot; value=&quot;5&quot;/&gt;&lt;property id=&quot;20300&quot; value=&quot;Slide 46 - &amp;quot;Outreach Methods&amp;quot;&quot;/&gt;&lt;property id=&quot;20307&quot; value=&quot;378&quot;/&gt;&lt;/object&gt;&lt;object type=&quot;3&quot; unique_id=&quot;10049&quot;&gt;&lt;property id=&quot;20148&quot; value=&quot;5&quot;/&gt;&lt;property id=&quot;20300&quot; value=&quot;Slide 47 - &amp;quot;Discussion Question&amp;quot;&quot;/&gt;&lt;property id=&quot;20307&quot; value=&quot;364&quot;/&gt;&lt;/object&gt;&lt;object type=&quot;3&quot; unique_id=&quot;10050&quot;&gt;&lt;property id=&quot;20148&quot; value=&quot;5&quot;/&gt;&lt;property id=&quot;20300&quot; value=&quot;Slide 48 - &amp;quot;Multi-Jurisdictional Outreach&amp;quot;&quot;/&gt;&lt;property id=&quot;20307&quot; value=&quot;386&quot;/&gt;&lt;/object&gt;&lt;object type=&quot;3&quot; unique_id=&quot;10051&quot;&gt;&lt;property id=&quot;20148&quot; value=&quot;5&quot;/&gt;&lt;property id=&quot;20300&quot; value=&quot;Slide 49 - &amp;quot;Tips for Outreach Strategy&amp;quot;&quot;/&gt;&lt;property id=&quot;20307&quot; value=&quot;367&quot;/&gt;&lt;/object&gt;&lt;object type=&quot;3&quot; unique_id=&quot;10052&quot;&gt;&lt;property id=&quot;20148&quot; value=&quot;5&quot;/&gt;&lt;property id=&quot;20300&quot; value=&quot;Slide 50 - &amp;quot;Involve the Public Prior to Plan Adoption&amp;quot;&quot;/&gt;&lt;property id=&quot;20307&quot; value=&quot;366&quot;/&gt;&lt;/object&gt;&lt;object type=&quot;3&quot; unique_id=&quot;10053&quot;&gt;&lt;property id=&quot;20148&quot; value=&quot;5&quot;/&gt;&lt;property id=&quot;20300&quot; value=&quot;Slide 51 - &amp;quot;Keep Public Involved After Plan Adoption&amp;quot;&quot;/&gt;&lt;property id=&quot;20307&quot; value=&quot;368&quot;/&gt;&lt;/object&gt;&lt;object type=&quot;3&quot; unique_id=&quot;10054&quot;&gt;&lt;property id=&quot;20148&quot; value=&quot;5&quot;/&gt;&lt;property id=&quot;20300&quot; value=&quot;Slide 52 - &amp;quot;Document Who, What, and When&amp;quot;&quot;/&gt;&lt;property id=&quot;20307&quot; value=&quot;370&quot;/&gt;&lt;/object&gt;&lt;object type=&quot;3&quot; unique_id=&quot;10055&quot;&gt;&lt;property id=&quot;20148&quot; value=&quot;5&quot;/&gt;&lt;property id=&quot;20300&quot; value=&quot;Slide 53 - &amp;quot;Questions?&amp;quot;&quot;/&gt;&lt;property id=&quot;20307&quot; value=&quot;381&quot;/&gt;&lt;/object&gt;&lt;object type=&quot;3&quot; unique_id=&quot;10056&quot;&gt;&lt;property id=&quot;20148&quot; value=&quot;5&quot;/&gt;&lt;property id=&quot;20300&quot; value=&quot;Slide 54 - &amp;quot;Activity 1.1: Create an Outreach Strategy  Allotted Time: 30 minutes&amp;quot;&quot;/&gt;&lt;property id=&quot;20307&quot; value=&quot;369&quot;/&gt;&lt;/object&gt;&lt;/object&gt;&lt;object type=&quot;8&quot; unique_id=&quot;10112&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spDef>
      <a:spPr>
        <a:grpFill/>
        <a:effectLst>
          <a:outerShdw blurRad="50800" dist="38100" dir="2700000" algn="tl" rotWithShape="0">
            <a:prstClr val="black">
              <a:alpha val="40000"/>
            </a:prstClr>
          </a:outerShdw>
        </a:effectLst>
        <a:scene3d>
          <a:camera prst="orthographicFront"/>
          <a:lightRig rig="threePt" dir="t"/>
        </a:scene3d>
        <a:sp3d>
          <a:bevelT/>
        </a:sp3d>
      </a:spPr>
      <a:bodyPr spcFirstLastPara="0" vert="horz" wrap="square" lIns="207497" tIns="207497" rIns="207497" bIns="207497" numCol="1" spcCol="1270" anchor="ctr" anchorCtr="0">
        <a:noAutofit/>
      </a:bodyPr>
      <a:lstStyle>
        <a:defPPr algn="ctr" defTabSz="711200">
          <a:lnSpc>
            <a:spcPct val="90000"/>
          </a:lnSpc>
          <a:spcAft>
            <a:spcPct val="35000"/>
          </a:spcAft>
          <a:defRPr sz="2400" dirty="0">
            <a:latin typeface="Franklin Gothic Medium Cond" panose="020B0606030402020204" pitchFamily="34" charset="0"/>
          </a:defRPr>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68ddf3f-b77f-46a0-9295-2b9495b51427" ContentTypeId="0x0101"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6D3639C71863874B8FA9DEF347E1956C" ma:contentTypeVersion="83" ma:contentTypeDescription="Create a new document." ma:contentTypeScope="" ma:versionID="0e33b759278896bcb6a416c543324464">
  <xsd:schema xmlns:xsd="http://www.w3.org/2001/XMLSchema" xmlns:xs="http://www.w3.org/2001/XMLSchema" xmlns:p="http://schemas.microsoft.com/office/2006/metadata/properties" xmlns:ns2="38436f84-3527-4dae-80ee-528fb99c2e88" xmlns:ns3="19bc6f53-22dd-46ae-a7e5-7bb03d6d146f" xmlns:ns4="http://schemas.microsoft.com/sharepoint/v4" xmlns:ns5="cc0073e7-31cd-4c32-9712-79659562e3c7" targetNamespace="http://schemas.microsoft.com/office/2006/metadata/properties" ma:root="true" ma:fieldsID="ca4ea80aec55e862ee5da751ed7764f5" ns2:_="" ns3:_="" ns4:_="" ns5:_="">
    <xsd:import namespace="38436f84-3527-4dae-80ee-528fb99c2e88"/>
    <xsd:import namespace="19bc6f53-22dd-46ae-a7e5-7bb03d6d146f"/>
    <xsd:import namespace="http://schemas.microsoft.com/sharepoint/v4"/>
    <xsd:import namespace="cc0073e7-31cd-4c32-9712-79659562e3c7"/>
    <xsd:element name="properties">
      <xsd:complexType>
        <xsd:sequence>
          <xsd:element name="documentManagement">
            <xsd:complexType>
              <xsd:all>
                <xsd:element ref="ns2:Commonly_x0020_Used" minOccurs="0"/>
                <xsd:element ref="ns3:RAB_x0020_Programs" minOccurs="0"/>
                <xsd:element ref="ns2:Category" minOccurs="0"/>
                <xsd:element ref="ns3:TaxKeywordTaxHTField" minOccurs="0"/>
                <xsd:element ref="ns4:IconOverlay" minOccurs="0"/>
                <xsd:element ref="ns5:TaxCatchAll" minOccurs="0"/>
                <xsd:element ref="ns3:_dlc_DocId" minOccurs="0"/>
                <xsd:element ref="ns3:_dlc_DocIdUrl" minOccurs="0"/>
                <xsd:element ref="ns3:_dlc_DocIdPersistId"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36f84-3527-4dae-80ee-528fb99c2e88" elementFormDefault="qualified">
    <xsd:import namespace="http://schemas.microsoft.com/office/2006/documentManagement/types"/>
    <xsd:import namespace="http://schemas.microsoft.com/office/infopath/2007/PartnerControls"/>
    <xsd:element name="Commonly_x0020_Used" ma:index="1" nillable="true" ma:displayName="Commonly Used" ma:default="No" ma:description="Select if you want this document to display on front of the RAB Site" ma:format="Dropdown" ma:internalName="Commonly_x0020_Used">
      <xsd:simpleType>
        <xsd:restriction base="dms:Choice">
          <xsd:enumeration value="Yes"/>
          <xsd:enumeration value="No"/>
        </xsd:restriction>
      </xsd:simpleType>
    </xsd:element>
    <xsd:element name="Category" ma:index="3" nillable="true" ma:displayName="Category" ma:default="General" ma:format="Dropdown" ma:internalName="Category">
      <xsd:simpleType>
        <xsd:restriction base="dms:Choice">
          <xsd:enumeration value="General"/>
          <xsd:enumeration value="CERC"/>
          <xsd:enumeration value="Conference / Meeting"/>
          <xsd:enumeration value="Guidance and Policy"/>
          <xsd:enumeration value="Presentation"/>
          <xsd:enumeration value="Project"/>
          <xsd:enumeration value="SOP"/>
          <xsd:enumeration value="Study / Report"/>
          <xsd:enumeration value="Training"/>
        </xsd:restriction>
      </xsd:simpleType>
    </xsd:element>
  </xsd:schema>
  <xsd:schema xmlns:xsd="http://www.w3.org/2001/XMLSchema" xmlns:xs="http://www.w3.org/2001/XMLSchema" xmlns:dms="http://schemas.microsoft.com/office/2006/documentManagement/types" xmlns:pc="http://schemas.microsoft.com/office/infopath/2007/PartnerControls" targetNamespace="19bc6f53-22dd-46ae-a7e5-7bb03d6d146f" elementFormDefault="qualified">
    <xsd:import namespace="http://schemas.microsoft.com/office/2006/documentManagement/types"/>
    <xsd:import namespace="http://schemas.microsoft.com/office/infopath/2007/PartnerControls"/>
    <xsd:element name="RAB_x0020_Programs" ma:index="2" nillable="true" ma:displayName="RAB Programs" ma:description="A list of RAB Programs" ma:indexed="true" ma:list="{a3c48316-9fbf-4a43-b42f-aeba11cd5e47}" ma:internalName="RAB_x0020_Programs" ma:readOnly="false" ma:showField="Title" ma:web="19bc6f53-22dd-46ae-a7e5-7bb03d6d146f">
      <xsd:simpleType>
        <xsd:restriction base="dms:Lookup"/>
      </xsd:simpleType>
    </xsd:element>
    <xsd:element name="TaxKeywordTaxHTField" ma:index="6" nillable="true" ma:taxonomy="true" ma:internalName="TaxKeywordTaxHTField" ma:taxonomyFieldName="TaxKeyword" ma:displayName="Enterprise Keywords" ma:fieldId="{23f27201-bee3-471e-b2e7-b64fd8b7ca38}" ma:taxonomyMulti="true" ma:sspId="1f9c796e-3dd3-40b5-bc8a-b5fd9405565a" ma:termSetId="00000000-0000-0000-0000-000000000000" ma:anchorId="00000000-0000-0000-0000-000000000000" ma:open="true" ma:isKeyword="true">
      <xsd:complexType>
        <xsd:sequence>
          <xsd:element ref="pc:Terms" minOccurs="0" maxOccurs="1"/>
        </xsd:sequence>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7"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0073e7-31cd-4c32-9712-79659562e3c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0cfe93f-0b68-430b-a7cb-2be751568877}" ma:internalName="TaxCatchAll" ma:showField="CatchAllData" ma:web="19bc6f53-22dd-46ae-a7e5-7bb03d6d146f">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a0cfe93f-0b68-430b-a7cb-2be751568877}" ma:internalName="TaxCatchAllLabel" ma:readOnly="true" ma:showField="CatchAllDataLabel" ma:web="19bc6f53-22dd-46ae-a7e5-7bb03d6d14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ma:index="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p:properties xmlns:p="http://schemas.microsoft.com/office/2006/metadata/properties" xmlns:xsi="http://www.w3.org/2001/XMLSchema-instance">
  <documentManagement>
    <Document_x0020_Type xmlns="39b159fc-fdb2-443e-9140-e9098550cc3b">Presentation</Document_x0020_Type>
    <_dlc_DocIdPersistId xmlns="125f5432-6db8-4c92-bf1a-11bc4127a82a" xsi:nil="true"/>
    <PublishingExpirationDate xmlns="http://schemas.microsoft.com/sharepoint/v3" xsi:nil="true"/>
    <PublishingStartDate xmlns="http://schemas.microsoft.com/sharepoint/v3" xsi:nil="true"/>
    <_dlc_DocId xmlns="125f5432-6db8-4c92-bf1a-11bc4127a82a">C4KEUJAWW2TT-938790001-184</_dlc_DocId>
    <_dlc_DocIdUrl xmlns="125f5432-6db8-4c92-bf1a-11bc4127a82a">
      <Url>http://starr-team.eastus.cloudapp.azure.com:82/starr/RegionalWorkspaces/RegionX/mitigationplanning/_layouts/15/DocIdRedir.aspx?ID=C4KEUJAWW2TT-938790001-184</Url>
      <Description>C4KEUJAWW2TT-938790001-184</Description>
    </_dlc_DocIdUrl>
  </documentManagement>
</p:properties>
</file>

<file path=customXml/item7.xml><?xml version="1.0" encoding="utf-8"?>
<ct:contentTypeSchema xmlns:ct="http://schemas.microsoft.com/office/2006/metadata/contentType" xmlns:ma="http://schemas.microsoft.com/office/2006/metadata/properties/metaAttributes" ct:_="" ma:_="" ma:contentTypeName="Document" ma:contentTypeID="0x010100303242A105FD30478AA84C6AB24ECAE3" ma:contentTypeVersion="8" ma:contentTypeDescription="Create a new document." ma:contentTypeScope="" ma:versionID="284a43c324e313c3bc7bae08f7e2cf23">
  <xsd:schema xmlns:xsd="http://www.w3.org/2001/XMLSchema" xmlns:xs="http://www.w3.org/2001/XMLSchema" xmlns:p="http://schemas.microsoft.com/office/2006/metadata/properties" xmlns:ns1="http://schemas.microsoft.com/sharepoint/v3" xmlns:ns2="39b159fc-fdb2-443e-9140-e9098550cc3b" xmlns:ns3="125f5432-6db8-4c92-bf1a-11bc4127a82a" targetNamespace="http://schemas.microsoft.com/office/2006/metadata/properties" ma:root="true" ma:fieldsID="09e6e05806b8b1d8d4751e2c3afc56b9" ns1:_="" ns2:_="" ns3:_="">
    <xsd:import namespace="http://schemas.microsoft.com/sharepoint/v3"/>
    <xsd:import namespace="39b159fc-fdb2-443e-9140-e9098550cc3b"/>
    <xsd:import namespace="125f5432-6db8-4c92-bf1a-11bc4127a82a"/>
    <xsd:element name="properties">
      <xsd:complexType>
        <xsd:sequence>
          <xsd:element name="documentManagement">
            <xsd:complexType>
              <xsd:all>
                <xsd:element ref="ns2:Document_x0020_Type"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b159fc-fdb2-443e-9140-e9098550cc3b"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ma:readOnly="false">
      <xsd:simpleType>
        <xsd:restriction base="dms:Choice">
          <xsd:enumeration value="Presentation"/>
          <xsd:enumeration value="Reference"/>
        </xsd:restriction>
      </xsd:simpleType>
    </xsd:element>
  </xsd:schema>
  <xsd:schema xmlns:xsd="http://www.w3.org/2001/XMLSchema" xmlns:xs="http://www.w3.org/2001/XMLSchema" xmlns:dms="http://schemas.microsoft.com/office/2006/documentManagement/types" xmlns:pc="http://schemas.microsoft.com/office/infopath/2007/PartnerControls" targetNamespace="125f5432-6db8-4c92-bf1a-11bc4127a8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3851D8-BE60-4648-A664-6874E5B3C748}"/>
</file>

<file path=customXml/itemProps2.xml><?xml version="1.0" encoding="utf-8"?>
<ds:datastoreItem xmlns:ds="http://schemas.openxmlformats.org/officeDocument/2006/customXml" ds:itemID="{9509A71F-E968-4226-A38C-51B899838064}"/>
</file>

<file path=customXml/itemProps3.xml><?xml version="1.0" encoding="utf-8"?>
<ds:datastoreItem xmlns:ds="http://schemas.openxmlformats.org/officeDocument/2006/customXml" ds:itemID="{9509A71F-E968-4226-A38C-51B899838064}"/>
</file>

<file path=customXml/itemProps4.xml><?xml version="1.0" encoding="utf-8"?>
<ds:datastoreItem xmlns:ds="http://schemas.openxmlformats.org/officeDocument/2006/customXml" ds:itemID="{43D9D921-04E8-4751-AD43-BE1F5161D85E}"/>
</file>

<file path=customXml/itemProps5.xml><?xml version="1.0" encoding="utf-8"?>
<ds:datastoreItem xmlns:ds="http://schemas.openxmlformats.org/officeDocument/2006/customXml" ds:itemID="{07B1EC59-148E-43EC-A6E2-F4708701DA67}"/>
</file>

<file path=customXml/itemProps6.xml><?xml version="1.0" encoding="utf-8"?>
<ds:datastoreItem xmlns:ds="http://schemas.openxmlformats.org/officeDocument/2006/customXml" ds:itemID="{D1557A4F-CDA8-4A89-A9F0-D1B9BFD89A40}"/>
</file>

<file path=customXml/itemProps7.xml><?xml version="1.0" encoding="utf-8"?>
<ds:datastoreItem xmlns:ds="http://schemas.openxmlformats.org/officeDocument/2006/customXml" ds:itemID="{87891964-C775-4FE1-8C98-7960B3941A02}"/>
</file>

<file path=docProps/app.xml><?xml version="1.0" encoding="utf-8"?>
<Properties xmlns="http://schemas.openxmlformats.org/officeDocument/2006/extended-properties" xmlns:vt="http://schemas.openxmlformats.org/officeDocument/2006/docPropsVTypes">
  <Template/>
  <TotalTime>17725</TotalTime>
  <Words>5118</Words>
  <Application>Microsoft Office PowerPoint</Application>
  <PresentationFormat>On-screen Show (4:3)</PresentationFormat>
  <Paragraphs>761</Paragraphs>
  <Slides>61</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61</vt:i4>
      </vt:variant>
    </vt:vector>
  </HeadingPairs>
  <TitlesOfParts>
    <vt:vector size="75" baseType="lpstr">
      <vt:lpstr>Aharoni</vt:lpstr>
      <vt:lpstr>Arial</vt:lpstr>
      <vt:lpstr>Arial Black</vt:lpstr>
      <vt:lpstr>Calibri</vt:lpstr>
      <vt:lpstr>Estrangelo Edessa</vt:lpstr>
      <vt:lpstr>Franklin Gothic Medium Cond</vt:lpstr>
      <vt:lpstr>Georgia</vt:lpstr>
      <vt:lpstr>Helvetica</vt:lpstr>
      <vt:lpstr>Times New Roman</vt:lpstr>
      <vt:lpstr>Trebuchet MS</vt:lpstr>
      <vt:lpstr>Verdana</vt:lpstr>
      <vt:lpstr>Wingdings</vt:lpstr>
      <vt:lpstr>Wood Type</vt:lpstr>
      <vt:lpstr>Essential</vt:lpstr>
      <vt:lpstr>FEMA FY 2017 Pre-Disaster Mitigation Grant Program: Mitigation Planning Grants </vt:lpstr>
      <vt:lpstr>Housekeeping</vt:lpstr>
      <vt:lpstr>Housekeeping</vt:lpstr>
      <vt:lpstr>Objectives</vt:lpstr>
      <vt:lpstr>PDM 2017 Webinar Schedule</vt:lpstr>
      <vt:lpstr>Mitigation</vt:lpstr>
      <vt:lpstr>Mitigation Increases Resiliency </vt:lpstr>
      <vt:lpstr>Planning requirement for projects</vt:lpstr>
      <vt:lpstr>Funding the Development of Mitigation Plans </vt:lpstr>
      <vt:lpstr>Polling Questions</vt:lpstr>
      <vt:lpstr>Pre-Disaster Mitigation (PDM)</vt:lpstr>
      <vt:lpstr>PDM Funding priorities</vt:lpstr>
      <vt:lpstr>PDM Funding Information</vt:lpstr>
      <vt:lpstr>PDM Eligible Planning Activities</vt:lpstr>
      <vt:lpstr>FY17 PDMC: Milestones</vt:lpstr>
      <vt:lpstr>PowerPoint Presentation</vt:lpstr>
      <vt:lpstr>Initial Tips</vt:lpstr>
      <vt:lpstr>Hazard Mitigation Assistance Guidance </vt:lpstr>
      <vt:lpstr>Scope of Work</vt:lpstr>
      <vt:lpstr>Planning Activities </vt:lpstr>
      <vt:lpstr>1. Planning Area</vt:lpstr>
      <vt:lpstr>Letter of Intent</vt:lpstr>
      <vt:lpstr>2. Planning Process</vt:lpstr>
      <vt:lpstr>Public Engagement Process</vt:lpstr>
      <vt:lpstr>3. Previous Mitigation Planning </vt:lpstr>
      <vt:lpstr>Plan Priorities</vt:lpstr>
      <vt:lpstr>Plan Review Tool</vt:lpstr>
      <vt:lpstr>4. Risk Assessment</vt:lpstr>
      <vt:lpstr>4. Risk Assessment (cont’d)</vt:lpstr>
      <vt:lpstr>Hazus Checklist</vt:lpstr>
      <vt:lpstr>Climate Change Assessment</vt:lpstr>
      <vt:lpstr>5. Development of Mitigation Strategy</vt:lpstr>
      <vt:lpstr>Integration with Other  Plans</vt:lpstr>
      <vt:lpstr>6. Plan Adoption </vt:lpstr>
      <vt:lpstr>Other Considerations</vt:lpstr>
      <vt:lpstr>Deliverables, Tasks, Schedules</vt:lpstr>
      <vt:lpstr>Project Schedule Example</vt:lpstr>
      <vt:lpstr>Cost Estimate/Budget</vt:lpstr>
      <vt:lpstr>Budget Part 1: Task-related Budget</vt:lpstr>
      <vt:lpstr>Budget Part 2: Consolidated Costs</vt:lpstr>
      <vt:lpstr>Budget Part 3: Budget Narrative</vt:lpstr>
      <vt:lpstr>Budget and Budget Narrative Example</vt:lpstr>
      <vt:lpstr>Pre-Award Costs</vt:lpstr>
      <vt:lpstr>Cost Share Requirements</vt:lpstr>
      <vt:lpstr>Potential Match Sources</vt:lpstr>
      <vt:lpstr>Possible Federal Funds for Cost Share</vt:lpstr>
      <vt:lpstr>Management Costs: (Indirect Costs)</vt:lpstr>
      <vt:lpstr>Indirect Costs</vt:lpstr>
      <vt:lpstr>How to Apply to PDM 2017</vt:lpstr>
      <vt:lpstr>FY17 PDM Cycle</vt:lpstr>
      <vt:lpstr>FY17 PDM Application Period</vt:lpstr>
      <vt:lpstr>FY17 PDM Application System</vt:lpstr>
      <vt:lpstr>EGrants requirements</vt:lpstr>
      <vt:lpstr>Review Learning Objectives</vt:lpstr>
      <vt:lpstr>Mitigation Planning Resources</vt:lpstr>
      <vt:lpstr>2017  FEMA REGION 10 COFFEE BREAK CALENDAR</vt:lpstr>
      <vt:lpstr>Region 10 In-Person Training</vt:lpstr>
      <vt:lpstr>PDM Grant Resources</vt:lpstr>
      <vt:lpstr>Job Aids </vt:lpstr>
      <vt:lpstr>Help Lines</vt:lpstr>
      <vt:lpstr>Time for Questions and Answers</vt:lpstr>
    </vt:vector>
  </TitlesOfParts>
  <Manager>Brett.Holt@fema.dhs.gov</Manager>
  <Company>FEMA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G318 Local Mitigation Planning Workshop  Module 1:  Planning Process</dc:title>
  <dc:subject>Overview of NHMPs</dc:subject>
  <dc:creator>Brett.Holt@fema.dhs.gov</dc:creator>
  <cp:keywords>Mitigation Planning</cp:keywords>
  <dc:description>FEMA Mitigation Planning Grants training. Presented by FEMA Region 10 Mitigation Planning Program.</dc:description>
  <cp:lastModifiedBy>brett.holt@fema.dhs.gov</cp:lastModifiedBy>
  <cp:revision>1174</cp:revision>
  <cp:lastPrinted>2017-03-31T15:46:04Z</cp:lastPrinted>
  <dcterms:created xsi:type="dcterms:W3CDTF">2009-09-30T15:50:38Z</dcterms:created>
  <dcterms:modified xsi:type="dcterms:W3CDTF">2017-11-07T18:10:46Z</dcterms:modified>
  <cp:category>Mitigation Planning</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e39a46bc-310e-4d45-818e-34f8a947a519</vt:lpwstr>
  </property>
  <property fmtid="{D5CDD505-2E9C-101B-9397-08002B2CF9AE}" pid="3" name="ContentTypeId">
    <vt:lpwstr>0x010100303242A105FD30478AA84C6AB24ECAE3</vt:lpwstr>
  </property>
  <property fmtid="{D5CDD505-2E9C-101B-9397-08002B2CF9AE}" pid="4" name="TaxKeyword">
    <vt:lpwstr>428;#Mitigation Planning|fa7e99bf-479a-4d6b-8f2b-6ac51fd1defa</vt:lpwstr>
  </property>
  <property fmtid="{D5CDD505-2E9C-101B-9397-08002B2CF9AE}" pid="5" name="Hazards">
    <vt:lpwstr/>
  </property>
  <property fmtid="{D5CDD505-2E9C-101B-9397-08002B2CF9AE}" pid="6" name="Owning Organization">
    <vt:lpwstr/>
  </property>
  <property fmtid="{D5CDD505-2E9C-101B-9397-08002B2CF9AE}" pid="7" name="Subject Location">
    <vt:lpwstr/>
  </property>
  <property fmtid="{D5CDD505-2E9C-101B-9397-08002B2CF9AE}" pid="8" name="Originating Location">
    <vt:lpwstr/>
  </property>
  <property fmtid="{D5CDD505-2E9C-101B-9397-08002B2CF9AE}" pid="10" name="fa8b3c0ab554460e9de7d33f965d1016">
    <vt:lpwstr/>
  </property>
  <property fmtid="{D5CDD505-2E9C-101B-9397-08002B2CF9AE}" pid="11" name="URL">
    <vt:lpwstr/>
  </property>
  <property fmtid="{D5CDD505-2E9C-101B-9397-08002B2CF9AE}" pid="12" name="DocumentSetDescription">
    <vt:lpwstr/>
  </property>
</Properties>
</file>