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5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7" r:id="rId6"/>
  </p:sldMasterIdLst>
  <p:notesMasterIdLst>
    <p:notesMasterId r:id="rId13"/>
  </p:notesMasterIdLst>
  <p:handoutMasterIdLst>
    <p:handoutMasterId r:id="rId14"/>
  </p:handoutMasterIdLst>
  <p:sldIdLst>
    <p:sldId id="275" r:id="rId7"/>
    <p:sldId id="280" r:id="rId8"/>
    <p:sldId id="282" r:id="rId9"/>
    <p:sldId id="283" r:id="rId10"/>
    <p:sldId id="263" r:id="rId11"/>
    <p:sldId id="281" r:id="rId12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72">
          <p15:clr>
            <a:srgbClr val="A4A3A4"/>
          </p15:clr>
        </p15:guide>
        <p15:guide id="3" orient="horz" pos="768">
          <p15:clr>
            <a:srgbClr val="A4A3A4"/>
          </p15:clr>
        </p15:guide>
        <p15:guide id="4" pos="2880">
          <p15:clr>
            <a:srgbClr val="A4A3A4"/>
          </p15:clr>
        </p15:guide>
        <p15:guide id="5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wiles" initials="d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3333FF"/>
    <a:srgbClr val="660033"/>
    <a:srgbClr val="577054"/>
    <a:srgbClr val="3A4A38"/>
    <a:srgbClr val="D0D2CC"/>
    <a:srgbClr val="003366"/>
    <a:srgbClr val="00006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75" d="100"/>
          <a:sy n="75" d="100"/>
        </p:scale>
        <p:origin x="1458" y="66"/>
      </p:cViewPr>
      <p:guideLst>
        <p:guide orient="horz" pos="2160"/>
        <p:guide orient="horz" pos="672"/>
        <p:guide orient="horz" pos="768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6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1" Type="http://schemas.openxmlformats.org/officeDocument/2006/relationships/slide" Target="slides/slide5.xml"/><Relationship Id="rId6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22" Type="http://schemas.openxmlformats.org/officeDocument/2006/relationships/customXml" Target="../customXml/item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pPr>
              <a:defRPr/>
            </a:pPr>
            <a:fld id="{9C5F5205-3D14-4759-B141-26B5F79F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298EDF-5935-43E3-96A7-964E7186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55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8EDF-5935-43E3-96A7-964E7186D03B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9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356C0-4F4B-4D38-8F33-DAE251B1FF6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62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8EDF-5935-43E3-96A7-964E7186D0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5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B872-EA31-49BD-9BB7-8E3EAF3E745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5.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E2FA5-8BBD-48DC-AD05-8F6F56B5DAD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84E9-3708-40B0-BDD4-655ACE3C200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6C37-954A-4EDA-9CD8-B79C032B8CA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C463-8186-4047-A51B-EA5A44D39E1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AED5-46F1-454B-B7A8-03A47BFE411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5.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8388"/>
            <a:ext cx="40386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8388"/>
            <a:ext cx="40386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79B-CA67-4FF9-9090-010C6903DD4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5.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3955F-B633-46BF-A473-43DF0EF1571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14E8-C70E-465D-96F2-267C7E89B0E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61C3-7423-4551-BD75-74FD0A04566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Visual 1.</a:t>
            </a:r>
            <a:fld id="{39BEE0A1-21C7-45F8-91DE-2FA0295A02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327E-22AE-40F3-9BD4-5E5C41C115B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 i="0" baseline="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9363-4EC0-4149-8F04-C4473948E78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EMA Visual Template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7949E-FC39-447F-9B4F-A92E1216EA94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1/18/2017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 i="0" baseline="0">
                <a:solidFill>
                  <a:srgbClr val="F4F8FE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Visual 5.</a:t>
            </a:r>
            <a:fld id="{167A036F-738C-4416-983E-5B0411958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401638" algn="l"/>
        </a:tabLst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2pPr>
      <a:lvl3pPr marL="9144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3pPr>
      <a:lvl4pPr marL="13716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4pPr>
      <a:lvl5pPr marL="21748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086600" cy="3429000"/>
          </a:xfrm>
        </p:spPr>
        <p:txBody>
          <a:bodyPr/>
          <a:lstStyle/>
          <a:p>
            <a:pPr eaLnBrk="1" hangingPunct="1"/>
            <a:r>
              <a:rPr lang="en-US" sz="4400" dirty="0"/>
              <a:t>G318 Local Mitigation Planning </a:t>
            </a:r>
            <a:r>
              <a:rPr lang="en-US" sz="4400" dirty="0" smtClean="0"/>
              <a:t>Workshop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5400" dirty="0" smtClean="0"/>
              <a:t>Workshop Conclusion</a:t>
            </a:r>
            <a:endParaRPr lang="en-US" sz="1800" b="0" dirty="0" smtClean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/>
              <a:t>Visual 5.0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686800" cy="4646612"/>
          </a:xfrm>
        </p:spPr>
        <p:txBody>
          <a:bodyPr/>
          <a:lstStyle/>
          <a:p>
            <a:r>
              <a:rPr lang="en-US" dirty="0" smtClean="0"/>
              <a:t>Review workshop goals and objectives </a:t>
            </a:r>
          </a:p>
          <a:p>
            <a:r>
              <a:rPr lang="en-US" dirty="0" smtClean="0"/>
              <a:t>Workshop evaluation</a:t>
            </a:r>
          </a:p>
          <a:p>
            <a:r>
              <a:rPr lang="en-US" dirty="0" smtClean="0"/>
              <a:t>Questions/answers/suggestions?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/>
              <a:t>Visual 5.1</a:t>
            </a:r>
            <a:endParaRPr lang="en-U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provide plan developers with the information necessary to prepare and implement a local hazard mitigation plan </a:t>
            </a:r>
          </a:p>
          <a:p>
            <a:endParaRPr lang="en-US" dirty="0"/>
          </a:p>
        </p:txBody>
      </p:sp>
      <p:pic>
        <p:nvPicPr>
          <p:cNvPr id="4" name="Picture 3" descr="A damaged bridge over a body of water.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500" y="2624239"/>
            <a:ext cx="4533900" cy="30145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0" i="0" kern="1200" baseline="0">
                <a:solidFill>
                  <a:srgbClr val="F4F8FE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Visual 5.2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31301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458200" cy="46466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workshop, participants will be </a:t>
            </a:r>
            <a:r>
              <a:rPr lang="en-US" smtClean="0"/>
              <a:t>able to:</a:t>
            </a:r>
            <a:endParaRPr lang="en-US" dirty="0" smtClean="0"/>
          </a:p>
          <a:p>
            <a:r>
              <a:rPr lang="en-US" dirty="0" smtClean="0"/>
              <a:t>Define hazard mitigation and identify the benefits of mitigation planning</a:t>
            </a:r>
          </a:p>
          <a:p>
            <a:r>
              <a:rPr lang="en-US" dirty="0" smtClean="0"/>
              <a:t>Develop or update a local hazard mitigation plan</a:t>
            </a:r>
          </a:p>
          <a:p>
            <a:r>
              <a:rPr lang="en-US" dirty="0" smtClean="0"/>
              <a:t>Identify resources and guidance available for mitigation planning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0" i="0" kern="1200" baseline="0">
                <a:solidFill>
                  <a:srgbClr val="F4F8FE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Visual 5.3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095377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the Workshop Evaluation Form</a:t>
            </a:r>
          </a:p>
          <a:p>
            <a:r>
              <a:rPr lang="en-US" dirty="0" smtClean="0"/>
              <a:t>We value your feedback!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0" i="0" kern="1200" baseline="0">
                <a:solidFill>
                  <a:srgbClr val="F4F8FE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Visual 5.4</a:t>
            </a:r>
            <a:endParaRPr lang="en-US" sz="1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Final questions</a:t>
            </a:r>
          </a:p>
          <a:p>
            <a:r>
              <a:rPr lang="en-US" dirty="0" smtClean="0"/>
              <a:t>Suggestions</a:t>
            </a:r>
          </a:p>
          <a:p>
            <a:r>
              <a:rPr lang="en-US" dirty="0" smtClean="0"/>
              <a:t>Observations about the workshop</a:t>
            </a:r>
          </a:p>
          <a:p>
            <a:r>
              <a:rPr lang="en-US" dirty="0" smtClean="0"/>
              <a:t>Congratulations</a:t>
            </a:r>
            <a:r>
              <a:rPr lang="en-US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An eleveated house with boarded windows.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76607"/>
            <a:ext cx="4038600" cy="3030173"/>
          </a:xfrm>
        </p:spPr>
      </p:pic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600" b="0" i="0" kern="1200" baseline="0">
                <a:solidFill>
                  <a:srgbClr val="F4F8FE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Visual 5.5</a:t>
            </a:r>
            <a:endParaRPr lang="en-US" sz="1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G318 Local Mitigation Planning Workshop   Workshop Conclusion&amp;quot;&quot;/&gt;&lt;property id=&quot;20307&quot; value=&quot;275&quot;/&gt;&lt;/object&gt;&lt;object type=&quot;3&quot; unique_id=&quot;10004&quot;&gt;&lt;property id=&quot;20148&quot; value=&quot;5&quot;/&gt;&lt;property id=&quot;20300&quot; value=&quot;Slide 2 - &amp;quot;Workshop Conclusion&amp;quot;&quot;/&gt;&lt;property id=&quot;20307&quot; value=&quot;280&quot;/&gt;&lt;/object&gt;&lt;object type=&quot;3&quot; unique_id=&quot;10005&quot;&gt;&lt;property id=&quot;20148&quot; value=&quot;5&quot;/&gt;&lt;property id=&quot;20300&quot; value=&quot;Slide 3 - &amp;quot;Workshop Goal&amp;quot;&quot;/&gt;&lt;property id=&quot;20307&quot; value=&quot;282&quot;/&gt;&lt;/object&gt;&lt;object type=&quot;3&quot; unique_id=&quot;10006&quot;&gt;&lt;property id=&quot;20148&quot; value=&quot;5&quot;/&gt;&lt;property id=&quot;20300&quot; value=&quot;Slide 4 - &amp;quot;Workshop Objectives&amp;quot;&quot;/&gt;&lt;property id=&quot;20307&quot; value=&quot;283&quot;/&gt;&lt;/object&gt;&lt;object type=&quot;3&quot; unique_id=&quot;10007&quot;&gt;&lt;property id=&quot;20148&quot; value=&quot;5&quot;/&gt;&lt;property id=&quot;20300&quot; value=&quot;Slide 5 - &amp;quot;Evaluation&amp;quot;&quot;/&gt;&lt;property id=&quot;20307&quot; value=&quot;263&quot;/&gt;&lt;/object&gt;&lt;object type=&quot;3&quot; unique_id=&quot;10008&quot;&gt;&lt;property id=&quot;20148&quot; value=&quot;5&quot;/&gt;&lt;property id=&quot;20300&quot; value=&quot;Slide 6 - &amp;quot;Workshop Closing&amp;quot;&quot;/&gt;&lt;property id=&quot;20307&quot; value=&quot;28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3639C71863874B8FA9DEF347E1956C" ma:contentTypeVersion="83" ma:contentTypeDescription="Create a new document." ma:contentTypeScope="" ma:versionID="4edea505dd2b9501b48d98ac79c83cab">
  <xsd:schema xmlns:xsd="http://www.w3.org/2001/XMLSchema" xmlns:xs="http://www.w3.org/2001/XMLSchema" xmlns:p="http://schemas.microsoft.com/office/2006/metadata/properties" xmlns:ns2="cc0073e7-31cd-4c32-9712-79659562e3c7" xmlns:ns3="38436f84-3527-4dae-80ee-528fb99c2e88" xmlns:ns4="19bc6f53-22dd-46ae-a7e5-7bb03d6d146f" xmlns:ns5="http://schemas.microsoft.com/sharepoint/v4" targetNamespace="http://schemas.microsoft.com/office/2006/metadata/properties" ma:root="true" ma:fieldsID="0c7a3222165d16355f0fdd4408d6b75a" ns2:_="" ns3:_="" ns4:_="" ns5:_="">
    <xsd:import namespace="cc0073e7-31cd-4c32-9712-79659562e3c7"/>
    <xsd:import namespace="38436f84-3527-4dae-80ee-528fb99c2e88"/>
    <xsd:import namespace="19bc6f53-22dd-46ae-a7e5-7bb03d6d146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Commonly_x0020_Used" minOccurs="0"/>
                <xsd:element ref="ns4:TaxKeywordTaxHTField" minOccurs="0"/>
                <xsd:element ref="ns5:IconOverlay" minOccurs="0"/>
                <xsd:element ref="ns4:RAB_x0020_Programs" minOccurs="0"/>
                <xsd:element ref="ns3:Category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073e7-31cd-4c32-9712-79659562e3c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a0cfe93f-0b68-430b-a7cb-2be751568877}" ma:internalName="TaxCatchAll" ma:showField="CatchAllData" ma:web="19bc6f53-22dd-46ae-a7e5-7bb03d6d14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a0cfe93f-0b68-430b-a7cb-2be751568877}" ma:internalName="TaxCatchAllLabel" ma:readOnly="true" ma:showField="CatchAllDataLabel" ma:web="19bc6f53-22dd-46ae-a7e5-7bb03d6d14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436f84-3527-4dae-80ee-528fb99c2e88" elementFormDefault="qualified">
    <xsd:import namespace="http://schemas.microsoft.com/office/2006/documentManagement/types"/>
    <xsd:import namespace="http://schemas.microsoft.com/office/infopath/2007/PartnerControls"/>
    <xsd:element name="Commonly_x0020_Used" ma:index="10" nillable="true" ma:displayName="Commonly Used" ma:default="No" ma:description="Select if you want this document to display on front of the RAB Site" ma:format="Dropdown" ma:internalName="Commonly_x0020_Used">
      <xsd:simpleType>
        <xsd:restriction base="dms:Choice">
          <xsd:enumeration value="Yes"/>
          <xsd:enumeration value="No"/>
        </xsd:restriction>
      </xsd:simpleType>
    </xsd:element>
    <xsd:element name="Category" ma:index="16" nillable="true" ma:displayName="Category" ma:default="General" ma:format="Dropdown" ma:internalName="Category">
      <xsd:simpleType>
        <xsd:restriction base="dms:Choice">
          <xsd:enumeration value="General"/>
          <xsd:enumeration value="CERC"/>
          <xsd:enumeration value="Conference / Meeting"/>
          <xsd:enumeration value="Guidance and Policy"/>
          <xsd:enumeration value="Presentation"/>
          <xsd:enumeration value="Project"/>
          <xsd:enumeration value="SOP"/>
          <xsd:enumeration value="Study / Report"/>
          <xsd:enumeration value="Train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c6f53-22dd-46ae-a7e5-7bb03d6d146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1f9c796e-3dd3-40b5-bc8a-b5fd9405565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RAB_x0020_Programs" ma:index="15" nillable="true" ma:displayName="RAB Programs" ma:description="A list of RAB Programs" ma:indexed="true" ma:list="{a3c48316-9fbf-4a43-b42f-aeba11cd5e47}" ma:internalName="RAB_x0020_Programs" ma:readOnly="false" ma:showField="Title" ma:web="19bc6f53-22dd-46ae-a7e5-7bb03d6d146f">
      <xsd:simpleType>
        <xsd:restriction base="dms:Lookup"/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 ma:index="1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568ddf3f-b77f-46a0-9295-2b9495b51427" ContentTypeId="0x0101" PreviousValue="false"/>
</file>

<file path=customXml/item6.xml><?xml version="1.0" encoding="utf-8"?>
<p:properties xmlns:p="http://schemas.microsoft.com/office/2006/metadata/properties" xmlns:xsi="http://www.w3.org/2001/XMLSchema-instance">
  <documentManagement>
    <Document_x0020_Type xmlns="39b159fc-fdb2-443e-9140-e9098550cc3b" xsi:nil="true"/>
    <_dlc_DocIdPersistId xmlns="125f5432-6db8-4c92-bf1a-11bc4127a82a" xsi:nil="true"/>
    <PublishingExpirationDate xmlns="http://schemas.microsoft.com/sharepoint/v3" xsi:nil="true"/>
    <PublishingStartDate xmlns="http://schemas.microsoft.com/sharepoint/v3" xsi:nil="true"/>
    <_dlc_DocId xmlns="125f5432-6db8-4c92-bf1a-11bc4127a82a">C4KEUJAWW2TT-938790001-76</_dlc_DocId>
    <_dlc_DocIdUrl xmlns="125f5432-6db8-4c92-bf1a-11bc4127a82a">
      <Url>http://starr-team.eastus.cloudapp.azure.com:82/starr/RegionalWorkspaces/RegionX/mitigationplanning/_layouts/15/DocIdRedir.aspx?ID=C4KEUJAWW2TT-938790001-76</Url>
      <Description>C4KEUJAWW2TT-938790001-76</Description>
    </_dlc_DocIdUrl>
  </documentManagement>
</p:properties>
</file>

<file path=customXml/item7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242A105FD30478AA84C6AB24ECAE3" ma:contentTypeVersion="8" ma:contentTypeDescription="Create a new document." ma:contentTypeScope="" ma:versionID="284a43c324e313c3bc7bae08f7e2cf23">
  <xsd:schema xmlns:xsd="http://www.w3.org/2001/XMLSchema" xmlns:xs="http://www.w3.org/2001/XMLSchema" xmlns:p="http://schemas.microsoft.com/office/2006/metadata/properties" xmlns:ns1="http://schemas.microsoft.com/sharepoint/v3" xmlns:ns2="39b159fc-fdb2-443e-9140-e9098550cc3b" xmlns:ns3="125f5432-6db8-4c92-bf1a-11bc4127a82a" targetNamespace="http://schemas.microsoft.com/office/2006/metadata/properties" ma:root="true" ma:fieldsID="09e6e05806b8b1d8d4751e2c3afc56b9" ns1:_="" ns2:_="" ns3:_="">
    <xsd:import namespace="http://schemas.microsoft.com/sharepoint/v3"/>
    <xsd:import namespace="39b159fc-fdb2-443e-9140-e9098550cc3b"/>
    <xsd:import namespace="125f5432-6db8-4c92-bf1a-11bc4127a82a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59fc-fdb2-443e-9140-e9098550cc3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nillable="true" ma:displayName="Document Type" ma:format="Dropdown" ma:internalName="Document_x0020_Type" ma:readOnly="false">
      <xsd:simpleType>
        <xsd:restriction base="dms:Choice">
          <xsd:enumeration value="Presentation"/>
          <xsd:enumeration value="Refere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f5432-6db8-4c92-bf1a-11bc4127a8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DB895A-372D-46E4-A338-875DD7A4D747}"/>
</file>

<file path=customXml/itemProps2.xml><?xml version="1.0" encoding="utf-8"?>
<ds:datastoreItem xmlns:ds="http://schemas.openxmlformats.org/officeDocument/2006/customXml" ds:itemID="{71EEABFD-01EF-4838-80B0-564E7D4F32F2}"/>
</file>

<file path=customXml/itemProps3.xml><?xml version="1.0" encoding="utf-8"?>
<ds:datastoreItem xmlns:ds="http://schemas.openxmlformats.org/officeDocument/2006/customXml" ds:itemID="{114EFECE-3064-449C-A801-D52FC29984DB}"/>
</file>

<file path=customXml/itemProps4.xml><?xml version="1.0" encoding="utf-8"?>
<ds:datastoreItem xmlns:ds="http://schemas.openxmlformats.org/officeDocument/2006/customXml" ds:itemID="{880E7433-CD51-43CE-B59C-3DAC5C4D3228}"/>
</file>

<file path=customXml/itemProps5.xml><?xml version="1.0" encoding="utf-8"?>
<ds:datastoreItem xmlns:ds="http://schemas.openxmlformats.org/officeDocument/2006/customXml" ds:itemID="{BF7E28F7-B739-428A-B9D6-B2A1BA226CBD}"/>
</file>

<file path=customXml/itemProps6.xml><?xml version="1.0" encoding="utf-8"?>
<ds:datastoreItem xmlns:ds="http://schemas.openxmlformats.org/officeDocument/2006/customXml" ds:itemID="{5E1CD5F4-1A7D-44EA-AD07-741D943AE806}"/>
</file>

<file path=customXml/itemProps7.xml><?xml version="1.0" encoding="utf-8"?>
<ds:datastoreItem xmlns:ds="http://schemas.openxmlformats.org/officeDocument/2006/customXml" ds:itemID="{6298811F-241B-4D40-A2B2-B074295F1A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114</Words>
  <Application>Microsoft Office PowerPoint</Application>
  <PresentationFormat>On-screen Show (4:3)</PresentationFormat>
  <Paragraphs>29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1_Default Design</vt:lpstr>
      <vt:lpstr>G318 Local Mitigation Planning Workshop   Workshop Conclusion</vt:lpstr>
      <vt:lpstr>Workshop Conclusion</vt:lpstr>
      <vt:lpstr>Workshop Goal</vt:lpstr>
      <vt:lpstr>Workshop Objectives</vt:lpstr>
      <vt:lpstr>Evaluation</vt:lpstr>
      <vt:lpstr>Workshop Closing</vt:lpstr>
    </vt:vector>
  </TitlesOfParts>
  <Company>FEMA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G318 Local Mitigation Planning Workshop   Workshop Conclusion</dc:title>
  <dc:creator>Siegel, Amy</dc:creator>
  <cp:lastModifiedBy>brett.holt@fema.dhs.gov</cp:lastModifiedBy>
  <cp:revision>143</cp:revision>
  <cp:lastPrinted>2012-08-08T14:50:32Z</cp:lastPrinted>
  <dcterms:created xsi:type="dcterms:W3CDTF">2009-09-30T15:50:38Z</dcterms:created>
  <dcterms:modified xsi:type="dcterms:W3CDTF">2017-01-19T00:33:21Z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3297d3db-7a11-418d-b65d-a6d9611e1c84</vt:lpwstr>
  </property>
  <property fmtid="{D5CDD505-2E9C-101B-9397-08002B2CF9AE}" pid="3" name="ContentTypeId">
    <vt:lpwstr>0x010100303242A105FD30478AA84C6AB24ECAE3</vt:lpwstr>
  </property>
  <property fmtid="{D5CDD505-2E9C-101B-9397-08002B2CF9AE}" pid="4" name="TaxKeyword">
    <vt:lpwstr/>
  </property>
  <property fmtid="{D5CDD505-2E9C-101B-9397-08002B2CF9AE}" pid="5" name="Hazards">
    <vt:lpwstr/>
  </property>
  <property fmtid="{D5CDD505-2E9C-101B-9397-08002B2CF9AE}" pid="6" name="URL">
    <vt:lpwstr/>
  </property>
  <property fmtid="{D5CDD505-2E9C-101B-9397-08002B2CF9AE}" pid="7" name="DocumentSetDescription">
    <vt:lpwstr/>
  </property>
</Properties>
</file>