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slides/slide3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diagrams/data1.xml" ContentType="application/vnd.openxmlformats-officedocument.drawingml.diagramData+xml"/>
  <Override PartName="/ppt/slides/slide34.xml" ContentType="application/vnd.openxmlformats-officedocument.presentationml.slide+xml"/>
  <Override PartName="/ppt/presentation.xml" ContentType="application/vnd.openxmlformats-officedocument.presentationml.presentation.main+xml"/>
  <Override PartName="/ppt/slides/slide3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Slides/notesSlide35.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20.xml" ContentType="application/vnd.openxmlformats-officedocument.presentationml.notesSlide+xml"/>
  <Override PartName="/ppt/notesSlides/notesSlide3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tags/tag1.xml" ContentType="application/vnd.openxmlformats-officedocument.presentationml.tags+xml"/>
  <Override PartName="/customXml/itemProps5.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7" r:id="rId6"/>
  </p:sldMasterIdLst>
  <p:notesMasterIdLst>
    <p:notesMasterId r:id="rId43"/>
  </p:notesMasterIdLst>
  <p:handoutMasterIdLst>
    <p:handoutMasterId r:id="rId44"/>
  </p:handoutMasterIdLst>
  <p:sldIdLst>
    <p:sldId id="292" r:id="rId7"/>
    <p:sldId id="358" r:id="rId8"/>
    <p:sldId id="354" r:id="rId9"/>
    <p:sldId id="352" r:id="rId10"/>
    <p:sldId id="364" r:id="rId11"/>
    <p:sldId id="365" r:id="rId12"/>
    <p:sldId id="310" r:id="rId13"/>
    <p:sldId id="360" r:id="rId14"/>
    <p:sldId id="361" r:id="rId15"/>
    <p:sldId id="366" r:id="rId16"/>
    <p:sldId id="368" r:id="rId17"/>
    <p:sldId id="369" r:id="rId18"/>
    <p:sldId id="370" r:id="rId19"/>
    <p:sldId id="372" r:id="rId20"/>
    <p:sldId id="362" r:id="rId21"/>
    <p:sldId id="295" r:id="rId22"/>
    <p:sldId id="297" r:id="rId23"/>
    <p:sldId id="299" r:id="rId24"/>
    <p:sldId id="302" r:id="rId25"/>
    <p:sldId id="303" r:id="rId26"/>
    <p:sldId id="301" r:id="rId27"/>
    <p:sldId id="371" r:id="rId28"/>
    <p:sldId id="373" r:id="rId29"/>
    <p:sldId id="363" r:id="rId30"/>
    <p:sldId id="329" r:id="rId31"/>
    <p:sldId id="332" r:id="rId32"/>
    <p:sldId id="334" r:id="rId33"/>
    <p:sldId id="335" r:id="rId34"/>
    <p:sldId id="374" r:id="rId35"/>
    <p:sldId id="375" r:id="rId36"/>
    <p:sldId id="376" r:id="rId37"/>
    <p:sldId id="377" r:id="rId38"/>
    <p:sldId id="378" r:id="rId39"/>
    <p:sldId id="379" r:id="rId40"/>
    <p:sldId id="344" r:id="rId41"/>
    <p:sldId id="345" r:id="rId42"/>
  </p:sldIdLst>
  <p:sldSz cx="9144000" cy="6858000" type="screen4x3"/>
  <p:notesSz cx="7026275" cy="9312275"/>
  <p:custDataLst>
    <p:tags r:id="rId4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72">
          <p15:clr>
            <a:srgbClr val="A4A3A4"/>
          </p15:clr>
        </p15:guide>
        <p15:guide id="3" orient="horz" pos="816">
          <p15:clr>
            <a:srgbClr val="A4A3A4"/>
          </p15:clr>
        </p15:guide>
        <p15:guide id="4" orient="horz" pos="1008">
          <p15:clr>
            <a:srgbClr val="A4A3A4"/>
          </p15:clr>
        </p15:guide>
        <p15:guide id="5" pos="2880">
          <p15:clr>
            <a:srgbClr val="A4A3A4"/>
          </p15:clr>
        </p15:guide>
        <p15:guide id="6" pos="1056">
          <p15:clr>
            <a:srgbClr val="A4A3A4"/>
          </p15:clr>
        </p15:guide>
        <p15:guide id="7" pos="288">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wiles" initials="dw" lastIdx="1" clrIdx="0"/>
  <p:cmAuthor id="1" name="ES" initials="E"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DEF"/>
    <a:srgbClr val="C8E4E6"/>
    <a:srgbClr val="000066"/>
    <a:srgbClr val="000000"/>
    <a:srgbClr val="3333FF"/>
    <a:srgbClr val="660033"/>
    <a:srgbClr val="577054"/>
    <a:srgbClr val="3A4A38"/>
    <a:srgbClr val="D0D2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9294" autoAdjust="0"/>
  </p:normalViewPr>
  <p:slideViewPr>
    <p:cSldViewPr>
      <p:cViewPr varScale="1">
        <p:scale>
          <a:sx n="101" d="100"/>
          <a:sy n="101" d="100"/>
        </p:scale>
        <p:origin x="1788" y="114"/>
      </p:cViewPr>
      <p:guideLst>
        <p:guide orient="horz" pos="2160"/>
        <p:guide orient="horz" pos="672"/>
        <p:guide orient="horz" pos="816"/>
        <p:guide orient="horz" pos="1008"/>
        <p:guide pos="2880"/>
        <p:guide pos="1056"/>
        <p:guide pos="288"/>
      </p:guideLst>
    </p:cSldViewPr>
  </p:slideViewPr>
  <p:outlineViewPr>
    <p:cViewPr>
      <p:scale>
        <a:sx n="33" d="100"/>
        <a:sy n="33" d="100"/>
      </p:scale>
      <p:origin x="0" y="113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08" y="-78"/>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customXml" Target="../customXml/item7.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6"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447C7-9461-4256-84FD-1E848749E3BF}" type="doc">
      <dgm:prSet loTypeId="urn:microsoft.com/office/officeart/2005/8/layout/hChevron3" loCatId="process" qsTypeId="urn:microsoft.com/office/officeart/2005/8/quickstyle/simple1" qsCatId="simple" csTypeId="urn:microsoft.com/office/officeart/2005/8/colors/accent2_3" csCatId="accent2" phldr="1"/>
      <dgm:spPr/>
    </dgm:pt>
    <dgm:pt modelId="{9D5401F4-69AC-4C48-8A43-28E25B4D726E}">
      <dgm:prSet phldrT="[Text]" custT="1"/>
      <dgm:spPr/>
      <dgm:t>
        <a:bodyPr/>
        <a:lstStyle/>
        <a:p>
          <a:r>
            <a:rPr lang="en-US" sz="2400" b="1" dirty="0" smtClean="0"/>
            <a:t>Assess vulnerabilities and risks</a:t>
          </a:r>
          <a:endParaRPr lang="en-US" sz="2400" b="1" dirty="0"/>
        </a:p>
      </dgm:t>
      <dgm:extLst>
        <a:ext uri="{E40237B7-FDA0-4F09-8148-C483321AD2D9}">
          <dgm14:cNvPr xmlns:dgm14="http://schemas.microsoft.com/office/drawing/2010/diagram" id="0" name="" descr="Assess vulnerabilities and risks.  Identify policies and actions to reduce risk."/>
        </a:ext>
      </dgm:extLst>
    </dgm:pt>
    <dgm:pt modelId="{1175B2F7-26A3-4BA8-BC9D-7EB0F77BA0F0}" type="parTrans" cxnId="{009B5E8E-7DD8-4853-824D-FB3E89ECBA41}">
      <dgm:prSet/>
      <dgm:spPr/>
      <dgm:t>
        <a:bodyPr/>
        <a:lstStyle/>
        <a:p>
          <a:endParaRPr lang="en-US"/>
        </a:p>
      </dgm:t>
    </dgm:pt>
    <dgm:pt modelId="{E1589434-5C98-43F5-A4C0-A4B34B0BCE09}" type="sibTrans" cxnId="{009B5E8E-7DD8-4853-824D-FB3E89ECBA41}">
      <dgm:prSet/>
      <dgm:spPr/>
      <dgm:t>
        <a:bodyPr/>
        <a:lstStyle/>
        <a:p>
          <a:endParaRPr lang="en-US"/>
        </a:p>
      </dgm:t>
    </dgm:pt>
    <dgm:pt modelId="{0E010007-C2F6-4B2D-9DCF-E3172B2EA39F}">
      <dgm:prSet phldrT="[Text]" custT="1"/>
      <dgm:spPr/>
      <dgm:t>
        <a:bodyPr/>
        <a:lstStyle/>
        <a:p>
          <a:r>
            <a:rPr lang="en-US" sz="2400" b="1" dirty="0" smtClean="0"/>
            <a:t>Identify policies and actions to reduce risk</a:t>
          </a:r>
          <a:endParaRPr lang="en-US" sz="2400" b="1" dirty="0"/>
        </a:p>
      </dgm:t>
    </dgm:pt>
    <dgm:pt modelId="{BAD9565D-90AF-4109-BCD1-BE8F9B2698DE}" type="parTrans" cxnId="{DCBD4926-22E5-4DC9-B49A-AC9D2DC32E7C}">
      <dgm:prSet/>
      <dgm:spPr/>
      <dgm:t>
        <a:bodyPr/>
        <a:lstStyle/>
        <a:p>
          <a:endParaRPr lang="en-US"/>
        </a:p>
      </dgm:t>
    </dgm:pt>
    <dgm:pt modelId="{8629ADF6-E2E3-4C7C-B1C4-738BEFA9B05F}" type="sibTrans" cxnId="{DCBD4926-22E5-4DC9-B49A-AC9D2DC32E7C}">
      <dgm:prSet/>
      <dgm:spPr/>
      <dgm:t>
        <a:bodyPr/>
        <a:lstStyle/>
        <a:p>
          <a:endParaRPr lang="en-US"/>
        </a:p>
      </dgm:t>
    </dgm:pt>
    <dgm:pt modelId="{9882E6A8-00E4-469D-B4D1-E6239BFCB159}" type="pres">
      <dgm:prSet presAssocID="{578447C7-9461-4256-84FD-1E848749E3BF}" presName="Name0" presStyleCnt="0">
        <dgm:presLayoutVars>
          <dgm:dir/>
          <dgm:resizeHandles val="exact"/>
        </dgm:presLayoutVars>
      </dgm:prSet>
      <dgm:spPr/>
    </dgm:pt>
    <dgm:pt modelId="{C7BBF269-45ED-4421-8F1E-270E627E359C}" type="pres">
      <dgm:prSet presAssocID="{9D5401F4-69AC-4C48-8A43-28E25B4D726E}" presName="parTxOnly" presStyleLbl="node1" presStyleIdx="0" presStyleCnt="2">
        <dgm:presLayoutVars>
          <dgm:bulletEnabled val="1"/>
        </dgm:presLayoutVars>
      </dgm:prSet>
      <dgm:spPr/>
      <dgm:t>
        <a:bodyPr/>
        <a:lstStyle/>
        <a:p>
          <a:endParaRPr lang="en-US"/>
        </a:p>
      </dgm:t>
    </dgm:pt>
    <dgm:pt modelId="{1F0AAD7B-E0E3-429B-B7FA-B8FAE6B52450}" type="pres">
      <dgm:prSet presAssocID="{E1589434-5C98-43F5-A4C0-A4B34B0BCE09}" presName="parSpace" presStyleCnt="0"/>
      <dgm:spPr/>
    </dgm:pt>
    <dgm:pt modelId="{B0B2473E-F9CF-43AD-8134-7CB6A13FD4E1}" type="pres">
      <dgm:prSet presAssocID="{0E010007-C2F6-4B2D-9DCF-E3172B2EA39F}" presName="parTxOnly" presStyleLbl="node1" presStyleIdx="1" presStyleCnt="2">
        <dgm:presLayoutVars>
          <dgm:bulletEnabled val="1"/>
        </dgm:presLayoutVars>
      </dgm:prSet>
      <dgm:spPr/>
      <dgm:t>
        <a:bodyPr/>
        <a:lstStyle/>
        <a:p>
          <a:endParaRPr lang="en-US"/>
        </a:p>
      </dgm:t>
    </dgm:pt>
  </dgm:ptLst>
  <dgm:cxnLst>
    <dgm:cxn modelId="{009B5E8E-7DD8-4853-824D-FB3E89ECBA41}" srcId="{578447C7-9461-4256-84FD-1E848749E3BF}" destId="{9D5401F4-69AC-4C48-8A43-28E25B4D726E}" srcOrd="0" destOrd="0" parTransId="{1175B2F7-26A3-4BA8-BC9D-7EB0F77BA0F0}" sibTransId="{E1589434-5C98-43F5-A4C0-A4B34B0BCE09}"/>
    <dgm:cxn modelId="{74344C66-6FDB-49E2-AC62-862516CE4B19}" type="presOf" srcId="{578447C7-9461-4256-84FD-1E848749E3BF}" destId="{9882E6A8-00E4-469D-B4D1-E6239BFCB159}" srcOrd="0" destOrd="0" presId="urn:microsoft.com/office/officeart/2005/8/layout/hChevron3"/>
    <dgm:cxn modelId="{DCBD4926-22E5-4DC9-B49A-AC9D2DC32E7C}" srcId="{578447C7-9461-4256-84FD-1E848749E3BF}" destId="{0E010007-C2F6-4B2D-9DCF-E3172B2EA39F}" srcOrd="1" destOrd="0" parTransId="{BAD9565D-90AF-4109-BCD1-BE8F9B2698DE}" sibTransId="{8629ADF6-E2E3-4C7C-B1C4-738BEFA9B05F}"/>
    <dgm:cxn modelId="{6779D9A3-93DF-443D-BD30-96F9255C28E4}" type="presOf" srcId="{9D5401F4-69AC-4C48-8A43-28E25B4D726E}" destId="{C7BBF269-45ED-4421-8F1E-270E627E359C}" srcOrd="0" destOrd="0" presId="urn:microsoft.com/office/officeart/2005/8/layout/hChevron3"/>
    <dgm:cxn modelId="{D0524FC7-11BD-4BA5-803D-E4B323618758}" type="presOf" srcId="{0E010007-C2F6-4B2D-9DCF-E3172B2EA39F}" destId="{B0B2473E-F9CF-43AD-8134-7CB6A13FD4E1}" srcOrd="0" destOrd="0" presId="urn:microsoft.com/office/officeart/2005/8/layout/hChevron3"/>
    <dgm:cxn modelId="{3469FEFF-F12F-48C5-AC93-85628E800931}" type="presParOf" srcId="{9882E6A8-00E4-469D-B4D1-E6239BFCB159}" destId="{C7BBF269-45ED-4421-8F1E-270E627E359C}" srcOrd="0" destOrd="0" presId="urn:microsoft.com/office/officeart/2005/8/layout/hChevron3"/>
    <dgm:cxn modelId="{30DB01A9-1F60-4F39-96F8-7C82134F5679}" type="presParOf" srcId="{9882E6A8-00E4-469D-B4D1-E6239BFCB159}" destId="{1F0AAD7B-E0E3-429B-B7FA-B8FAE6B52450}" srcOrd="1" destOrd="0" presId="urn:microsoft.com/office/officeart/2005/8/layout/hChevron3"/>
    <dgm:cxn modelId="{0DD0ACA5-64E7-41C8-B2FC-73886543169D}" type="presParOf" srcId="{9882E6A8-00E4-469D-B4D1-E6239BFCB159}" destId="{B0B2473E-F9CF-43AD-8134-7CB6A13FD4E1}"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BF269-45ED-4421-8F1E-270E627E359C}">
      <dsp:nvSpPr>
        <dsp:cNvPr id="0" name=""/>
        <dsp:cNvSpPr/>
      </dsp:nvSpPr>
      <dsp:spPr>
        <a:xfrm>
          <a:off x="5476" y="22384"/>
          <a:ext cx="3888581" cy="1555432"/>
        </a:xfrm>
        <a:prstGeom prst="homePlat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t>Assess vulnerabilities and risks</a:t>
          </a:r>
          <a:endParaRPr lang="en-US" sz="2400" b="1" kern="1200" dirty="0"/>
        </a:p>
      </dsp:txBody>
      <dsp:txXfrm>
        <a:off x="5476" y="22384"/>
        <a:ext cx="3499723" cy="1555432"/>
      </dsp:txXfrm>
    </dsp:sp>
    <dsp:sp modelId="{B0B2473E-F9CF-43AD-8134-7CB6A13FD4E1}">
      <dsp:nvSpPr>
        <dsp:cNvPr id="0" name=""/>
        <dsp:cNvSpPr/>
      </dsp:nvSpPr>
      <dsp:spPr>
        <a:xfrm>
          <a:off x="3116341" y="22384"/>
          <a:ext cx="3888581" cy="1555432"/>
        </a:xfrm>
        <a:prstGeom prst="chevron">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smtClean="0"/>
            <a:t>Identify policies and actions to reduce risk</a:t>
          </a:r>
          <a:endParaRPr lang="en-US" sz="2400" b="1" kern="1200" dirty="0"/>
        </a:p>
      </dsp:txBody>
      <dsp:txXfrm>
        <a:off x="3894057" y="22384"/>
        <a:ext cx="2333149" cy="155543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defTabSz="933634">
              <a:defRPr sz="1200"/>
            </a:lvl1pPr>
          </a:lstStyle>
          <a:p>
            <a:pPr>
              <a:defRPr/>
            </a:pPr>
            <a:endParaRPr lang="en-US" dirty="0"/>
          </a:p>
        </p:txBody>
      </p:sp>
      <p:sp>
        <p:nvSpPr>
          <p:cNvPr id="58371" name="Rectangle 3"/>
          <p:cNvSpPr>
            <a:spLocks noGrp="1" noChangeArrowheads="1"/>
          </p:cNvSpPr>
          <p:nvPr>
            <p:ph type="dt" sz="quarter"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defTabSz="933634">
              <a:defRPr sz="1200"/>
            </a:lvl1pPr>
          </a:lstStyle>
          <a:p>
            <a:pPr>
              <a:defRPr/>
            </a:pPr>
            <a:endParaRPr lang="en-US" dirty="0"/>
          </a:p>
        </p:txBody>
      </p:sp>
      <p:sp>
        <p:nvSpPr>
          <p:cNvPr id="58372" name="Rectangle 4"/>
          <p:cNvSpPr>
            <a:spLocks noGrp="1" noChangeArrowheads="1"/>
          </p:cNvSpPr>
          <p:nvPr>
            <p:ph type="ftr" sz="quarter" idx="2"/>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defTabSz="933634">
              <a:defRPr sz="1200"/>
            </a:lvl1pPr>
          </a:lstStyle>
          <a:p>
            <a:pPr>
              <a:defRPr/>
            </a:pPr>
            <a:endParaRPr lang="en-US" dirty="0"/>
          </a:p>
        </p:txBody>
      </p:sp>
      <p:sp>
        <p:nvSpPr>
          <p:cNvPr id="58373" name="Rectangle 5"/>
          <p:cNvSpPr>
            <a:spLocks noGrp="1" noChangeArrowheads="1"/>
          </p:cNvSpPr>
          <p:nvPr>
            <p:ph type="sldNum" sz="quarter" idx="3"/>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defTabSz="933634">
              <a:defRPr sz="1200"/>
            </a:lvl1pPr>
          </a:lstStyle>
          <a:p>
            <a:pPr>
              <a:defRPr/>
            </a:pPr>
            <a:fld id="{9C5F5205-3D14-4759-B141-26B5F79F0071}" type="slidenum">
              <a:rPr lang="en-US"/>
              <a:pPr>
                <a:defRPr/>
              </a:pPr>
              <a:t>‹#›</a:t>
            </a:fld>
            <a:endParaRPr lang="en-US" dirty="0"/>
          </a:p>
        </p:txBody>
      </p:sp>
    </p:spTree>
    <p:extLst>
      <p:ext uri="{BB962C8B-B14F-4D97-AF65-F5344CB8AC3E}">
        <p14:creationId xmlns:p14="http://schemas.microsoft.com/office/powerpoint/2010/main" val="3970573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1614" tIns="45807" rIns="91614" bIns="45807" numCol="1" anchor="t" anchorCtr="0" compatLnSpc="1">
            <a:prstTxWarp prst="textNoShape">
              <a:avLst/>
            </a:prstTxWarp>
          </a:bodyPr>
          <a:lstStyle>
            <a:lvl1pPr>
              <a:defRPr sz="1200"/>
            </a:lvl1pPr>
          </a:lstStyle>
          <a:p>
            <a:pPr>
              <a:defRPr/>
            </a:pPr>
            <a:endParaRPr lang="en-US" dirty="0"/>
          </a:p>
        </p:txBody>
      </p:sp>
      <p:sp>
        <p:nvSpPr>
          <p:cNvPr id="60419"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1614" tIns="45807" rIns="91614" bIns="45807" numCol="1" anchor="t" anchorCtr="0" compatLnSpc="1">
            <a:prstTxWarp prst="textNoShape">
              <a:avLst/>
            </a:prstTxWarp>
          </a:bodyPr>
          <a:lstStyle>
            <a:lvl1pPr algn="r">
              <a:defRPr sz="1200"/>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1614" tIns="45807" rIns="91614" bIns="4580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1614" tIns="45807" rIns="91614" bIns="45807" numCol="1" anchor="b" anchorCtr="0" compatLnSpc="1">
            <a:prstTxWarp prst="textNoShape">
              <a:avLst/>
            </a:prstTxWarp>
          </a:bodyPr>
          <a:lstStyle>
            <a:lvl1pPr>
              <a:defRPr sz="1200"/>
            </a:lvl1pPr>
          </a:lstStyle>
          <a:p>
            <a:pPr>
              <a:defRPr/>
            </a:pPr>
            <a:endParaRPr lang="en-US" dirty="0"/>
          </a:p>
        </p:txBody>
      </p:sp>
      <p:sp>
        <p:nvSpPr>
          <p:cNvPr id="60423"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1614" tIns="45807" rIns="91614" bIns="45807" numCol="1" anchor="b" anchorCtr="0" compatLnSpc="1">
            <a:prstTxWarp prst="textNoShape">
              <a:avLst/>
            </a:prstTxWarp>
          </a:bodyPr>
          <a:lstStyle>
            <a:lvl1pPr algn="r">
              <a:defRPr sz="1200"/>
            </a:lvl1pPr>
          </a:lstStyle>
          <a:p>
            <a:pPr>
              <a:defRPr/>
            </a:pPr>
            <a:fld id="{26298EDF-5935-43E3-96A7-964E7186D03B}" type="slidenum">
              <a:rPr lang="en-US"/>
              <a:pPr>
                <a:defRPr/>
              </a:pPr>
              <a:t>‹#›</a:t>
            </a:fld>
            <a:endParaRPr lang="en-US" dirty="0"/>
          </a:p>
        </p:txBody>
      </p:sp>
    </p:spTree>
    <p:extLst>
      <p:ext uri="{BB962C8B-B14F-4D97-AF65-F5344CB8AC3E}">
        <p14:creationId xmlns:p14="http://schemas.microsoft.com/office/powerpoint/2010/main" val="7295492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0</a:t>
            </a:fld>
            <a:endParaRPr lang="en-US" dirty="0"/>
          </a:p>
        </p:txBody>
      </p:sp>
    </p:spTree>
    <p:extLst>
      <p:ext uri="{BB962C8B-B14F-4D97-AF65-F5344CB8AC3E}">
        <p14:creationId xmlns:p14="http://schemas.microsoft.com/office/powerpoint/2010/main" val="2892768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137">
              <a:defRPr/>
            </a:pPr>
            <a:endParaRPr lang="en-US" dirty="0" smtClean="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9</a:t>
            </a:fld>
            <a:endParaRPr lang="en-US" dirty="0"/>
          </a:p>
        </p:txBody>
      </p:sp>
    </p:spTree>
    <p:extLst>
      <p:ext uri="{BB962C8B-B14F-4D97-AF65-F5344CB8AC3E}">
        <p14:creationId xmlns:p14="http://schemas.microsoft.com/office/powerpoint/2010/main" val="2622834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137">
              <a:defRPr/>
            </a:pPr>
            <a:endParaRPr lang="en-US" dirty="0" smtClean="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10</a:t>
            </a:fld>
            <a:endParaRPr lang="en-US" dirty="0"/>
          </a:p>
        </p:txBody>
      </p:sp>
    </p:spTree>
    <p:extLst>
      <p:ext uri="{BB962C8B-B14F-4D97-AF65-F5344CB8AC3E}">
        <p14:creationId xmlns:p14="http://schemas.microsoft.com/office/powerpoint/2010/main" val="1867777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137">
              <a:defRPr/>
            </a:pPr>
            <a:endParaRPr lang="en-US" dirty="0" smtClean="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11</a:t>
            </a:fld>
            <a:endParaRPr lang="en-US" dirty="0"/>
          </a:p>
        </p:txBody>
      </p:sp>
    </p:spTree>
    <p:extLst>
      <p:ext uri="{BB962C8B-B14F-4D97-AF65-F5344CB8AC3E}">
        <p14:creationId xmlns:p14="http://schemas.microsoft.com/office/powerpoint/2010/main" val="2672258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137">
              <a:defRPr/>
            </a:pPr>
            <a:endParaRPr lang="en-US" dirty="0" smtClean="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12</a:t>
            </a:fld>
            <a:endParaRPr lang="en-US" dirty="0"/>
          </a:p>
        </p:txBody>
      </p:sp>
    </p:spTree>
    <p:extLst>
      <p:ext uri="{BB962C8B-B14F-4D97-AF65-F5344CB8AC3E}">
        <p14:creationId xmlns:p14="http://schemas.microsoft.com/office/powerpoint/2010/main" val="39850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13</a:t>
            </a:fld>
            <a:endParaRPr lang="en-US" dirty="0"/>
          </a:p>
        </p:txBody>
      </p:sp>
    </p:spTree>
    <p:extLst>
      <p:ext uri="{BB962C8B-B14F-4D97-AF65-F5344CB8AC3E}">
        <p14:creationId xmlns:p14="http://schemas.microsoft.com/office/powerpoint/2010/main" val="1040737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14</a:t>
            </a:fld>
            <a:endParaRPr lang="en-US" dirty="0"/>
          </a:p>
        </p:txBody>
      </p:sp>
    </p:spTree>
    <p:extLst>
      <p:ext uri="{BB962C8B-B14F-4D97-AF65-F5344CB8AC3E}">
        <p14:creationId xmlns:p14="http://schemas.microsoft.com/office/powerpoint/2010/main" val="2521213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15</a:t>
            </a:fld>
            <a:endParaRPr lang="en-US" dirty="0"/>
          </a:p>
        </p:txBody>
      </p:sp>
    </p:spTree>
    <p:extLst>
      <p:ext uri="{BB962C8B-B14F-4D97-AF65-F5344CB8AC3E}">
        <p14:creationId xmlns:p14="http://schemas.microsoft.com/office/powerpoint/2010/main" val="2344639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16</a:t>
            </a:fld>
            <a:endParaRPr lang="en-US" dirty="0"/>
          </a:p>
        </p:txBody>
      </p:sp>
    </p:spTree>
    <p:extLst>
      <p:ext uri="{BB962C8B-B14F-4D97-AF65-F5344CB8AC3E}">
        <p14:creationId xmlns:p14="http://schemas.microsoft.com/office/powerpoint/2010/main" val="3713781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17</a:t>
            </a:fld>
            <a:endParaRPr lang="en-US" dirty="0"/>
          </a:p>
        </p:txBody>
      </p:sp>
    </p:spTree>
    <p:extLst>
      <p:ext uri="{BB962C8B-B14F-4D97-AF65-F5344CB8AC3E}">
        <p14:creationId xmlns:p14="http://schemas.microsoft.com/office/powerpoint/2010/main" val="1712293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18</a:t>
            </a:fld>
            <a:endParaRPr lang="en-US" dirty="0"/>
          </a:p>
        </p:txBody>
      </p:sp>
    </p:spTree>
    <p:extLst>
      <p:ext uri="{BB962C8B-B14F-4D97-AF65-F5344CB8AC3E}">
        <p14:creationId xmlns:p14="http://schemas.microsoft.com/office/powerpoint/2010/main" val="25163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will be able to identify some of the benefits of planning as well as some of the obstacles to plan implementation.</a:t>
            </a:r>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a:t>
            </a:fld>
            <a:endParaRPr lang="en-US" dirty="0"/>
          </a:p>
        </p:txBody>
      </p:sp>
    </p:spTree>
    <p:extLst>
      <p:ext uri="{BB962C8B-B14F-4D97-AF65-F5344CB8AC3E}">
        <p14:creationId xmlns:p14="http://schemas.microsoft.com/office/powerpoint/2010/main" val="3255583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Are you the local champion?</a:t>
            </a:r>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19</a:t>
            </a:fld>
            <a:endParaRPr lang="en-US" dirty="0"/>
          </a:p>
        </p:txBody>
      </p:sp>
    </p:spTree>
    <p:extLst>
      <p:ext uri="{BB962C8B-B14F-4D97-AF65-F5344CB8AC3E}">
        <p14:creationId xmlns:p14="http://schemas.microsoft.com/office/powerpoint/2010/main" val="3301956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20</a:t>
            </a:fld>
            <a:endParaRPr lang="en-US" dirty="0"/>
          </a:p>
        </p:txBody>
      </p:sp>
    </p:spTree>
    <p:extLst>
      <p:ext uri="{BB962C8B-B14F-4D97-AF65-F5344CB8AC3E}">
        <p14:creationId xmlns:p14="http://schemas.microsoft.com/office/powerpoint/2010/main" val="1782038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21</a:t>
            </a:fld>
            <a:endParaRPr lang="en-US" dirty="0"/>
          </a:p>
        </p:txBody>
      </p:sp>
    </p:spTree>
    <p:extLst>
      <p:ext uri="{BB962C8B-B14F-4D97-AF65-F5344CB8AC3E}">
        <p14:creationId xmlns:p14="http://schemas.microsoft.com/office/powerpoint/2010/main" val="453620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22</a:t>
            </a:fld>
            <a:endParaRPr lang="en-US" dirty="0"/>
          </a:p>
        </p:txBody>
      </p:sp>
    </p:spTree>
    <p:extLst>
      <p:ext uri="{BB962C8B-B14F-4D97-AF65-F5344CB8AC3E}">
        <p14:creationId xmlns:p14="http://schemas.microsoft.com/office/powerpoint/2010/main" val="3973566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23</a:t>
            </a:fld>
            <a:endParaRPr lang="en-US" dirty="0"/>
          </a:p>
        </p:txBody>
      </p:sp>
    </p:spTree>
    <p:extLst>
      <p:ext uri="{BB962C8B-B14F-4D97-AF65-F5344CB8AC3E}">
        <p14:creationId xmlns:p14="http://schemas.microsoft.com/office/powerpoint/2010/main" val="877964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24</a:t>
            </a:fld>
            <a:endParaRPr lang="en-US" dirty="0"/>
          </a:p>
        </p:txBody>
      </p:sp>
    </p:spTree>
    <p:extLst>
      <p:ext uri="{BB962C8B-B14F-4D97-AF65-F5344CB8AC3E}">
        <p14:creationId xmlns:p14="http://schemas.microsoft.com/office/powerpoint/2010/main" val="284527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25</a:t>
            </a:fld>
            <a:endParaRPr lang="en-US" dirty="0"/>
          </a:p>
        </p:txBody>
      </p:sp>
    </p:spTree>
    <p:extLst>
      <p:ext uri="{BB962C8B-B14F-4D97-AF65-F5344CB8AC3E}">
        <p14:creationId xmlns:p14="http://schemas.microsoft.com/office/powerpoint/2010/main" val="1538596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26</a:t>
            </a:fld>
            <a:endParaRPr lang="en-US" dirty="0"/>
          </a:p>
        </p:txBody>
      </p:sp>
    </p:spTree>
    <p:extLst>
      <p:ext uri="{BB962C8B-B14F-4D97-AF65-F5344CB8AC3E}">
        <p14:creationId xmlns:p14="http://schemas.microsoft.com/office/powerpoint/2010/main" val="644966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27</a:t>
            </a:fld>
            <a:endParaRPr lang="en-US" dirty="0"/>
          </a:p>
        </p:txBody>
      </p:sp>
    </p:spTree>
    <p:extLst>
      <p:ext uri="{BB962C8B-B14F-4D97-AF65-F5344CB8AC3E}">
        <p14:creationId xmlns:p14="http://schemas.microsoft.com/office/powerpoint/2010/main" val="1010882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28</a:t>
            </a:fld>
            <a:endParaRPr lang="en-US" dirty="0"/>
          </a:p>
        </p:txBody>
      </p:sp>
    </p:spTree>
    <p:extLst>
      <p:ext uri="{BB962C8B-B14F-4D97-AF65-F5344CB8AC3E}">
        <p14:creationId xmlns:p14="http://schemas.microsoft.com/office/powerpoint/2010/main" val="163360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a:t>
            </a:fld>
            <a:endParaRPr lang="en-US" dirty="0"/>
          </a:p>
        </p:txBody>
      </p:sp>
    </p:spTree>
    <p:extLst>
      <p:ext uri="{BB962C8B-B14F-4D97-AF65-F5344CB8AC3E}">
        <p14:creationId xmlns:p14="http://schemas.microsoft.com/office/powerpoint/2010/main" val="3017108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29</a:t>
            </a:fld>
            <a:endParaRPr lang="en-US" dirty="0"/>
          </a:p>
        </p:txBody>
      </p:sp>
    </p:spTree>
    <p:extLst>
      <p:ext uri="{BB962C8B-B14F-4D97-AF65-F5344CB8AC3E}">
        <p14:creationId xmlns:p14="http://schemas.microsoft.com/office/powerpoint/2010/main" val="3864300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30</a:t>
            </a:fld>
            <a:endParaRPr lang="en-US" dirty="0"/>
          </a:p>
        </p:txBody>
      </p:sp>
    </p:spTree>
    <p:extLst>
      <p:ext uri="{BB962C8B-B14F-4D97-AF65-F5344CB8AC3E}">
        <p14:creationId xmlns:p14="http://schemas.microsoft.com/office/powerpoint/2010/main" val="2222145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31</a:t>
            </a:fld>
            <a:endParaRPr lang="en-US" dirty="0"/>
          </a:p>
        </p:txBody>
      </p:sp>
    </p:spTree>
    <p:extLst>
      <p:ext uri="{BB962C8B-B14F-4D97-AF65-F5344CB8AC3E}">
        <p14:creationId xmlns:p14="http://schemas.microsoft.com/office/powerpoint/2010/main" val="2018436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32</a:t>
            </a:fld>
            <a:endParaRPr lang="en-US" dirty="0"/>
          </a:p>
        </p:txBody>
      </p:sp>
    </p:spTree>
    <p:extLst>
      <p:ext uri="{BB962C8B-B14F-4D97-AF65-F5344CB8AC3E}">
        <p14:creationId xmlns:p14="http://schemas.microsoft.com/office/powerpoint/2010/main" val="1912107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33</a:t>
            </a:fld>
            <a:endParaRPr lang="en-US" dirty="0"/>
          </a:p>
        </p:txBody>
      </p:sp>
    </p:spTree>
    <p:extLst>
      <p:ext uri="{BB962C8B-B14F-4D97-AF65-F5344CB8AC3E}">
        <p14:creationId xmlns:p14="http://schemas.microsoft.com/office/powerpoint/2010/main" val="1675503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34</a:t>
            </a:fld>
            <a:endParaRPr lang="en-US" dirty="0"/>
          </a:p>
        </p:txBody>
      </p:sp>
    </p:spTree>
    <p:extLst>
      <p:ext uri="{BB962C8B-B14F-4D97-AF65-F5344CB8AC3E}">
        <p14:creationId xmlns:p14="http://schemas.microsoft.com/office/powerpoint/2010/main" val="3941482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35</a:t>
            </a:fld>
            <a:endParaRPr lang="en-US" dirty="0"/>
          </a:p>
        </p:txBody>
      </p:sp>
    </p:spTree>
    <p:extLst>
      <p:ext uri="{BB962C8B-B14F-4D97-AF65-F5344CB8AC3E}">
        <p14:creationId xmlns:p14="http://schemas.microsoft.com/office/powerpoint/2010/main" val="127455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3</a:t>
            </a:fld>
            <a:endParaRPr lang="en-US" dirty="0"/>
          </a:p>
        </p:txBody>
      </p:sp>
    </p:spTree>
    <p:extLst>
      <p:ext uri="{BB962C8B-B14F-4D97-AF65-F5344CB8AC3E}">
        <p14:creationId xmlns:p14="http://schemas.microsoft.com/office/powerpoint/2010/main" val="1303122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Potential responses:</a:t>
            </a:r>
          </a:p>
          <a:p>
            <a:pPr marL="171450" indent="-171450">
              <a:buFont typeface="Arial" panose="020B0604020202020204" pitchFamily="34" charset="0"/>
              <a:buChar char="•"/>
            </a:pPr>
            <a:r>
              <a:rPr lang="en-US" dirty="0" smtClean="0"/>
              <a:t>Lack of budget</a:t>
            </a:r>
          </a:p>
          <a:p>
            <a:pPr marL="171450" indent="-171450">
              <a:buFont typeface="Arial" panose="020B0604020202020204" pitchFamily="34" charset="0"/>
              <a:buChar char="•"/>
            </a:pPr>
            <a:r>
              <a:rPr lang="en-US" dirty="0" smtClean="0"/>
              <a:t>Need to address more pressing issues</a:t>
            </a:r>
          </a:p>
          <a:p>
            <a:pPr marL="171450" indent="-171450">
              <a:buFont typeface="Arial" panose="020B0604020202020204" pitchFamily="34" charset="0"/>
              <a:buChar char="•"/>
            </a:pPr>
            <a:r>
              <a:rPr lang="en-US" dirty="0" smtClean="0"/>
              <a:t>City</a:t>
            </a:r>
            <a:r>
              <a:rPr lang="en-US" baseline="0" dirty="0" smtClean="0"/>
              <a:t> leadership does not understand purpose of mitigation</a:t>
            </a:r>
          </a:p>
          <a:p>
            <a:pPr marL="171450" indent="-171450">
              <a:buFont typeface="Arial" panose="020B0604020202020204" pitchFamily="34" charset="0"/>
              <a:buChar char="•"/>
            </a:pPr>
            <a:r>
              <a:rPr lang="en-US" baseline="0" dirty="0" smtClean="0"/>
              <a:t>Local staff wear many hats and have many responsibilities</a:t>
            </a:r>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4</a:t>
            </a:fld>
            <a:endParaRPr lang="en-US" dirty="0"/>
          </a:p>
        </p:txBody>
      </p:sp>
    </p:spTree>
    <p:extLst>
      <p:ext uri="{BB962C8B-B14F-4D97-AF65-F5344CB8AC3E}">
        <p14:creationId xmlns:p14="http://schemas.microsoft.com/office/powerpoint/2010/main" val="4218094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5</a:t>
            </a:fld>
            <a:endParaRPr lang="en-US" dirty="0"/>
          </a:p>
        </p:txBody>
      </p:sp>
    </p:spTree>
    <p:extLst>
      <p:ext uri="{BB962C8B-B14F-4D97-AF65-F5344CB8AC3E}">
        <p14:creationId xmlns:p14="http://schemas.microsoft.com/office/powerpoint/2010/main" val="4241630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6</a:t>
            </a:fld>
            <a:endParaRPr lang="en-US" dirty="0"/>
          </a:p>
        </p:txBody>
      </p:sp>
    </p:spTree>
    <p:extLst>
      <p:ext uri="{BB962C8B-B14F-4D97-AF65-F5344CB8AC3E}">
        <p14:creationId xmlns:p14="http://schemas.microsoft.com/office/powerpoint/2010/main" val="3905946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7</a:t>
            </a:fld>
            <a:endParaRPr lang="en-US" dirty="0"/>
          </a:p>
        </p:txBody>
      </p:sp>
    </p:spTree>
    <p:extLst>
      <p:ext uri="{BB962C8B-B14F-4D97-AF65-F5344CB8AC3E}">
        <p14:creationId xmlns:p14="http://schemas.microsoft.com/office/powerpoint/2010/main" val="3112406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8</a:t>
            </a:fld>
            <a:endParaRPr lang="en-US" dirty="0"/>
          </a:p>
        </p:txBody>
      </p:sp>
    </p:spTree>
    <p:extLst>
      <p:ext uri="{BB962C8B-B14F-4D97-AF65-F5344CB8AC3E}">
        <p14:creationId xmlns:p14="http://schemas.microsoft.com/office/powerpoint/2010/main" val="72980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FA8B872-EA31-49BD-9BB7-8E3EAF3E745E}" type="datetime1">
              <a:rPr lang="en-US" smtClean="0">
                <a:solidFill>
                  <a:srgbClr val="000000"/>
                </a:solidFill>
              </a:rPr>
              <a:pPr>
                <a:defRPr/>
              </a:pPr>
              <a:t>9/26/2017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TextBox 7"/>
          <p:cNvSpPr txBox="1"/>
          <p:nvPr userDrawn="1"/>
        </p:nvSpPr>
        <p:spPr>
          <a:xfrm>
            <a:off x="6477000" y="6236732"/>
            <a:ext cx="2209800" cy="369332"/>
          </a:xfrm>
          <a:prstGeom prst="rect">
            <a:avLst/>
          </a:prstGeom>
          <a:noFill/>
        </p:spPr>
        <p:txBody>
          <a:bodyPr wrap="square" rtlCol="0">
            <a:spAutoFit/>
          </a:bodyPr>
          <a:lstStyle/>
          <a:p>
            <a:pPr algn="r"/>
            <a:r>
              <a:rPr lang="en-US" b="1" dirty="0" smtClean="0">
                <a:solidFill>
                  <a:schemeClr val="bg1"/>
                </a:solidFill>
              </a:rPr>
              <a:t>Visual 4.</a:t>
            </a:r>
            <a:fld id="{167A036F-738C-4416-983E-5B04119587A4}" type="slidenum">
              <a:rPr lang="en-US" b="1" smtClean="0">
                <a:solidFill>
                  <a:schemeClr val="bg1"/>
                </a:solidFill>
              </a:rPr>
              <a:pPr algn="r"/>
              <a:t>‹#›</a:t>
            </a:fld>
            <a:endParaRPr lang="en-US" b="1" dirty="0">
              <a:solidFill>
                <a:schemeClr val="bg1"/>
              </a:solidFill>
            </a:endParaRP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53E2FA5-8BBD-48DC-AD05-8F6F56B5DADC}" type="datetime1">
              <a:rPr lang="en-US" smtClean="0">
                <a:solidFill>
                  <a:srgbClr val="000000"/>
                </a:solidFill>
              </a:rPr>
              <a:pPr>
                <a:defRPr/>
              </a:pPr>
              <a:t>9/26/2017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8E84E9-3708-40B0-BDD4-655ACE3C2007}" type="datetime1">
              <a:rPr lang="en-US" smtClean="0">
                <a:solidFill>
                  <a:srgbClr val="000000"/>
                </a:solidFill>
              </a:rPr>
              <a:pPr>
                <a:defRPr/>
              </a:pPr>
              <a:t>9/26/2017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68388"/>
            <a:ext cx="8229600"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69F6C37-954A-4EDA-9CD8-B79C032B8CAF}" type="datetime1">
              <a:rPr lang="en-US" smtClean="0">
                <a:solidFill>
                  <a:srgbClr val="000000"/>
                </a:solidFill>
              </a:rPr>
              <a:pPr>
                <a:defRPr/>
              </a:pPr>
              <a:t>9/26/2017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AADC463-8186-4047-A51B-EA5A44D39E14}" type="datetime1">
              <a:rPr lang="en-US" smtClean="0">
                <a:solidFill>
                  <a:srgbClr val="000000"/>
                </a:solidFill>
              </a:rPr>
              <a:pPr>
                <a:defRPr/>
              </a:pPr>
              <a:t>9/26/2017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CE4AED5-46F1-454B-B7A8-03A47BFE411B}" type="datetime1">
              <a:rPr lang="en-US" smtClean="0">
                <a:solidFill>
                  <a:srgbClr val="000000"/>
                </a:solidFill>
              </a:rPr>
              <a:pPr>
                <a:defRPr/>
              </a:pPr>
              <a:t>9/26/2017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FDE379B-CA67-4FF9-9090-010C6903DD42}" type="datetime1">
              <a:rPr lang="en-US" smtClean="0">
                <a:solidFill>
                  <a:srgbClr val="000000"/>
                </a:solidFill>
              </a:rPr>
              <a:pPr>
                <a:defRPr/>
              </a:pPr>
              <a:t>9/26/2017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Rectangle 4"/>
          <p:cNvSpPr>
            <a:spLocks noGrp="1" noChangeArrowheads="1"/>
          </p:cNvSpPr>
          <p:nvPr>
            <p:ph type="dt" sz="half" idx="10"/>
          </p:nvPr>
        </p:nvSpPr>
        <p:spPr>
          <a:ln/>
        </p:spPr>
        <p:txBody>
          <a:bodyPr/>
          <a:lstStyle>
            <a:lvl1pPr>
              <a:defRPr/>
            </a:lvl1pPr>
          </a:lstStyle>
          <a:p>
            <a:pPr>
              <a:defRPr/>
            </a:pPr>
            <a:fld id="{2883955F-B633-46BF-A473-43DF0EF15713}" type="datetime1">
              <a:rPr lang="en-US" smtClean="0">
                <a:solidFill>
                  <a:srgbClr val="000000"/>
                </a:solidFill>
              </a:rPr>
              <a:pPr>
                <a:defRPr/>
              </a:pPr>
              <a:t>9/26/2017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0D1814E8-C70E-465D-96F2-267C7E89B0EC}" type="datetime1">
              <a:rPr lang="en-US" smtClean="0">
                <a:solidFill>
                  <a:srgbClr val="000000"/>
                </a:solidFill>
              </a:rPr>
              <a:pPr>
                <a:defRPr/>
              </a:pPr>
              <a:t>9/26/2017</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6B61C3-7423-4551-BD75-74FD0A045663}" type="datetime1">
              <a:rPr lang="en-US" smtClean="0">
                <a:solidFill>
                  <a:srgbClr val="000000"/>
                </a:solidFill>
              </a:rPr>
              <a:pPr>
                <a:defRPr/>
              </a:pPr>
              <a:t>9/26/2017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6B327E-22AE-40F3-9BD4-5E5C41C115BD}" type="datetime1">
              <a:rPr lang="en-US" smtClean="0">
                <a:solidFill>
                  <a:srgbClr val="000000"/>
                </a:solidFill>
              </a:rPr>
              <a:pPr>
                <a:defRPr/>
              </a:pPr>
              <a:t>9/26/2017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AB9363-4EC0-4149-8F04-C4473948E780}" type="datetime1">
              <a:rPr lang="en-US" smtClean="0">
                <a:solidFill>
                  <a:srgbClr val="000000"/>
                </a:solidFill>
              </a:rPr>
              <a:pPr>
                <a:defRPr/>
              </a:pPr>
              <a:t>9/26/2017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
          <p:cNvPicPr>
            <a:picLocks noChangeAspect="1" noChangeArrowheads="1"/>
          </p:cNvPicPr>
          <p:nvPr userDrawn="1"/>
        </p:nvPicPr>
        <p:blipFill>
          <a:blip r:embed="rId14"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fld id="{36F7949E-FC39-447F-9B4F-A92E1216EA94}" type="datetime1">
              <a:rPr lang="en-US" smtClean="0">
                <a:solidFill>
                  <a:srgbClr val="000000"/>
                </a:solidFill>
              </a:rPr>
              <a:pPr fontAlgn="base">
                <a:spcBef>
                  <a:spcPct val="0"/>
                </a:spcBef>
                <a:spcAft>
                  <a:spcPct val="0"/>
                </a:spcAft>
                <a:defRPr/>
              </a:pPr>
              <a:t>9/26/2017</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dirty="0">
              <a:solidFill>
                <a:srgbClr val="000000"/>
              </a:solidFill>
            </a:endParaRPr>
          </a:p>
        </p:txBody>
      </p:sp>
      <p:cxnSp>
        <p:nvCxnSpPr>
          <p:cNvPr id="8" name="Straight Connector 7"/>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477000" y="6236732"/>
            <a:ext cx="2209800" cy="369332"/>
          </a:xfrm>
          <a:prstGeom prst="rect">
            <a:avLst/>
          </a:prstGeom>
          <a:noFill/>
        </p:spPr>
        <p:txBody>
          <a:bodyPr wrap="square" rtlCol="0">
            <a:spAutoFit/>
          </a:bodyPr>
          <a:lstStyle/>
          <a:p>
            <a:pPr algn="r"/>
            <a:r>
              <a:rPr lang="en-US" b="1" dirty="0" smtClean="0">
                <a:solidFill>
                  <a:schemeClr val="bg1"/>
                </a:solidFill>
              </a:rPr>
              <a:t>Visual 4.</a:t>
            </a:r>
            <a:fld id="{167A036F-738C-4416-983E-5B04119587A4}" type="slidenum">
              <a:rPr lang="en-US" b="1" smtClean="0">
                <a:solidFill>
                  <a:schemeClr val="bg1"/>
                </a:solidFill>
              </a:rPr>
              <a:pPr algn="r"/>
              <a:t>‹#›</a:t>
            </a:fld>
            <a:endParaRPr lang="en-US"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ransition>
    <p:wipe dir="r"/>
  </p:transition>
  <p:hf hdr="0" ftr="0" dt="0"/>
  <p:txStyles>
    <p:title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0" fontAlgn="base" hangingPunct="0">
        <a:spcBef>
          <a:spcPct val="0"/>
        </a:spcBef>
        <a:spcAft>
          <a:spcPct val="0"/>
        </a:spcAft>
        <a:defRPr sz="3800" b="1">
          <a:solidFill>
            <a:srgbClr val="000066"/>
          </a:solidFill>
          <a:latin typeface="Times New Roman" pitchFamily="18" charset="0"/>
          <a:cs typeface="Arial" charset="0"/>
        </a:defRPr>
      </a:lvl6pPr>
      <a:lvl7pPr marL="914400" algn="l" rtl="0" eaLnBrk="0" fontAlgn="base" hangingPunct="0">
        <a:spcBef>
          <a:spcPct val="0"/>
        </a:spcBef>
        <a:spcAft>
          <a:spcPct val="0"/>
        </a:spcAft>
        <a:defRPr sz="3800" b="1">
          <a:solidFill>
            <a:srgbClr val="000066"/>
          </a:solidFill>
          <a:latin typeface="Times New Roman" pitchFamily="18" charset="0"/>
          <a:cs typeface="Arial" charset="0"/>
        </a:defRPr>
      </a:lvl7pPr>
      <a:lvl8pPr marL="1371600" algn="l" rtl="0" eaLnBrk="0" fontAlgn="base" hangingPunct="0">
        <a:spcBef>
          <a:spcPct val="0"/>
        </a:spcBef>
        <a:spcAft>
          <a:spcPct val="0"/>
        </a:spcAft>
        <a:defRPr sz="3800" b="1">
          <a:solidFill>
            <a:srgbClr val="000066"/>
          </a:solidFill>
          <a:latin typeface="Times New Roman" pitchFamily="18" charset="0"/>
          <a:cs typeface="Arial" charset="0"/>
        </a:defRPr>
      </a:lvl8pPr>
      <a:lvl9pPr marL="1828800" algn="l" rtl="0" eaLnBrk="0" fontAlgn="base" hangingPunct="0">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6pPr>
      <a:lvl7pPr marL="30892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7pPr>
      <a:lvl8pPr marL="35464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8pPr>
      <a:lvl9pPr marL="40036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0/03/Waldocanyon.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cid:image001.jpg@01CD5839.0A891AB0"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381000" y="1295400"/>
            <a:ext cx="8610600" cy="3962400"/>
          </a:xfrm>
        </p:spPr>
        <p:txBody>
          <a:bodyPr/>
          <a:lstStyle/>
          <a:p>
            <a:pPr eaLnBrk="1" hangingPunct="1"/>
            <a:r>
              <a:rPr lang="en-US" sz="4400" dirty="0" smtClean="0"/>
              <a:t>G318 Mitigation Planning Workshop</a:t>
            </a:r>
            <a:br>
              <a:rPr lang="en-US" sz="4400" dirty="0" smtClean="0"/>
            </a:br>
            <a:r>
              <a:rPr lang="en-US" sz="4400" dirty="0" smtClean="0"/>
              <a:t/>
            </a:r>
            <a:br>
              <a:rPr lang="en-US" sz="4400" dirty="0" smtClean="0"/>
            </a:br>
            <a:r>
              <a:rPr lang="en-US" sz="4400" dirty="0" smtClean="0"/>
              <a:t>Module 4: </a:t>
            </a:r>
            <a:br>
              <a:rPr lang="en-US" sz="4400" dirty="0" smtClean="0"/>
            </a:br>
            <a:r>
              <a:rPr lang="en-US" sz="5400" dirty="0" smtClean="0"/>
              <a:t>Community Resilience in Action</a:t>
            </a:r>
            <a:endParaRPr lang="en-US" sz="1800" b="0" dirty="0" smtClean="0">
              <a:solidFill>
                <a:schemeClr val="bg1"/>
              </a:solidFill>
            </a:endParaRPr>
          </a:p>
        </p:txBody>
      </p:sp>
    </p:spTree>
    <p:extLst>
      <p:ext uri="{BB962C8B-B14F-4D97-AF65-F5344CB8AC3E}">
        <p14:creationId xmlns:p14="http://schemas.microsoft.com/office/powerpoint/2010/main" val="349789480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ginning of a trail with sign in background.  Greenery in the foreground."/>
          <p:cNvPicPr>
            <a:picLocks noGrp="1" noChangeAspect="1" noChangeArrowheads="1"/>
          </p:cNvPicPr>
          <p:nvPr>
            <p:ph idx="1"/>
          </p:nvPr>
        </p:nvPicPr>
        <p:blipFill>
          <a:blip r:embed="rId3" cstate="print"/>
          <a:srcRect/>
          <a:stretch>
            <a:fillRect/>
          </a:stretch>
        </p:blipFill>
        <p:spPr bwMode="auto">
          <a:xfrm>
            <a:off x="5638800" y="1066800"/>
            <a:ext cx="3173941" cy="2323306"/>
          </a:xfrm>
          <a:prstGeom prst="rect">
            <a:avLst/>
          </a:prstGeom>
          <a:noFill/>
        </p:spPr>
      </p:pic>
      <p:pic>
        <p:nvPicPr>
          <p:cNvPr id="1027" name="Picture 3" descr="Man riding a bike on a two lane road heading toward a mountain.  "/>
          <p:cNvPicPr>
            <a:picLocks noChangeAspect="1" noChangeArrowheads="1"/>
          </p:cNvPicPr>
          <p:nvPr/>
        </p:nvPicPr>
        <p:blipFill>
          <a:blip r:embed="rId4" cstate="print"/>
          <a:srcRect/>
          <a:stretch>
            <a:fillRect/>
          </a:stretch>
        </p:blipFill>
        <p:spPr bwMode="auto">
          <a:xfrm>
            <a:off x="5638800" y="3429000"/>
            <a:ext cx="3175000" cy="2381250"/>
          </a:xfrm>
          <a:prstGeom prst="rect">
            <a:avLst/>
          </a:prstGeom>
          <a:noFill/>
        </p:spPr>
      </p:pic>
      <p:sp>
        <p:nvSpPr>
          <p:cNvPr id="5" name="Content Placeholder 2"/>
          <p:cNvSpPr txBox="1">
            <a:spLocks/>
          </p:cNvSpPr>
          <p:nvPr/>
        </p:nvSpPr>
        <p:spPr bwMode="auto">
          <a:xfrm>
            <a:off x="457200" y="1068388"/>
            <a:ext cx="51054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r>
              <a:rPr lang="en-US" sz="2800" b="1" kern="0" dirty="0" smtClean="0">
                <a:solidFill>
                  <a:srgbClr val="000066"/>
                </a:solidFill>
                <a:latin typeface="+mn-lt"/>
              </a:rPr>
              <a:t>Potential high risk development converted to open space</a:t>
            </a:r>
          </a:p>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r>
              <a:rPr lang="en-US" sz="2800" b="1" kern="0" dirty="0" smtClean="0">
                <a:solidFill>
                  <a:srgbClr val="000066"/>
                </a:solidFill>
                <a:latin typeface="+mn-lt"/>
              </a:rPr>
              <a:t>Flood mitigation creates popular trail system</a:t>
            </a:r>
          </a:p>
          <a:p>
            <a:pPr marL="342900" indent="-342900" eaLnBrk="0" hangingPunct="0">
              <a:spcBef>
                <a:spcPct val="20000"/>
              </a:spcBef>
              <a:buFontTx/>
              <a:buChar char="•"/>
              <a:tabLst>
                <a:tab pos="401638" algn="l"/>
              </a:tabLst>
              <a:defRPr/>
            </a:pPr>
            <a:r>
              <a:rPr lang="en-US" sz="2800" b="1" kern="0" dirty="0" smtClean="0">
                <a:solidFill>
                  <a:srgbClr val="000066"/>
                </a:solidFill>
                <a:latin typeface="+mn-lt"/>
              </a:rPr>
              <a:t>Initial </a:t>
            </a:r>
            <a:r>
              <a:rPr lang="en-US" sz="2800" b="1" kern="0" dirty="0" smtClean="0">
                <a:solidFill>
                  <a:srgbClr val="000066"/>
                </a:solidFill>
              </a:rPr>
              <a:t>FEMA funds spur State and local investment</a:t>
            </a:r>
          </a:p>
          <a:p>
            <a:pPr marL="342900" indent="-342900" eaLnBrk="0" hangingPunct="0">
              <a:spcBef>
                <a:spcPct val="20000"/>
              </a:spcBef>
              <a:buFontTx/>
              <a:buChar char="•"/>
              <a:tabLst>
                <a:tab pos="401638" algn="l"/>
              </a:tabLst>
              <a:defRPr/>
            </a:pPr>
            <a:r>
              <a:rPr lang="en-US" sz="2800" b="1" kern="0" dirty="0" smtClean="0">
                <a:solidFill>
                  <a:srgbClr val="000066"/>
                </a:solidFill>
              </a:rPr>
              <a:t>Mindset of community altered by win/win solution</a:t>
            </a:r>
          </a:p>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endParaRPr lang="en-US" sz="2800" b="1" kern="0" dirty="0" smtClean="0">
              <a:solidFill>
                <a:srgbClr val="000066"/>
              </a:solidFill>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endParaRPr lang="en-US" sz="2800" b="1" kern="0" dirty="0" smtClean="0">
              <a:solidFill>
                <a:srgbClr val="000066"/>
              </a:solidFill>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endParaRPr lang="en-US" sz="2800" b="1" kern="0" dirty="0" smtClean="0">
              <a:solidFill>
                <a:srgbClr val="000066"/>
              </a:solidFill>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endParaRPr kumimoji="0" lang="en-US" sz="2800" b="1" i="0" u="none" strike="noStrike" kern="0" cap="none" spc="0" normalizeH="0" baseline="0" noProof="0" dirty="0">
              <a:ln>
                <a:noFill/>
              </a:ln>
              <a:solidFill>
                <a:srgbClr val="000066"/>
              </a:solidFill>
              <a:effectLst/>
              <a:uLnTx/>
              <a:uFillTx/>
              <a:latin typeface="+mn-lt"/>
              <a:ea typeface="+mn-ea"/>
              <a:cs typeface="+mn-cs"/>
            </a:endParaRPr>
          </a:p>
        </p:txBody>
      </p:sp>
      <p:sp>
        <p:nvSpPr>
          <p:cNvPr id="2" name="Title 1"/>
          <p:cNvSpPr>
            <a:spLocks noGrp="1"/>
          </p:cNvSpPr>
          <p:nvPr>
            <p:ph type="title"/>
          </p:nvPr>
        </p:nvSpPr>
        <p:spPr/>
        <p:txBody>
          <a:bodyPr/>
          <a:lstStyle/>
          <a:p>
            <a:r>
              <a:rPr lang="en-US" dirty="0" smtClean="0"/>
              <a:t>Happy Trails in St. George, Utah</a:t>
            </a:r>
            <a:endParaRPr lang="en-US" dirty="0"/>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descr="Near miss creates sense of urgency&#10;Success requires whole community&#10;One school district paves way for schools across State &#10;"/>
          <p:cNvSpPr txBox="1">
            <a:spLocks/>
          </p:cNvSpPr>
          <p:nvPr/>
        </p:nvSpPr>
        <p:spPr bwMode="auto">
          <a:xfrm>
            <a:off x="457200" y="1068388"/>
            <a:ext cx="51054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endParaRPr lang="en-US" sz="2800" b="1" kern="0" dirty="0" smtClean="0">
              <a:solidFill>
                <a:srgbClr val="000066"/>
              </a:solidFill>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endParaRPr lang="en-US" sz="2800" b="1" kern="0" dirty="0" smtClean="0">
              <a:solidFill>
                <a:srgbClr val="000066"/>
              </a:solidFill>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endParaRPr lang="en-US" sz="2800" b="1" kern="0" dirty="0" smtClean="0">
              <a:solidFill>
                <a:srgbClr val="000066"/>
              </a:solidFill>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endParaRPr kumimoji="0" lang="en-US" sz="2800" b="1" i="0" u="none" strike="noStrike" kern="0" cap="none" spc="0" normalizeH="0" baseline="0" noProof="0" dirty="0">
              <a:ln>
                <a:noFill/>
              </a:ln>
              <a:solidFill>
                <a:srgbClr val="000066"/>
              </a:solidFill>
              <a:effectLst/>
              <a:uLnTx/>
              <a:uFillTx/>
              <a:latin typeface="+mn-lt"/>
              <a:ea typeface="+mn-ea"/>
              <a:cs typeface="+mn-cs"/>
            </a:endParaRPr>
          </a:p>
        </p:txBody>
      </p:sp>
      <p:sp>
        <p:nvSpPr>
          <p:cNvPr id="6" name="Content Placeholder 5" descr="Near miss creates sense of urgency&#10;Success requires whole community&#10;One school district paves way for schools across State &#10;"/>
          <p:cNvSpPr>
            <a:spLocks noGrp="1"/>
          </p:cNvSpPr>
          <p:nvPr>
            <p:ph idx="1"/>
          </p:nvPr>
        </p:nvSpPr>
        <p:spPr>
          <a:xfrm>
            <a:off x="457200" y="1068388"/>
            <a:ext cx="5181600" cy="4646612"/>
          </a:xfrm>
        </p:spPr>
        <p:txBody>
          <a:bodyPr/>
          <a:lstStyle/>
          <a:p>
            <a:r>
              <a:rPr lang="en-US" dirty="0" smtClean="0"/>
              <a:t>Near miss creates sense of urgency</a:t>
            </a:r>
          </a:p>
          <a:p>
            <a:pPr lvl="0"/>
            <a:r>
              <a:rPr lang="en-US" dirty="0" smtClean="0"/>
              <a:t>Success requires whole community</a:t>
            </a:r>
          </a:p>
          <a:p>
            <a:pPr lvl="0"/>
            <a:r>
              <a:rPr lang="en-US" dirty="0" smtClean="0"/>
              <a:t>One school district paves way for schools across State </a:t>
            </a:r>
          </a:p>
          <a:p>
            <a:endParaRPr lang="en-US" dirty="0"/>
          </a:p>
        </p:txBody>
      </p:sp>
      <p:pic>
        <p:nvPicPr>
          <p:cNvPr id="7" name="Picture 6" descr="A damaged building with boarded windows and missing roof."/>
          <p:cNvPicPr/>
          <p:nvPr/>
        </p:nvPicPr>
        <p:blipFill>
          <a:blip r:embed="rId3" cstate="print"/>
          <a:srcRect/>
          <a:stretch>
            <a:fillRect/>
          </a:stretch>
        </p:blipFill>
        <p:spPr bwMode="auto">
          <a:xfrm>
            <a:off x="5638800" y="1066800"/>
            <a:ext cx="3124200" cy="2209800"/>
          </a:xfrm>
          <a:prstGeom prst="rect">
            <a:avLst/>
          </a:prstGeom>
          <a:noFill/>
          <a:ln w="9525">
            <a:noFill/>
            <a:miter lim="800000"/>
            <a:headEnd/>
            <a:tailEnd/>
          </a:ln>
        </p:spPr>
      </p:pic>
      <p:pic>
        <p:nvPicPr>
          <p:cNvPr id="8" name="Picture 7" descr="Children roller skating in a gymnasium."/>
          <p:cNvPicPr/>
          <p:nvPr/>
        </p:nvPicPr>
        <p:blipFill>
          <a:blip r:embed="rId4" cstate="print"/>
          <a:srcRect/>
          <a:stretch>
            <a:fillRect/>
          </a:stretch>
        </p:blipFill>
        <p:spPr bwMode="auto">
          <a:xfrm>
            <a:off x="5638800" y="3048000"/>
            <a:ext cx="3124200" cy="264770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Safer Schools in Wichita, Kansas</a:t>
            </a:r>
            <a:endParaRPr lang="en-US" dirty="0"/>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descr="Near miss creates sense of urgency&#10;Success requires whole community&#10;One school district paves way for schools across State &#10;"/>
          <p:cNvSpPr txBox="1">
            <a:spLocks/>
          </p:cNvSpPr>
          <p:nvPr/>
        </p:nvSpPr>
        <p:spPr bwMode="auto">
          <a:xfrm>
            <a:off x="457200" y="1068388"/>
            <a:ext cx="51054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endParaRPr lang="en-US" sz="2800" b="1" kern="0" dirty="0" smtClean="0">
              <a:solidFill>
                <a:srgbClr val="000066"/>
              </a:solidFill>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endParaRPr lang="en-US" sz="2800" b="1" kern="0" dirty="0" smtClean="0">
              <a:solidFill>
                <a:srgbClr val="000066"/>
              </a:solidFill>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endParaRPr lang="en-US" sz="2800" b="1" kern="0" dirty="0" smtClean="0">
              <a:solidFill>
                <a:srgbClr val="000066"/>
              </a:solidFill>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endParaRPr kumimoji="0" lang="en-US" sz="2800" b="1" i="0" u="none" strike="noStrike" kern="0" cap="none" spc="0" normalizeH="0" baseline="0" noProof="0" dirty="0">
              <a:ln>
                <a:noFill/>
              </a:ln>
              <a:solidFill>
                <a:srgbClr val="000066"/>
              </a:solidFill>
              <a:effectLst/>
              <a:uLnTx/>
              <a:uFillTx/>
              <a:latin typeface="+mn-lt"/>
              <a:ea typeface="+mn-ea"/>
              <a:cs typeface="+mn-cs"/>
            </a:endParaRPr>
          </a:p>
        </p:txBody>
      </p:sp>
      <p:sp>
        <p:nvSpPr>
          <p:cNvPr id="6" name="Content Placeholder 5" descr="Near miss creates sense of urgency&#10;Success requires whole community&#10;One school district paves way for schools across State &#10;"/>
          <p:cNvSpPr>
            <a:spLocks noGrp="1"/>
          </p:cNvSpPr>
          <p:nvPr>
            <p:ph idx="1"/>
          </p:nvPr>
        </p:nvSpPr>
        <p:spPr>
          <a:xfrm>
            <a:off x="457200" y="1068388"/>
            <a:ext cx="5181600" cy="4646612"/>
          </a:xfrm>
        </p:spPr>
        <p:txBody>
          <a:bodyPr/>
          <a:lstStyle/>
          <a:p>
            <a:r>
              <a:rPr lang="en-US" dirty="0" smtClean="0"/>
              <a:t>Local champion’s passion for mitigation results in millions for City </a:t>
            </a:r>
          </a:p>
          <a:p>
            <a:r>
              <a:rPr lang="en-US" dirty="0" err="1" smtClean="0"/>
              <a:t>Firewise</a:t>
            </a:r>
            <a:r>
              <a:rPr lang="en-US" dirty="0" smtClean="0"/>
              <a:t> creates a structure for neighborhood projects and builds awareness</a:t>
            </a:r>
          </a:p>
          <a:p>
            <a:r>
              <a:rPr lang="en-US" dirty="0" smtClean="0"/>
              <a:t>Property owners’ sweat equity is secret to success </a:t>
            </a:r>
          </a:p>
          <a:p>
            <a:endParaRPr lang="en-US" dirty="0"/>
          </a:p>
        </p:txBody>
      </p:sp>
      <p:pic>
        <p:nvPicPr>
          <p:cNvPr id="9" name="Picture 8" descr="Smoke and fire ascending from mountain range in the distance.">
            <a:hlinkClick r:id="rId3"/>
          </p:cNvPr>
          <p:cNvPicPr/>
          <p:nvPr/>
        </p:nvPicPr>
        <p:blipFill>
          <a:blip r:embed="rId4" cstate="print"/>
          <a:srcRect/>
          <a:stretch>
            <a:fillRect/>
          </a:stretch>
        </p:blipFill>
        <p:spPr bwMode="auto">
          <a:xfrm>
            <a:off x="5715000" y="1066800"/>
            <a:ext cx="3124200" cy="2341880"/>
          </a:xfrm>
          <a:prstGeom prst="rect">
            <a:avLst/>
          </a:prstGeom>
          <a:noFill/>
          <a:ln w="9525">
            <a:noFill/>
            <a:miter lim="800000"/>
            <a:headEnd/>
            <a:tailEnd/>
          </a:ln>
        </p:spPr>
      </p:pic>
      <p:pic>
        <p:nvPicPr>
          <p:cNvPr id="10" name="Picture 9" descr="A man driving a tractor in area damaged by fire.  House in background.  "/>
          <p:cNvPicPr/>
          <p:nvPr/>
        </p:nvPicPr>
        <p:blipFill>
          <a:blip r:embed="rId5" r:link="rId6" cstate="print"/>
          <a:srcRect/>
          <a:stretch>
            <a:fillRect/>
          </a:stretch>
        </p:blipFill>
        <p:spPr bwMode="auto">
          <a:xfrm>
            <a:off x="5715000" y="3276600"/>
            <a:ext cx="3125470" cy="2430780"/>
          </a:xfrm>
          <a:prstGeom prst="rect">
            <a:avLst/>
          </a:prstGeom>
          <a:noFill/>
          <a:ln w="9525">
            <a:noFill/>
            <a:miter lim="800000"/>
            <a:headEnd/>
            <a:tailEnd/>
          </a:ln>
        </p:spPr>
      </p:pic>
      <p:sp>
        <p:nvSpPr>
          <p:cNvPr id="2" name="Title 1"/>
          <p:cNvSpPr>
            <a:spLocks noGrp="1"/>
          </p:cNvSpPr>
          <p:nvPr>
            <p:ph type="title"/>
          </p:nvPr>
        </p:nvSpPr>
        <p:spPr>
          <a:xfrm>
            <a:off x="457200" y="228600"/>
            <a:ext cx="8229600" cy="639763"/>
          </a:xfrm>
        </p:spPr>
        <p:txBody>
          <a:bodyPr/>
          <a:lstStyle/>
          <a:p>
            <a:r>
              <a:rPr lang="en-US" sz="3400" dirty="0" smtClean="0"/>
              <a:t>Owners’ Actions Save Homes in Colorado</a:t>
            </a:r>
            <a:endParaRPr lang="en-US" sz="3400" dirty="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oke ascending from mountains in the distance."/>
          <p:cNvPicPr/>
          <p:nvPr/>
        </p:nvPicPr>
        <p:blipFill>
          <a:blip r:embed="rId3" cstate="print"/>
          <a:srcRect t="14286"/>
          <a:stretch>
            <a:fillRect/>
          </a:stretch>
        </p:blipFill>
        <p:spPr bwMode="auto">
          <a:xfrm>
            <a:off x="6096000" y="3429000"/>
            <a:ext cx="2743200" cy="2286000"/>
          </a:xfrm>
          <a:prstGeom prst="rect">
            <a:avLst/>
          </a:prstGeom>
          <a:noFill/>
          <a:ln w="9525">
            <a:noFill/>
            <a:miter lim="800000"/>
            <a:headEnd/>
            <a:tailEnd/>
          </a:ln>
        </p:spPr>
      </p:pic>
      <p:sp>
        <p:nvSpPr>
          <p:cNvPr id="5" name="Content Placeholder 2" descr="“Hazard mitigation planning is not something to be done in isolation; it’s part of the overall vision for a healthy, safe community; it belongs as part of the master plan.”&#10;&#10;--Jana McCarron, Planner, City of Rock Springs&#10;"/>
          <p:cNvSpPr txBox="1">
            <a:spLocks/>
          </p:cNvSpPr>
          <p:nvPr/>
        </p:nvSpPr>
        <p:spPr bwMode="auto">
          <a:xfrm>
            <a:off x="457200" y="1068388"/>
            <a:ext cx="51054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endParaRPr lang="en-US" sz="2800" b="1" kern="0" dirty="0" smtClean="0">
              <a:solidFill>
                <a:srgbClr val="000066"/>
              </a:solidFill>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endParaRPr lang="en-US" sz="2800" b="1" kern="0" dirty="0" smtClean="0">
              <a:solidFill>
                <a:srgbClr val="000066"/>
              </a:solidFill>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endParaRPr lang="en-US" sz="2800" b="1" kern="0" dirty="0" smtClean="0">
              <a:solidFill>
                <a:srgbClr val="000066"/>
              </a:solidFill>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tab pos="401638" algn="l"/>
              </a:tabLst>
              <a:defRPr/>
            </a:pPr>
            <a:endParaRPr kumimoji="0" lang="en-US" sz="2800" b="1" i="0" u="none" strike="noStrike" kern="0" cap="none" spc="0" normalizeH="0" baseline="0" noProof="0" dirty="0">
              <a:ln>
                <a:noFill/>
              </a:ln>
              <a:solidFill>
                <a:srgbClr val="000066"/>
              </a:solidFill>
              <a:effectLst/>
              <a:uLnTx/>
              <a:uFillTx/>
              <a:latin typeface="+mn-lt"/>
              <a:ea typeface="+mn-ea"/>
              <a:cs typeface="+mn-cs"/>
            </a:endParaRPr>
          </a:p>
        </p:txBody>
      </p:sp>
      <p:sp>
        <p:nvSpPr>
          <p:cNvPr id="6" name="Content Placeholder 5"/>
          <p:cNvSpPr>
            <a:spLocks noGrp="1"/>
          </p:cNvSpPr>
          <p:nvPr>
            <p:ph idx="1"/>
          </p:nvPr>
        </p:nvSpPr>
        <p:spPr>
          <a:xfrm>
            <a:off x="533400" y="1524000"/>
            <a:ext cx="4953000" cy="3962400"/>
          </a:xfrm>
        </p:spPr>
        <p:txBody>
          <a:bodyPr/>
          <a:lstStyle/>
          <a:p>
            <a:pPr marL="0" indent="0">
              <a:buNone/>
            </a:pPr>
            <a:r>
              <a:rPr lang="en-US" sz="2400" i="1" dirty="0" smtClean="0">
                <a:solidFill>
                  <a:schemeClr val="tx1"/>
                </a:solidFill>
              </a:rPr>
              <a:t>“Hazard mitigation planning is not something to be done in isolation; it’s part of the overall vision for a healthy, safe community; it belongs as part of the master plan.”</a:t>
            </a:r>
          </a:p>
          <a:p>
            <a:pPr>
              <a:buNone/>
            </a:pPr>
            <a:endParaRPr lang="en-US" sz="2400" i="1" dirty="0" smtClean="0">
              <a:solidFill>
                <a:schemeClr val="tx1"/>
              </a:solidFill>
            </a:endParaRPr>
          </a:p>
          <a:p>
            <a:pPr>
              <a:buNone/>
            </a:pPr>
            <a:r>
              <a:rPr lang="en-US" sz="2400" i="1" dirty="0" smtClean="0">
                <a:solidFill>
                  <a:schemeClr val="tx1"/>
                </a:solidFill>
              </a:rPr>
              <a:t>--Jana McCarron, Planner, City of Rock Springs</a:t>
            </a:r>
            <a:endParaRPr lang="en-US" sz="2400" dirty="0" smtClean="0">
              <a:solidFill>
                <a:schemeClr val="tx1"/>
              </a:solidFill>
            </a:endParaRPr>
          </a:p>
          <a:p>
            <a:endParaRPr lang="en-US" dirty="0">
              <a:solidFill>
                <a:schemeClr val="bg1"/>
              </a:solidFill>
            </a:endParaRPr>
          </a:p>
        </p:txBody>
      </p:sp>
      <p:pic>
        <p:nvPicPr>
          <p:cNvPr id="8" name="Picture 7" descr="Home of Rock Springs Coal Welcome arch.  Building and cars in background."/>
          <p:cNvPicPr/>
          <p:nvPr/>
        </p:nvPicPr>
        <p:blipFill>
          <a:blip r:embed="rId4" cstate="print"/>
          <a:srcRect l="7768" t="4985" r="9378" b="-1119"/>
          <a:stretch>
            <a:fillRect/>
          </a:stretch>
        </p:blipFill>
        <p:spPr>
          <a:xfrm>
            <a:off x="6096000" y="1066800"/>
            <a:ext cx="2743200" cy="2286000"/>
          </a:xfrm>
          <a:prstGeom prst="rect">
            <a:avLst/>
          </a:prstGeom>
        </p:spPr>
      </p:pic>
      <p:sp>
        <p:nvSpPr>
          <p:cNvPr id="2" name="Title 1"/>
          <p:cNvSpPr>
            <a:spLocks noGrp="1"/>
          </p:cNvSpPr>
          <p:nvPr>
            <p:ph type="title"/>
          </p:nvPr>
        </p:nvSpPr>
        <p:spPr>
          <a:xfrm>
            <a:off x="457200" y="228600"/>
            <a:ext cx="8229600" cy="639763"/>
          </a:xfrm>
        </p:spPr>
        <p:txBody>
          <a:bodyPr/>
          <a:lstStyle/>
          <a:p>
            <a:r>
              <a:rPr lang="en-US" sz="3200" dirty="0" smtClean="0"/>
              <a:t>Comprehensive Planning in Rock Springs</a:t>
            </a:r>
            <a:endParaRPr lang="en-US" sz="3200" dirty="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8388"/>
            <a:ext cx="5791200" cy="4494212"/>
          </a:xfrm>
        </p:spPr>
        <p:txBody>
          <a:bodyPr/>
          <a:lstStyle/>
          <a:p>
            <a:r>
              <a:rPr lang="en-US" dirty="0" smtClean="0"/>
              <a:t>What factors contributed to success in the local success stories? </a:t>
            </a:r>
          </a:p>
          <a:p>
            <a:pPr>
              <a:buNone/>
            </a:pPr>
            <a:endParaRPr lang="en-US" dirty="0"/>
          </a:p>
        </p:txBody>
      </p:sp>
      <p:pic>
        <p:nvPicPr>
          <p:cNvPr id="4" name="Picture 3" descr="Blank paper on eas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685800"/>
            <a:ext cx="2667000" cy="5767066"/>
          </a:xfrm>
          <a:prstGeom prst="rect">
            <a:avLst/>
          </a:prstGeom>
        </p:spPr>
      </p:pic>
      <p:sp>
        <p:nvSpPr>
          <p:cNvPr id="2" name="Title 1"/>
          <p:cNvSpPr>
            <a:spLocks noGrp="1"/>
          </p:cNvSpPr>
          <p:nvPr>
            <p:ph type="title"/>
          </p:nvPr>
        </p:nvSpPr>
        <p:spPr/>
        <p:txBody>
          <a:bodyPr/>
          <a:lstStyle/>
          <a:p>
            <a:r>
              <a:rPr lang="en-US" dirty="0" smtClean="0"/>
              <a:t>Discussion Question</a:t>
            </a:r>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1676400" y="1600200"/>
            <a:ext cx="6629400" cy="2895600"/>
          </a:xfrm>
        </p:spPr>
        <p:txBody>
          <a:bodyPr/>
          <a:lstStyle/>
          <a:p>
            <a:pPr eaLnBrk="1" hangingPunct="1"/>
            <a:r>
              <a:rPr lang="en-US" sz="4400" dirty="0" smtClean="0"/>
              <a:t>Unit 3</a:t>
            </a:r>
            <a:br>
              <a:rPr lang="en-US" sz="4400" dirty="0" smtClean="0"/>
            </a:br>
            <a:r>
              <a:rPr lang="en-US" sz="4400" dirty="0" smtClean="0"/>
              <a:t/>
            </a:r>
            <a:br>
              <a:rPr lang="en-US" sz="4400" dirty="0" smtClean="0"/>
            </a:br>
            <a:r>
              <a:rPr lang="en-US" sz="5400" dirty="0" smtClean="0"/>
              <a:t>Recommendations for Success</a:t>
            </a:r>
            <a:endParaRPr lang="en-US" sz="1800" b="0" dirty="0" smtClean="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for Success</a:t>
            </a:r>
            <a:endParaRPr lang="en-US" dirty="0"/>
          </a:p>
        </p:txBody>
      </p:sp>
      <p:sp>
        <p:nvSpPr>
          <p:cNvPr id="3" name="Content Placeholder 2"/>
          <p:cNvSpPr>
            <a:spLocks noGrp="1"/>
          </p:cNvSpPr>
          <p:nvPr>
            <p:ph idx="1"/>
          </p:nvPr>
        </p:nvSpPr>
        <p:spPr/>
        <p:txBody>
          <a:bodyPr/>
          <a:lstStyle/>
          <a:p>
            <a:pPr lvl="0"/>
            <a:r>
              <a:rPr lang="en-US" sz="2500" dirty="0" smtClean="0"/>
              <a:t>Use post-disaster window of opportunity</a:t>
            </a:r>
          </a:p>
          <a:p>
            <a:pPr lvl="0"/>
            <a:r>
              <a:rPr lang="en-US" sz="2500" dirty="0" smtClean="0"/>
              <a:t>Focus on quality over quantity</a:t>
            </a:r>
          </a:p>
          <a:p>
            <a:pPr lvl="0"/>
            <a:r>
              <a:rPr lang="en-US" sz="2500" dirty="0" smtClean="0"/>
              <a:t>Build on existing strengths</a:t>
            </a:r>
          </a:p>
          <a:p>
            <a:pPr lvl="0"/>
            <a:r>
              <a:rPr lang="en-US" sz="2500" dirty="0" smtClean="0"/>
              <a:t>Encourage local champions</a:t>
            </a:r>
          </a:p>
          <a:p>
            <a:r>
              <a:rPr lang="en-US" sz="2500" dirty="0" smtClean="0"/>
              <a:t>Develop strong messaging</a:t>
            </a:r>
          </a:p>
          <a:p>
            <a:pPr lvl="0">
              <a:buNone/>
            </a:pPr>
            <a:endParaRPr lang="en-US" sz="2500" dirty="0" smtClean="0"/>
          </a:p>
        </p:txBody>
      </p:sp>
    </p:spTree>
    <p:extLst>
      <p:ext uri="{BB962C8B-B14F-4D97-AF65-F5344CB8AC3E}">
        <p14:creationId xmlns:p14="http://schemas.microsoft.com/office/powerpoint/2010/main" val="365248818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068388"/>
            <a:ext cx="8262599" cy="4494212"/>
          </a:xfrm>
        </p:spPr>
        <p:txBody>
          <a:bodyPr/>
          <a:lstStyle/>
          <a:p>
            <a:r>
              <a:rPr lang="en-US" dirty="0" smtClean="0"/>
              <a:t>Take advantage of public interest and political will</a:t>
            </a:r>
          </a:p>
          <a:p>
            <a:r>
              <a:rPr lang="en-US" dirty="0" smtClean="0"/>
              <a:t>Funding opportunities to address problems</a:t>
            </a:r>
          </a:p>
          <a:p>
            <a:r>
              <a:rPr lang="en-US" dirty="0" smtClean="0"/>
              <a:t>Chance to re-invent community</a:t>
            </a:r>
            <a:endParaRPr lang="en-US" dirty="0"/>
          </a:p>
        </p:txBody>
      </p:sp>
      <p:sp>
        <p:nvSpPr>
          <p:cNvPr id="5" name="TextBox 4"/>
          <p:cNvSpPr txBox="1"/>
          <p:nvPr/>
        </p:nvSpPr>
        <p:spPr>
          <a:xfrm>
            <a:off x="6324600" y="5532536"/>
            <a:ext cx="2652521" cy="307777"/>
          </a:xfrm>
          <a:prstGeom prst="rect">
            <a:avLst/>
          </a:prstGeom>
          <a:noFill/>
        </p:spPr>
        <p:txBody>
          <a:bodyPr wrap="none" rtlCol="0">
            <a:spAutoFit/>
          </a:bodyPr>
          <a:lstStyle/>
          <a:p>
            <a:r>
              <a:rPr lang="en-US" sz="1400" dirty="0" smtClean="0"/>
              <a:t>Okanogan County, Washington</a:t>
            </a:r>
            <a:endParaRPr lang="en-US" sz="1400" dirty="0"/>
          </a:p>
        </p:txBody>
      </p:sp>
      <p:sp>
        <p:nvSpPr>
          <p:cNvPr id="2" name="Title 1"/>
          <p:cNvSpPr>
            <a:spLocks noGrp="1"/>
          </p:cNvSpPr>
          <p:nvPr>
            <p:ph type="title"/>
          </p:nvPr>
        </p:nvSpPr>
        <p:spPr>
          <a:xfrm>
            <a:off x="457200" y="304800"/>
            <a:ext cx="8686800" cy="639763"/>
          </a:xfrm>
        </p:spPr>
        <p:txBody>
          <a:bodyPr/>
          <a:lstStyle/>
          <a:p>
            <a:pPr lvl="0"/>
            <a:r>
              <a:rPr lang="en-US" sz="3400" dirty="0" smtClean="0"/>
              <a:t>Use Post-Disaster Window of Opportunity</a:t>
            </a:r>
            <a:endParaRPr lang="en-US" sz="3400" dirty="0"/>
          </a:p>
        </p:txBody>
      </p:sp>
      <p:pic>
        <p:nvPicPr>
          <p:cNvPr id="6" name="Picture 5"/>
          <p:cNvPicPr>
            <a:picLocks noChangeAspect="1"/>
          </p:cNvPicPr>
          <p:nvPr/>
        </p:nvPicPr>
        <p:blipFill>
          <a:blip r:embed="rId3"/>
          <a:stretch>
            <a:fillRect/>
          </a:stretch>
        </p:blipFill>
        <p:spPr>
          <a:xfrm>
            <a:off x="4267200" y="2995722"/>
            <a:ext cx="4604999" cy="25668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156870"/>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8388"/>
            <a:ext cx="4572000" cy="4646612"/>
          </a:xfrm>
        </p:spPr>
        <p:txBody>
          <a:bodyPr/>
          <a:lstStyle/>
          <a:p>
            <a:pPr lvl="0"/>
            <a:r>
              <a:rPr lang="en-US" sz="2400" dirty="0" smtClean="0"/>
              <a:t>Balance staff available and the time allotted to the project</a:t>
            </a:r>
          </a:p>
          <a:p>
            <a:pPr lvl="0"/>
            <a:r>
              <a:rPr lang="en-US" sz="2400" dirty="0" smtClean="0"/>
              <a:t>Plans can always be updated to include future projects</a:t>
            </a:r>
          </a:p>
          <a:p>
            <a:r>
              <a:rPr lang="en-US" sz="2400" dirty="0" smtClean="0"/>
              <a:t>Identify and focus on projects that target the highest risks and greatest community needs</a:t>
            </a:r>
            <a:endParaRPr lang="en-US" sz="2400" dirty="0"/>
          </a:p>
        </p:txBody>
      </p:sp>
      <p:pic>
        <p:nvPicPr>
          <p:cNvPr id="1026" name="Picture 2" descr="A scale that is weighing Resources and Projec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9404" y="1295400"/>
            <a:ext cx="3505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29200" y="3622275"/>
            <a:ext cx="1617784" cy="400110"/>
          </a:xfrm>
          <a:prstGeom prst="rect">
            <a:avLst/>
          </a:prstGeom>
          <a:noFill/>
        </p:spPr>
        <p:txBody>
          <a:bodyPr wrap="square" rtlCol="0">
            <a:spAutoFit/>
          </a:bodyPr>
          <a:lstStyle/>
          <a:p>
            <a:pPr algn="ctr"/>
            <a:r>
              <a:rPr lang="en-US" sz="2000" b="1" dirty="0" smtClean="0"/>
              <a:t>Resources</a:t>
            </a:r>
            <a:endParaRPr lang="en-US" sz="2000" b="1" dirty="0"/>
          </a:p>
        </p:txBody>
      </p:sp>
      <p:sp>
        <p:nvSpPr>
          <p:cNvPr id="10" name="TextBox 9"/>
          <p:cNvSpPr txBox="1"/>
          <p:nvPr/>
        </p:nvSpPr>
        <p:spPr>
          <a:xfrm>
            <a:off x="7373816" y="3622275"/>
            <a:ext cx="1617784" cy="400110"/>
          </a:xfrm>
          <a:prstGeom prst="rect">
            <a:avLst/>
          </a:prstGeom>
          <a:noFill/>
        </p:spPr>
        <p:txBody>
          <a:bodyPr wrap="square" rtlCol="0">
            <a:spAutoFit/>
          </a:bodyPr>
          <a:lstStyle/>
          <a:p>
            <a:pPr algn="ctr"/>
            <a:r>
              <a:rPr lang="en-US" sz="2000" b="1" dirty="0" smtClean="0"/>
              <a:t>Projects</a:t>
            </a:r>
            <a:endParaRPr lang="en-US" sz="2000" b="1" dirty="0"/>
          </a:p>
        </p:txBody>
      </p:sp>
      <p:sp>
        <p:nvSpPr>
          <p:cNvPr id="2" name="Title 1"/>
          <p:cNvSpPr>
            <a:spLocks noGrp="1"/>
          </p:cNvSpPr>
          <p:nvPr>
            <p:ph type="title"/>
          </p:nvPr>
        </p:nvSpPr>
        <p:spPr>
          <a:xfrm>
            <a:off x="457200" y="304800"/>
            <a:ext cx="8610600" cy="639763"/>
          </a:xfrm>
        </p:spPr>
        <p:txBody>
          <a:bodyPr/>
          <a:lstStyle/>
          <a:p>
            <a:pPr lvl="0"/>
            <a:r>
              <a:rPr lang="en-US" sz="3400" dirty="0" smtClean="0"/>
              <a:t>Focus on Quality over Quantity</a:t>
            </a:r>
            <a:endParaRPr lang="en-US" sz="3400" dirty="0"/>
          </a:p>
        </p:txBody>
      </p:sp>
    </p:spTree>
    <p:extLst>
      <p:ext uri="{BB962C8B-B14F-4D97-AF65-F5344CB8AC3E}">
        <p14:creationId xmlns:p14="http://schemas.microsoft.com/office/powerpoint/2010/main" val="776569985"/>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8388"/>
            <a:ext cx="4724400" cy="4646612"/>
          </a:xfrm>
        </p:spPr>
        <p:txBody>
          <a:bodyPr/>
          <a:lstStyle/>
          <a:p>
            <a:pPr marL="0" indent="0">
              <a:buNone/>
            </a:pPr>
            <a:r>
              <a:rPr lang="en-US" sz="2400" dirty="0" smtClean="0"/>
              <a:t>Look at existing programs and plans to match with mitigation actions and proposed projects.</a:t>
            </a:r>
          </a:p>
          <a:p>
            <a:pPr marL="0" indent="0">
              <a:buNone/>
            </a:pPr>
            <a:endParaRPr lang="en-US" sz="2200" dirty="0" smtClean="0"/>
          </a:p>
        </p:txBody>
      </p:sp>
      <p:pic>
        <p:nvPicPr>
          <p:cNvPr id="4" name="Picture 3" descr="Two FEMA workers sitting at a table speaking to a 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6358" y="2311366"/>
            <a:ext cx="5088636" cy="3392991"/>
          </a:xfrm>
          <a:prstGeom prst="rect">
            <a:avLst/>
          </a:prstGeom>
        </p:spPr>
      </p:pic>
      <p:sp>
        <p:nvSpPr>
          <p:cNvPr id="2" name="Title 1"/>
          <p:cNvSpPr>
            <a:spLocks noGrp="1"/>
          </p:cNvSpPr>
          <p:nvPr>
            <p:ph type="title"/>
          </p:nvPr>
        </p:nvSpPr>
        <p:spPr/>
        <p:txBody>
          <a:bodyPr/>
          <a:lstStyle/>
          <a:p>
            <a:pPr lvl="0"/>
            <a:r>
              <a:rPr lang="en-US" dirty="0" smtClean="0"/>
              <a:t>Build on Existing Strengths</a:t>
            </a:r>
            <a:endParaRPr lang="en-US" dirty="0"/>
          </a:p>
        </p:txBody>
      </p:sp>
    </p:spTree>
    <p:extLst>
      <p:ext uri="{BB962C8B-B14F-4D97-AF65-F5344CB8AC3E}">
        <p14:creationId xmlns:p14="http://schemas.microsoft.com/office/powerpoint/2010/main" val="635907387"/>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1676400" y="1600200"/>
            <a:ext cx="6629400" cy="2895600"/>
          </a:xfrm>
        </p:spPr>
        <p:txBody>
          <a:bodyPr/>
          <a:lstStyle/>
          <a:p>
            <a:pPr eaLnBrk="1" hangingPunct="1"/>
            <a:r>
              <a:rPr lang="en-US" sz="4400" dirty="0" smtClean="0"/>
              <a:t>Unit 1</a:t>
            </a:r>
            <a:br>
              <a:rPr lang="en-US" sz="4400" dirty="0" smtClean="0"/>
            </a:br>
            <a:r>
              <a:rPr lang="en-US" sz="4400" dirty="0" smtClean="0"/>
              <a:t/>
            </a:r>
            <a:br>
              <a:rPr lang="en-US" sz="4400" dirty="0" smtClean="0"/>
            </a:br>
            <a:r>
              <a:rPr lang="en-US" sz="5400" dirty="0" smtClean="0"/>
              <a:t>Putting the Plan into Action</a:t>
            </a:r>
            <a:endParaRPr lang="en-US" sz="1800" b="0" dirty="0" smtClean="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Encourage Local Champion</a:t>
            </a:r>
            <a:endParaRPr lang="en-US" dirty="0"/>
          </a:p>
        </p:txBody>
      </p:sp>
      <p:sp>
        <p:nvSpPr>
          <p:cNvPr id="3" name="Content Placeholder 2"/>
          <p:cNvSpPr>
            <a:spLocks noGrp="1"/>
          </p:cNvSpPr>
          <p:nvPr>
            <p:ph idx="1"/>
          </p:nvPr>
        </p:nvSpPr>
        <p:spPr>
          <a:xfrm>
            <a:off x="457200" y="1068388"/>
            <a:ext cx="3810000" cy="4646612"/>
          </a:xfrm>
        </p:spPr>
        <p:txBody>
          <a:bodyPr/>
          <a:lstStyle/>
          <a:p>
            <a:pPr lvl="0"/>
            <a:r>
              <a:rPr lang="en-US" sz="2400" dirty="0" smtClean="0"/>
              <a:t>Must have sufficient authority</a:t>
            </a:r>
          </a:p>
          <a:p>
            <a:pPr lvl="0"/>
            <a:r>
              <a:rPr lang="en-US" sz="2400" dirty="0" smtClean="0"/>
              <a:t>Understands the vision and can clearly communicate it to others</a:t>
            </a:r>
          </a:p>
          <a:p>
            <a:pPr lvl="0"/>
            <a:r>
              <a:rPr lang="en-US" sz="2400" dirty="0" smtClean="0"/>
              <a:t>Ideally from an organization that will be spearheading the project</a:t>
            </a:r>
            <a:endParaRPr lang="en-US" sz="2400" dirty="0"/>
          </a:p>
        </p:txBody>
      </p:sp>
      <p:pic>
        <p:nvPicPr>
          <p:cNvPr id="5" name="Picture 4" descr="Man pointing to white board while people around a table look on." title="Meeti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1068388"/>
            <a:ext cx="4533069" cy="2979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6190288"/>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8388"/>
            <a:ext cx="5486400" cy="4646612"/>
          </a:xfrm>
        </p:spPr>
        <p:txBody>
          <a:bodyPr/>
          <a:lstStyle/>
          <a:p>
            <a:r>
              <a:rPr lang="en-US" sz="2400" dirty="0" smtClean="0"/>
              <a:t>Stakeholders need to see </a:t>
            </a:r>
            <a:br>
              <a:rPr lang="en-US" sz="2400" dirty="0" smtClean="0"/>
            </a:br>
            <a:r>
              <a:rPr lang="en-US" sz="2400" dirty="0" smtClean="0"/>
              <a:t>personal value</a:t>
            </a:r>
          </a:p>
          <a:p>
            <a:pPr lvl="0"/>
            <a:r>
              <a:rPr lang="en-US" sz="2400" dirty="0" smtClean="0"/>
              <a:t>Community officials want to see the financial benefit</a:t>
            </a:r>
          </a:p>
          <a:p>
            <a:pPr lvl="0"/>
            <a:r>
              <a:rPr lang="en-US" sz="2400" dirty="0" smtClean="0"/>
              <a:t>Agency leads want to see the benefit to their goals and objectives</a:t>
            </a:r>
          </a:p>
          <a:p>
            <a:pPr lvl="0"/>
            <a:r>
              <a:rPr lang="en-US" sz="2400" dirty="0" smtClean="0"/>
              <a:t>Businesses want to see how the plan will protect their investments</a:t>
            </a:r>
          </a:p>
          <a:p>
            <a:pPr lvl="0"/>
            <a:r>
              <a:rPr lang="en-US" sz="2400" dirty="0" smtClean="0"/>
              <a:t>The public wants to see how it will protect their lives and property</a:t>
            </a:r>
            <a:endParaRPr lang="en-US" sz="2400" dirty="0"/>
          </a:p>
        </p:txBody>
      </p:sp>
      <p:sp>
        <p:nvSpPr>
          <p:cNvPr id="2" name="Title 1"/>
          <p:cNvSpPr>
            <a:spLocks noGrp="1"/>
          </p:cNvSpPr>
          <p:nvPr>
            <p:ph type="title"/>
          </p:nvPr>
        </p:nvSpPr>
        <p:spPr/>
        <p:txBody>
          <a:bodyPr/>
          <a:lstStyle/>
          <a:p>
            <a:pPr lvl="0"/>
            <a:r>
              <a:rPr lang="en-US" dirty="0" smtClean="0"/>
              <a:t>Develop Strong Messaging</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400" y="1127126"/>
            <a:ext cx="3148609" cy="16983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1218130"/>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lgn="ctr">
              <a:buNone/>
            </a:pPr>
            <a:endParaRPr lang="en-US" dirty="0"/>
          </a:p>
          <a:p>
            <a:pPr marL="0" indent="0">
              <a:buNone/>
            </a:pPr>
            <a:endParaRPr lang="en-US" dirty="0" smtClean="0"/>
          </a:p>
          <a:p>
            <a:pPr marL="0" indent="0" algn="ctr">
              <a:buNone/>
            </a:pPr>
            <a:endParaRPr lang="en-US" dirty="0" smtClean="0"/>
          </a:p>
          <a:p>
            <a:pPr marL="0" indent="0" algn="ctr">
              <a:buNone/>
            </a:pPr>
            <a:endParaRPr lang="en-US" dirty="0" smtClean="0"/>
          </a:p>
          <a:p>
            <a:pPr marL="0" indent="0" algn="ctr">
              <a:buNone/>
            </a:pPr>
            <a:r>
              <a:rPr lang="en-US" dirty="0" smtClean="0"/>
              <a:t>Activity 4.1</a:t>
            </a:r>
          </a:p>
          <a:p>
            <a:pPr marL="0" indent="0" algn="ctr">
              <a:buNone/>
            </a:pPr>
            <a:r>
              <a:rPr lang="en-US" dirty="0" smtClean="0"/>
              <a:t>Win Support for a Mitigation Action</a:t>
            </a:r>
          </a:p>
          <a:p>
            <a:pPr marL="0" indent="0" algn="ctr">
              <a:buNone/>
            </a:pPr>
            <a:r>
              <a:rPr lang="en-US" dirty="0" smtClean="0"/>
              <a:t>Allotted Time: 30 minutes</a:t>
            </a:r>
            <a:endParaRPr lang="en-US" dirty="0"/>
          </a:p>
        </p:txBody>
      </p:sp>
      <p:sp>
        <p:nvSpPr>
          <p:cNvPr id="2" name="Title 1"/>
          <p:cNvSpPr>
            <a:spLocks noGrp="1"/>
          </p:cNvSpPr>
          <p:nvPr>
            <p:ph type="title"/>
          </p:nvPr>
        </p:nvSpPr>
        <p:spPr/>
        <p:txBody>
          <a:bodyPr/>
          <a:lstStyle/>
          <a:p>
            <a:r>
              <a:rPr lang="en-US" dirty="0"/>
              <a:t> </a:t>
            </a:r>
          </a:p>
        </p:txBody>
      </p:sp>
      <p:grpSp>
        <p:nvGrpSpPr>
          <p:cNvPr id="5" name="Group 4"/>
          <p:cNvGrpSpPr/>
          <p:nvPr/>
        </p:nvGrpSpPr>
        <p:grpSpPr>
          <a:xfrm>
            <a:off x="2286000" y="1219200"/>
            <a:ext cx="4813300" cy="2438400"/>
            <a:chOff x="5092700" y="1240322"/>
            <a:chExt cx="3975100" cy="2023122"/>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92700" y="1240322"/>
              <a:ext cx="3860800" cy="177113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707859" y="3048000"/>
              <a:ext cx="2359941" cy="215444"/>
            </a:xfrm>
            <a:prstGeom prst="rect">
              <a:avLst/>
            </a:prstGeom>
            <a:noFill/>
          </p:spPr>
          <p:txBody>
            <a:bodyPr wrap="none" rtlCol="0">
              <a:spAutoFit/>
            </a:bodyPr>
            <a:lstStyle/>
            <a:p>
              <a:r>
                <a:rPr lang="en-US" sz="800" dirty="0" smtClean="0"/>
                <a:t>Eugene-Springfield Mitigation Planning Meeting</a:t>
              </a:r>
              <a:endParaRPr lang="en-US" sz="800" dirty="0"/>
            </a:p>
          </p:txBody>
        </p:sp>
      </p:gr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762000" y="76200"/>
            <a:ext cx="7467600" cy="1143000"/>
          </a:xfrm>
        </p:spPr>
        <p:txBody>
          <a:bodyPr/>
          <a:lstStyle/>
          <a:p>
            <a:pPr algn="ctr" eaLnBrk="1" hangingPunct="1"/>
            <a:r>
              <a:rPr lang="en-US" sz="3600" dirty="0" smtClean="0"/>
              <a:t>Activity 4.1:</a:t>
            </a:r>
            <a:br>
              <a:rPr lang="en-US" sz="3600" dirty="0" smtClean="0"/>
            </a:br>
            <a:r>
              <a:rPr lang="en-US" sz="3600" dirty="0" smtClean="0"/>
              <a:t>Win Support for a Mitigation Action</a:t>
            </a:r>
            <a:br>
              <a:rPr lang="en-US" sz="3600" dirty="0" smtClean="0"/>
            </a:br>
            <a:endParaRPr lang="en-US" sz="2400" dirty="0" smtClean="0"/>
          </a:p>
        </p:txBody>
      </p:sp>
      <p:sp>
        <p:nvSpPr>
          <p:cNvPr id="3" name="TextBox 2"/>
          <p:cNvSpPr txBox="1"/>
          <p:nvPr/>
        </p:nvSpPr>
        <p:spPr>
          <a:xfrm>
            <a:off x="76199" y="990600"/>
            <a:ext cx="9067801" cy="4579715"/>
          </a:xfrm>
          <a:prstGeom prst="rect">
            <a:avLst/>
          </a:prstGeom>
          <a:noFill/>
        </p:spPr>
        <p:txBody>
          <a:bodyPr wrap="square" rtlCol="0">
            <a:spAutoFit/>
          </a:bodyPr>
          <a:lstStyle/>
          <a:p>
            <a:pPr eaLnBrk="0" hangingPunct="0">
              <a:spcBef>
                <a:spcPct val="20000"/>
              </a:spcBef>
              <a:tabLst>
                <a:tab pos="401638" algn="l"/>
              </a:tabLst>
            </a:pPr>
            <a:r>
              <a:rPr lang="en-US" b="1" dirty="0" smtClean="0">
                <a:solidFill>
                  <a:srgbClr val="000066"/>
                </a:solidFill>
                <a:latin typeface="+mn-lt"/>
              </a:rPr>
              <a:t>Instructions</a:t>
            </a:r>
          </a:p>
          <a:p>
            <a:r>
              <a:rPr lang="en-US" dirty="0">
                <a:solidFill>
                  <a:srgbClr val="000066"/>
                </a:solidFill>
              </a:rPr>
              <a:t>Work with your small group. Identify </a:t>
            </a:r>
            <a:r>
              <a:rPr lang="en-US" u="sng" dirty="0">
                <a:solidFill>
                  <a:srgbClr val="000066"/>
                </a:solidFill>
              </a:rPr>
              <a:t>a mitigation action </a:t>
            </a:r>
            <a:r>
              <a:rPr lang="en-US" dirty="0">
                <a:solidFill>
                  <a:srgbClr val="000066"/>
                </a:solidFill>
              </a:rPr>
              <a:t>that will be the focus of this activity for the group; it can be an action that we’ve talked about during the class or one that you already know is needed in your community. </a:t>
            </a:r>
            <a:endParaRPr lang="en-US" dirty="0" smtClean="0">
              <a:solidFill>
                <a:srgbClr val="000066"/>
              </a:solidFill>
            </a:endParaRPr>
          </a:p>
          <a:p>
            <a:endParaRPr lang="en-US" b="1" dirty="0">
              <a:solidFill>
                <a:srgbClr val="000066"/>
              </a:solidFill>
            </a:endParaRPr>
          </a:p>
          <a:p>
            <a:r>
              <a:rPr lang="en-US" dirty="0">
                <a:solidFill>
                  <a:srgbClr val="000066"/>
                </a:solidFill>
              </a:rPr>
              <a:t>Imagine that your community has a newly adopted and approved mitigation plan. You are ready to move forward with implementing this mitigation action or project designated as a high priority in your plan. </a:t>
            </a:r>
            <a:endParaRPr lang="en-US" dirty="0" smtClean="0">
              <a:solidFill>
                <a:srgbClr val="000066"/>
              </a:solidFill>
            </a:endParaRPr>
          </a:p>
          <a:p>
            <a:endParaRPr lang="en-US" b="1" dirty="0">
              <a:solidFill>
                <a:srgbClr val="000066"/>
              </a:solidFill>
            </a:endParaRPr>
          </a:p>
          <a:p>
            <a:r>
              <a:rPr lang="en-US" dirty="0">
                <a:solidFill>
                  <a:srgbClr val="000066"/>
                </a:solidFill>
              </a:rPr>
              <a:t>You have </a:t>
            </a:r>
            <a:r>
              <a:rPr lang="en-US" u="sng" dirty="0">
                <a:solidFill>
                  <a:srgbClr val="000066"/>
                </a:solidFill>
              </a:rPr>
              <a:t>2 minutes at a meeting of your elected officials </a:t>
            </a:r>
            <a:r>
              <a:rPr lang="en-US" dirty="0">
                <a:solidFill>
                  <a:srgbClr val="000066"/>
                </a:solidFill>
              </a:rPr>
              <a:t>to convince them to support the adoption and/or funding of the action</a:t>
            </a:r>
            <a:r>
              <a:rPr lang="en-US" dirty="0" smtClean="0">
                <a:solidFill>
                  <a:srgbClr val="000066"/>
                </a:solidFill>
              </a:rPr>
              <a:t>.</a:t>
            </a:r>
          </a:p>
          <a:p>
            <a:endParaRPr lang="en-US" dirty="0">
              <a:solidFill>
                <a:srgbClr val="000066"/>
              </a:solidFill>
            </a:endParaRPr>
          </a:p>
          <a:p>
            <a:r>
              <a:rPr lang="en-US" dirty="0">
                <a:solidFill>
                  <a:srgbClr val="000066"/>
                </a:solidFill>
              </a:rPr>
              <a:t>How will you make your case for resiliency? Consider the unique characteristics and values of your community and the risk and vulnerabilities identified in the plan. What are the key points that you would make in your two minute speech</a:t>
            </a:r>
            <a:r>
              <a:rPr lang="en-US" dirty="0" smtClean="0">
                <a:solidFill>
                  <a:srgbClr val="000066"/>
                </a:solidFill>
              </a:rPr>
              <a:t>?</a:t>
            </a:r>
          </a:p>
          <a:p>
            <a:pPr eaLnBrk="0" hangingPunct="0">
              <a:spcBef>
                <a:spcPct val="20000"/>
              </a:spcBef>
              <a:tabLst>
                <a:tab pos="401638" algn="l"/>
              </a:tabLst>
            </a:pPr>
            <a:endParaRPr lang="en-US" b="1" dirty="0">
              <a:solidFill>
                <a:srgbClr val="000066"/>
              </a:solidFill>
              <a:latin typeface="+mn-lt"/>
            </a:endParaRPr>
          </a:p>
        </p:txBody>
      </p:sp>
    </p:spTree>
    <p:extLst>
      <p:ext uri="{BB962C8B-B14F-4D97-AF65-F5344CB8AC3E}">
        <p14:creationId xmlns:p14="http://schemas.microsoft.com/office/powerpoint/2010/main" val="4139260307"/>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1676400" y="1600200"/>
            <a:ext cx="6629400" cy="2895600"/>
          </a:xfrm>
        </p:spPr>
        <p:txBody>
          <a:bodyPr/>
          <a:lstStyle/>
          <a:p>
            <a:pPr eaLnBrk="1" hangingPunct="1"/>
            <a:r>
              <a:rPr lang="en-US" sz="4400" dirty="0" smtClean="0"/>
              <a:t>Unit 4</a:t>
            </a:r>
            <a:br>
              <a:rPr lang="en-US" sz="4400" dirty="0" smtClean="0"/>
            </a:br>
            <a:r>
              <a:rPr lang="en-US" sz="4400" dirty="0" smtClean="0"/>
              <a:t/>
            </a:r>
            <a:br>
              <a:rPr lang="en-US" sz="4400" dirty="0" smtClean="0"/>
            </a:br>
            <a:r>
              <a:rPr lang="en-US" sz="5400" dirty="0" smtClean="0"/>
              <a:t>Mitigation Funding and Assistance</a:t>
            </a:r>
            <a:endParaRPr lang="en-US" sz="5400" b="0" dirty="0" smtClean="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and Assistance</a:t>
            </a:r>
            <a:endParaRPr lang="en-US" dirty="0"/>
          </a:p>
        </p:txBody>
      </p:sp>
      <p:sp>
        <p:nvSpPr>
          <p:cNvPr id="3" name="Content Placeholder 2"/>
          <p:cNvSpPr>
            <a:spLocks noGrp="1"/>
          </p:cNvSpPr>
          <p:nvPr>
            <p:ph idx="1"/>
          </p:nvPr>
        </p:nvSpPr>
        <p:spPr/>
        <p:txBody>
          <a:bodyPr/>
          <a:lstStyle/>
          <a:p>
            <a:r>
              <a:rPr lang="en-US" dirty="0" smtClean="0"/>
              <a:t>Types of Assistance</a:t>
            </a:r>
          </a:p>
          <a:p>
            <a:r>
              <a:rPr lang="en-US" dirty="0" smtClean="0"/>
              <a:t>Funding Sources</a:t>
            </a:r>
          </a:p>
          <a:p>
            <a:pPr lvl="2"/>
            <a:r>
              <a:rPr lang="en-US" dirty="0" smtClean="0"/>
              <a:t>Private </a:t>
            </a:r>
            <a:r>
              <a:rPr lang="en-US" dirty="0"/>
              <a:t>property owner </a:t>
            </a:r>
            <a:r>
              <a:rPr lang="en-US" dirty="0" smtClean="0"/>
              <a:t>funding</a:t>
            </a:r>
          </a:p>
          <a:p>
            <a:pPr lvl="2"/>
            <a:r>
              <a:rPr lang="en-US" dirty="0" smtClean="0"/>
              <a:t>Local community funding</a:t>
            </a:r>
          </a:p>
          <a:p>
            <a:pPr lvl="2"/>
            <a:r>
              <a:rPr lang="en-US" dirty="0" smtClean="0"/>
              <a:t>State government funding</a:t>
            </a:r>
          </a:p>
          <a:p>
            <a:pPr lvl="2"/>
            <a:r>
              <a:rPr lang="en-US" dirty="0" smtClean="0"/>
              <a:t>Federal government funding</a:t>
            </a:r>
          </a:p>
          <a:p>
            <a:pPr lvl="1"/>
            <a:r>
              <a:rPr lang="en-US" dirty="0" smtClean="0"/>
              <a:t>FEMA Programs</a:t>
            </a:r>
          </a:p>
          <a:p>
            <a:pPr lvl="2"/>
            <a:r>
              <a:rPr lang="en-US" dirty="0" smtClean="0"/>
              <a:t>Hazard Mitigation Assistance grants</a:t>
            </a:r>
          </a:p>
          <a:p>
            <a:pPr lvl="2"/>
            <a:r>
              <a:rPr lang="en-US" dirty="0" smtClean="0"/>
              <a:t>Other FEMA resources</a:t>
            </a:r>
          </a:p>
        </p:txBody>
      </p:sp>
    </p:spTree>
    <p:extLst>
      <p:ext uri="{BB962C8B-B14F-4D97-AF65-F5344CB8AC3E}">
        <p14:creationId xmlns:p14="http://schemas.microsoft.com/office/powerpoint/2010/main" val="3556218637"/>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Mitigation Funding Available</a:t>
            </a:r>
            <a:endParaRPr lang="en-US" dirty="0"/>
          </a:p>
        </p:txBody>
      </p:sp>
      <p:sp>
        <p:nvSpPr>
          <p:cNvPr id="3" name="Content Placeholder 2"/>
          <p:cNvSpPr>
            <a:spLocks noGrp="1"/>
          </p:cNvSpPr>
          <p:nvPr>
            <p:ph idx="1"/>
          </p:nvPr>
        </p:nvSpPr>
        <p:spPr/>
        <p:txBody>
          <a:bodyPr/>
          <a:lstStyle/>
          <a:p>
            <a:pPr lvl="0"/>
            <a:r>
              <a:rPr lang="en-US" dirty="0" smtClean="0"/>
              <a:t>Grants</a:t>
            </a:r>
          </a:p>
          <a:p>
            <a:pPr lvl="0"/>
            <a:r>
              <a:rPr lang="en-US" dirty="0" smtClean="0"/>
              <a:t>Loans</a:t>
            </a:r>
          </a:p>
          <a:p>
            <a:pPr lvl="0"/>
            <a:r>
              <a:rPr lang="en-US" dirty="0" smtClean="0"/>
              <a:t>Local revenue</a:t>
            </a:r>
          </a:p>
          <a:p>
            <a:pPr marL="914400" lvl="1"/>
            <a:r>
              <a:rPr lang="en-US" dirty="0" smtClean="0"/>
              <a:t>Bonds</a:t>
            </a:r>
          </a:p>
          <a:p>
            <a:pPr marL="914400" lvl="1"/>
            <a:r>
              <a:rPr lang="en-US" dirty="0" smtClean="0"/>
              <a:t>Taxes</a:t>
            </a:r>
          </a:p>
          <a:p>
            <a:pPr lvl="0"/>
            <a:r>
              <a:rPr lang="en-US" dirty="0" smtClean="0"/>
              <a:t>Technical assistance</a:t>
            </a:r>
          </a:p>
          <a:p>
            <a:pPr lvl="0"/>
            <a:r>
              <a:rPr lang="en-US" dirty="0" smtClean="0"/>
              <a:t>In-kind services </a:t>
            </a:r>
            <a:br>
              <a:rPr lang="en-US" dirty="0" smtClean="0"/>
            </a:br>
            <a:r>
              <a:rPr lang="en-US" dirty="0" smtClean="0"/>
              <a:t>and materials</a:t>
            </a:r>
            <a:endParaRPr lang="en-US" dirty="0"/>
          </a:p>
        </p:txBody>
      </p:sp>
      <p:pic>
        <p:nvPicPr>
          <p:cNvPr id="6" name="Content Placeholder 5" descr="Three men standing at the top of a dirt and gravel hill behing a highway sound wall."/>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4800600" y="1219200"/>
            <a:ext cx="4038600" cy="2684462"/>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20370086"/>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Property Owners</a:t>
            </a:r>
            <a:endParaRPr lang="en-US" dirty="0"/>
          </a:p>
        </p:txBody>
      </p:sp>
      <p:sp>
        <p:nvSpPr>
          <p:cNvPr id="3" name="Content Placeholder 2"/>
          <p:cNvSpPr>
            <a:spLocks noGrp="1"/>
          </p:cNvSpPr>
          <p:nvPr>
            <p:ph idx="1"/>
          </p:nvPr>
        </p:nvSpPr>
        <p:spPr/>
        <p:txBody>
          <a:bodyPr/>
          <a:lstStyle/>
          <a:p>
            <a:pPr marL="0" lvl="0" indent="0">
              <a:buNone/>
            </a:pPr>
            <a:r>
              <a:rPr lang="en-US" dirty="0" smtClean="0"/>
              <a:t>Homeowners or property owners may be asked to cover a portion of the cost of mitigation measures for their property.</a:t>
            </a:r>
          </a:p>
          <a:p>
            <a:pPr lvl="0"/>
            <a:r>
              <a:rPr lang="en-US" dirty="0" smtClean="0"/>
              <a:t>All or part of the </a:t>
            </a:r>
            <a:br>
              <a:rPr lang="en-US" dirty="0" smtClean="0"/>
            </a:br>
            <a:r>
              <a:rPr lang="en-US" dirty="0" smtClean="0"/>
              <a:t>non-Federal share</a:t>
            </a:r>
          </a:p>
          <a:p>
            <a:pPr lvl="0"/>
            <a:r>
              <a:rPr lang="en-US" dirty="0" smtClean="0"/>
              <a:t>Increases the </a:t>
            </a:r>
            <a:br>
              <a:rPr lang="en-US" dirty="0" smtClean="0"/>
            </a:br>
            <a:r>
              <a:rPr lang="en-US" dirty="0" smtClean="0"/>
              <a:t>likelihood of buy-in</a:t>
            </a:r>
            <a:endParaRPr lang="en-US" dirty="0"/>
          </a:p>
        </p:txBody>
      </p:sp>
      <p:pic>
        <p:nvPicPr>
          <p:cNvPr id="8" name="Content Placeholder 7" descr="Elevated house on the beach during a storm."/>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4876800" y="2590800"/>
            <a:ext cx="3810000" cy="2858998"/>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5937653"/>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Funding </a:t>
            </a:r>
            <a:endParaRPr lang="en-US" dirty="0"/>
          </a:p>
        </p:txBody>
      </p:sp>
      <p:sp>
        <p:nvSpPr>
          <p:cNvPr id="3" name="Content Placeholder 2"/>
          <p:cNvSpPr>
            <a:spLocks noGrp="1"/>
          </p:cNvSpPr>
          <p:nvPr>
            <p:ph idx="1"/>
          </p:nvPr>
        </p:nvSpPr>
        <p:spPr>
          <a:xfrm>
            <a:off x="457200" y="1068388"/>
            <a:ext cx="4800600" cy="4570412"/>
          </a:xfrm>
        </p:spPr>
        <p:txBody>
          <a:bodyPr/>
          <a:lstStyle/>
          <a:p>
            <a:pPr marL="0" lvl="0" indent="0">
              <a:buNone/>
            </a:pPr>
            <a:r>
              <a:rPr lang="en-US" sz="2400" dirty="0" smtClean="0"/>
              <a:t>Some local resources that are often leveraged as grant matching funds and can be used to fund mitigation projects:</a:t>
            </a:r>
          </a:p>
          <a:p>
            <a:pPr lvl="0"/>
            <a:r>
              <a:rPr lang="en-US" sz="2400" dirty="0" smtClean="0"/>
              <a:t>General fund</a:t>
            </a:r>
          </a:p>
          <a:p>
            <a:pPr lvl="0"/>
            <a:r>
              <a:rPr lang="en-US" sz="2400" dirty="0" smtClean="0"/>
              <a:t>Capital improvement budget</a:t>
            </a:r>
          </a:p>
          <a:p>
            <a:pPr lvl="0"/>
            <a:r>
              <a:rPr lang="en-US" sz="2400" dirty="0" smtClean="0"/>
              <a:t>Special revenue sources</a:t>
            </a:r>
          </a:p>
        </p:txBody>
      </p:sp>
      <p:pic>
        <p:nvPicPr>
          <p:cNvPr id="6" name="Content Placeholder 5" descr="Truck driving on street that is flooded.  Body of water to the right."/>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257800" y="1981200"/>
            <a:ext cx="3657600" cy="2438400"/>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7212904"/>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Funding </a:t>
            </a:r>
            <a:endParaRPr lang="en-US" dirty="0"/>
          </a:p>
        </p:txBody>
      </p:sp>
      <p:sp>
        <p:nvSpPr>
          <p:cNvPr id="3" name="Content Placeholder 2"/>
          <p:cNvSpPr>
            <a:spLocks noGrp="1"/>
          </p:cNvSpPr>
          <p:nvPr>
            <p:ph idx="1"/>
          </p:nvPr>
        </p:nvSpPr>
        <p:spPr>
          <a:xfrm>
            <a:off x="457200" y="1068388"/>
            <a:ext cx="7391400" cy="4570412"/>
          </a:xfrm>
        </p:spPr>
        <p:txBody>
          <a:bodyPr/>
          <a:lstStyle/>
          <a:p>
            <a:pPr marL="0" lvl="0" indent="0">
              <a:buNone/>
            </a:pPr>
            <a:r>
              <a:rPr lang="en-US" sz="2400" dirty="0" smtClean="0"/>
              <a:t>Tribal funding resources can be used to fund mitigation projects or provide non-federal cost share for grants.</a:t>
            </a:r>
          </a:p>
          <a:p>
            <a:pPr marL="0" lvl="0" indent="0">
              <a:buNone/>
            </a:pPr>
            <a:r>
              <a:rPr lang="en-US" sz="2400" dirty="0" smtClean="0"/>
              <a:t>These funds can be used for mitigation to tribal housing, infrastructure, facilities, resources, or other priorities identified in the plan.</a:t>
            </a:r>
          </a:p>
          <a:p>
            <a:pPr marL="0" lvl="0" indent="0">
              <a:buNone/>
            </a:pPr>
            <a:endParaRPr lang="en-US" sz="2400" dirty="0"/>
          </a:p>
          <a:p>
            <a:pPr marL="0" lvl="0" indent="0">
              <a:buNone/>
            </a:pPr>
            <a:endParaRPr lang="en-US" sz="2400" dirty="0" smtClean="0"/>
          </a:p>
        </p:txBody>
      </p:sp>
      <p:pic>
        <p:nvPicPr>
          <p:cNvPr id="5" name="Picture 4" descr="Worker standing on a dirt field writing in a notepad.  Plow and two other workers in th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429000"/>
            <a:ext cx="3429000" cy="2286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0062368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8388"/>
            <a:ext cx="8229600" cy="1598612"/>
          </a:xfrm>
        </p:spPr>
        <p:txBody>
          <a:bodyPr/>
          <a:lstStyle/>
          <a:p>
            <a:pPr marL="0" indent="0">
              <a:buNone/>
            </a:pPr>
            <a:r>
              <a:rPr lang="en-US" dirty="0" smtClean="0"/>
              <a:t>Engages the whole community in a process to:</a:t>
            </a:r>
          </a:p>
          <a:p>
            <a:pPr>
              <a:buNone/>
            </a:pPr>
            <a:r>
              <a:rPr lang="en-US" dirty="0" smtClean="0"/>
              <a:t> </a:t>
            </a:r>
            <a:endParaRPr lang="en-US" dirty="0"/>
          </a:p>
        </p:txBody>
      </p:sp>
      <p:graphicFrame>
        <p:nvGraphicFramePr>
          <p:cNvPr id="6" name="Diagram 5" descr="• Assess vulnerabilities and risks&#10;• Identify policies and actions to reduce risk.&#10;"/>
          <p:cNvGraphicFramePr/>
          <p:nvPr>
            <p:extLst>
              <p:ext uri="{D42A27DB-BD31-4B8C-83A1-F6EECF244321}">
                <p14:modId xmlns:p14="http://schemas.microsoft.com/office/powerpoint/2010/main" val="2879457607"/>
              </p:ext>
            </p:extLst>
          </p:nvPr>
        </p:nvGraphicFramePr>
        <p:xfrm>
          <a:off x="685800" y="1676400"/>
          <a:ext cx="7010400" cy="1600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bwMode="auto">
          <a:xfrm>
            <a:off x="533400" y="3276600"/>
            <a:ext cx="82296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indent="-342900" eaLnBrk="0" hangingPunct="0">
              <a:spcBef>
                <a:spcPct val="20000"/>
              </a:spcBef>
              <a:buFont typeface="Wingdings" pitchFamily="2" charset="2"/>
              <a:buChar char="§"/>
              <a:tabLst>
                <a:tab pos="401638" algn="l"/>
              </a:tabLst>
            </a:pPr>
            <a:r>
              <a:rPr lang="en-US" sz="2800" b="1" kern="0" dirty="0" smtClean="0">
                <a:solidFill>
                  <a:srgbClr val="000066"/>
                </a:solidFill>
                <a:latin typeface="Arial"/>
              </a:rPr>
              <a:t>Builds partnerships</a:t>
            </a:r>
            <a:endParaRPr lang="en-US" sz="2800" b="1" kern="0" dirty="0" smtClean="0">
              <a:solidFill>
                <a:srgbClr val="000066"/>
              </a:solidFill>
              <a:latin typeface="+mn-lt"/>
            </a:endParaRPr>
          </a:p>
          <a:p>
            <a:pPr lvl="1" indent="-342900" eaLnBrk="0" hangingPunct="0">
              <a:spcBef>
                <a:spcPct val="20000"/>
              </a:spcBef>
              <a:buFont typeface="Wingdings" pitchFamily="2" charset="2"/>
              <a:buChar char="§"/>
              <a:tabLst>
                <a:tab pos="401638" algn="l"/>
              </a:tabLst>
            </a:pPr>
            <a:r>
              <a:rPr lang="en-US" sz="2800" b="1" kern="0" dirty="0" smtClean="0">
                <a:solidFill>
                  <a:srgbClr val="000066"/>
                </a:solidFill>
                <a:latin typeface="+mn-lt"/>
              </a:rPr>
              <a:t>Increases awareness of hazards and risks</a:t>
            </a:r>
          </a:p>
          <a:p>
            <a:pPr lvl="1" indent="-342900" eaLnBrk="0" hangingPunct="0">
              <a:spcBef>
                <a:spcPct val="20000"/>
              </a:spcBef>
              <a:buFont typeface="Wingdings" pitchFamily="2" charset="2"/>
              <a:buChar char="§"/>
              <a:tabLst>
                <a:tab pos="401638" algn="l"/>
              </a:tabLst>
            </a:pPr>
            <a:r>
              <a:rPr kumimoji="0" lang="en-US" sz="2800" b="1" i="0" u="none" strike="noStrike" kern="0" cap="none" spc="0" normalizeH="0" baseline="0" noProof="0" dirty="0" smtClean="0">
                <a:ln>
                  <a:noFill/>
                </a:ln>
                <a:solidFill>
                  <a:srgbClr val="000066"/>
                </a:solidFill>
                <a:effectLst/>
                <a:uLnTx/>
                <a:uFillTx/>
                <a:latin typeface="+mn-lt"/>
                <a:ea typeface="+mn-ea"/>
                <a:cs typeface="+mn-cs"/>
              </a:rPr>
              <a:t>Communicates</a:t>
            </a:r>
            <a:r>
              <a:rPr kumimoji="0" lang="en-US" sz="2800" b="1" i="0" u="none" strike="noStrike" kern="0" cap="none" spc="0" normalizeH="0" noProof="0" dirty="0" smtClean="0">
                <a:ln>
                  <a:noFill/>
                </a:ln>
                <a:solidFill>
                  <a:srgbClr val="000066"/>
                </a:solidFill>
                <a:effectLst/>
                <a:uLnTx/>
                <a:uFillTx/>
                <a:latin typeface="+mn-lt"/>
                <a:ea typeface="+mn-ea"/>
                <a:cs typeface="+mn-cs"/>
              </a:rPr>
              <a:t> priorities</a:t>
            </a:r>
          </a:p>
          <a:p>
            <a:pPr lvl="1" indent="-342900" eaLnBrk="0" hangingPunct="0">
              <a:spcBef>
                <a:spcPct val="20000"/>
              </a:spcBef>
              <a:buFont typeface="Wingdings" pitchFamily="2" charset="2"/>
              <a:buChar char="§"/>
              <a:tabLst>
                <a:tab pos="401638" algn="l"/>
              </a:tabLst>
            </a:pPr>
            <a:r>
              <a:rPr lang="en-US" sz="2800" b="1" kern="0" baseline="0" dirty="0" smtClean="0">
                <a:solidFill>
                  <a:srgbClr val="000066"/>
                </a:solidFill>
                <a:latin typeface="+mn-lt"/>
              </a:rPr>
              <a:t>Aligns</a:t>
            </a:r>
            <a:r>
              <a:rPr lang="en-US" sz="2800" b="1" kern="0" dirty="0" smtClean="0">
                <a:solidFill>
                  <a:srgbClr val="000066"/>
                </a:solidFill>
                <a:latin typeface="+mn-lt"/>
              </a:rPr>
              <a:t> with other community objectives</a:t>
            </a:r>
            <a:endParaRPr kumimoji="0" lang="en-US" sz="2800" b="1" i="0" u="none" strike="noStrike" kern="0" cap="none" spc="0" normalizeH="0" baseline="0" noProof="0" dirty="0">
              <a:ln>
                <a:noFill/>
              </a:ln>
              <a:solidFill>
                <a:srgbClr val="000066"/>
              </a:solidFill>
              <a:effectLst/>
              <a:uLnTx/>
              <a:uFillTx/>
              <a:latin typeface="+mn-lt"/>
              <a:ea typeface="+mn-ea"/>
              <a:cs typeface="+mn-cs"/>
            </a:endParaRPr>
          </a:p>
        </p:txBody>
      </p:sp>
      <p:sp>
        <p:nvSpPr>
          <p:cNvPr id="2" name="Title 1"/>
          <p:cNvSpPr>
            <a:spLocks noGrp="1"/>
          </p:cNvSpPr>
          <p:nvPr>
            <p:ph type="title"/>
          </p:nvPr>
        </p:nvSpPr>
        <p:spPr/>
        <p:txBody>
          <a:bodyPr/>
          <a:lstStyle/>
          <a:p>
            <a:r>
              <a:rPr lang="en-US" dirty="0" smtClean="0"/>
              <a:t>Planning Has Important Benefits</a:t>
            </a:r>
            <a:endParaRPr lang="en-US" dirty="0"/>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and Federal Funding</a:t>
            </a:r>
            <a:endParaRPr lang="en-US" dirty="0"/>
          </a:p>
        </p:txBody>
      </p:sp>
      <p:sp>
        <p:nvSpPr>
          <p:cNvPr id="3" name="Content Placeholder 2"/>
          <p:cNvSpPr>
            <a:spLocks noGrp="1"/>
          </p:cNvSpPr>
          <p:nvPr>
            <p:ph idx="1"/>
          </p:nvPr>
        </p:nvSpPr>
        <p:spPr>
          <a:xfrm>
            <a:off x="228600" y="1068388"/>
            <a:ext cx="5410200" cy="4722812"/>
          </a:xfrm>
        </p:spPr>
        <p:txBody>
          <a:bodyPr/>
          <a:lstStyle/>
          <a:p>
            <a:r>
              <a:rPr lang="en-US" sz="2000" dirty="0"/>
              <a:t>State and federal funding may be:</a:t>
            </a:r>
          </a:p>
          <a:p>
            <a:pPr lvl="2"/>
            <a:r>
              <a:rPr lang="en-US" sz="2000" dirty="0"/>
              <a:t>Available as grants to support community resilience</a:t>
            </a:r>
          </a:p>
          <a:p>
            <a:pPr lvl="2"/>
            <a:r>
              <a:rPr lang="en-US" sz="2000" dirty="0"/>
              <a:t>Leveraged alongside other funding sources</a:t>
            </a:r>
            <a:endParaRPr lang="en-US" sz="1050" dirty="0">
              <a:solidFill>
                <a:schemeClr val="tx1"/>
              </a:solidFill>
            </a:endParaRPr>
          </a:p>
          <a:p>
            <a:r>
              <a:rPr lang="en-US" sz="2000" dirty="0">
                <a:solidFill>
                  <a:schemeClr val="tx1"/>
                </a:solidFill>
              </a:rPr>
              <a:t>Federal agencies with relevant Grant Programs Include:</a:t>
            </a:r>
          </a:p>
          <a:p>
            <a:pPr lvl="2"/>
            <a:r>
              <a:rPr lang="en-US" sz="2000" dirty="0"/>
              <a:t>Department of Housing and Urban Development</a:t>
            </a:r>
          </a:p>
          <a:p>
            <a:pPr lvl="2"/>
            <a:r>
              <a:rPr lang="en-US" sz="2000" dirty="0"/>
              <a:t>US Environmental Protection Agency</a:t>
            </a:r>
          </a:p>
          <a:p>
            <a:pPr lvl="2"/>
            <a:r>
              <a:rPr lang="en-US" sz="2000" dirty="0"/>
              <a:t>US Army Corps of Engineers</a:t>
            </a:r>
          </a:p>
          <a:p>
            <a:pPr lvl="2"/>
            <a:r>
              <a:rPr lang="en-US" sz="2000" dirty="0"/>
              <a:t>Department of Health and Human Services</a:t>
            </a:r>
          </a:p>
        </p:txBody>
      </p:sp>
      <p:pic>
        <p:nvPicPr>
          <p:cNvPr id="6" name="Content Placeholder 5" descr="Repairing a damaged dam.   Cars, trucks, construction equipment are parked beneath pipes."/>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715000" y="1066800"/>
            <a:ext cx="2926080" cy="1942671"/>
          </a:xfrm>
          <a:effectLst>
            <a:outerShdw blurRad="50800" dist="38100" dir="2700000" algn="tl" rotWithShape="0">
              <a:prstClr val="black">
                <a:alpha val="40000"/>
              </a:prstClr>
            </a:outerShdw>
          </a:effectLst>
        </p:spPr>
      </p:pic>
      <p:sp>
        <p:nvSpPr>
          <p:cNvPr id="5" name="Content Placeholder 2"/>
          <p:cNvSpPr txBox="1">
            <a:spLocks/>
          </p:cNvSpPr>
          <p:nvPr/>
        </p:nvSpPr>
        <p:spPr bwMode="auto">
          <a:xfrm>
            <a:off x="5715000" y="3200400"/>
            <a:ext cx="32004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6pPr>
            <a:lvl7pPr marL="30892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7pPr>
            <a:lvl8pPr marL="35464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8pPr>
            <a:lvl9pPr marL="40036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9pPr>
          </a:lstStyle>
          <a:p>
            <a:pPr marL="393700" lvl="2">
              <a:tabLst>
                <a:tab pos="168275" algn="l"/>
              </a:tabLst>
            </a:pPr>
            <a:r>
              <a:rPr lang="en-US" sz="2000" kern="0" dirty="0"/>
              <a:t>US Department of Agriculture</a:t>
            </a:r>
          </a:p>
          <a:p>
            <a:pPr marL="393700" lvl="2">
              <a:tabLst>
                <a:tab pos="168275" algn="l"/>
              </a:tabLst>
            </a:pPr>
            <a:r>
              <a:rPr lang="en-US" sz="2000" kern="0" dirty="0"/>
              <a:t>US Department of Transportation</a:t>
            </a:r>
          </a:p>
          <a:p>
            <a:pPr marL="393700" lvl="2">
              <a:tabLst>
                <a:tab pos="168275" algn="l"/>
              </a:tabLst>
            </a:pPr>
            <a:r>
              <a:rPr lang="en-US" sz="2000" kern="0" dirty="0"/>
              <a:t>Bureau of Indian Affairs</a:t>
            </a:r>
          </a:p>
        </p:txBody>
      </p:sp>
    </p:spTree>
    <p:extLst>
      <p:ext uri="{BB962C8B-B14F-4D97-AF65-F5344CB8AC3E}">
        <p14:creationId xmlns:p14="http://schemas.microsoft.com/office/powerpoint/2010/main" val="2886052148"/>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2209800"/>
          </a:xfrm>
        </p:spPr>
        <p:txBody>
          <a:bodyPr/>
          <a:lstStyle/>
          <a:p>
            <a:r>
              <a:rPr lang="en-US" sz="2000" dirty="0" smtClean="0"/>
              <a:t>Hazard Mitigation Grant Program (HMGP)</a:t>
            </a:r>
          </a:p>
          <a:p>
            <a:pPr lvl="0"/>
            <a:r>
              <a:rPr lang="en-US" sz="2000" dirty="0" smtClean="0"/>
              <a:t>Pre-Disaster Mitigation (PDM)</a:t>
            </a:r>
          </a:p>
          <a:p>
            <a:pPr lvl="0"/>
            <a:r>
              <a:rPr lang="en-US" sz="2000" dirty="0" smtClean="0"/>
              <a:t>Flood Mitigation Assistance (FMA)</a:t>
            </a:r>
          </a:p>
        </p:txBody>
      </p:sp>
      <p:pic>
        <p:nvPicPr>
          <p:cNvPr id="7" name="Content Placeholder 6" descr="Two men holding an oversized check."/>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540375" y="3175859"/>
            <a:ext cx="3451225" cy="2310541"/>
          </a:xfrm>
          <a:effectLst>
            <a:outerShdw blurRad="50800" dist="38100" dir="2700000" algn="tl" rotWithShape="0">
              <a:prstClr val="black">
                <a:alpha val="40000"/>
              </a:prstClr>
            </a:outerShdw>
          </a:effectLst>
        </p:spPr>
      </p:pic>
      <p:sp>
        <p:nvSpPr>
          <p:cNvPr id="14" name="Content Placeholder 2"/>
          <p:cNvSpPr txBox="1">
            <a:spLocks/>
          </p:cNvSpPr>
          <p:nvPr/>
        </p:nvSpPr>
        <p:spPr bwMode="auto">
          <a:xfrm>
            <a:off x="457200" y="1066800"/>
            <a:ext cx="8229600" cy="1217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01638" algn="l"/>
              </a:tabLst>
              <a:defRPr sz="24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401638" algn="l"/>
              </a:tabLst>
              <a:defRPr sz="20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401638" algn="l"/>
              </a:tabLst>
              <a:defRPr sz="1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1800" b="1">
                <a:solidFill>
                  <a:srgbClr val="000066"/>
                </a:solidFill>
                <a:latin typeface="+mn-lt"/>
                <a:cs typeface="+mn-cs"/>
              </a:defRPr>
            </a:lvl5pPr>
            <a:lvl6pPr marL="2632075" indent="-228600" algn="l" rtl="0" eaLnBrk="0" fontAlgn="base" hangingPunct="0">
              <a:spcBef>
                <a:spcPct val="20000"/>
              </a:spcBef>
              <a:spcAft>
                <a:spcPct val="0"/>
              </a:spcAft>
              <a:buChar char="»"/>
              <a:tabLst>
                <a:tab pos="401638" algn="l"/>
              </a:tabLst>
              <a:defRPr sz="1800" b="1">
                <a:solidFill>
                  <a:srgbClr val="000066"/>
                </a:solidFill>
                <a:latin typeface="+mn-lt"/>
                <a:cs typeface="+mn-cs"/>
              </a:defRPr>
            </a:lvl6pPr>
            <a:lvl7pPr marL="3089275" indent="-228600" algn="l" rtl="0" eaLnBrk="0" fontAlgn="base" hangingPunct="0">
              <a:spcBef>
                <a:spcPct val="20000"/>
              </a:spcBef>
              <a:spcAft>
                <a:spcPct val="0"/>
              </a:spcAft>
              <a:buChar char="»"/>
              <a:tabLst>
                <a:tab pos="401638" algn="l"/>
              </a:tabLst>
              <a:defRPr sz="1800" b="1">
                <a:solidFill>
                  <a:srgbClr val="000066"/>
                </a:solidFill>
                <a:latin typeface="+mn-lt"/>
                <a:cs typeface="+mn-cs"/>
              </a:defRPr>
            </a:lvl7pPr>
            <a:lvl8pPr marL="3546475" indent="-228600" algn="l" rtl="0" eaLnBrk="0" fontAlgn="base" hangingPunct="0">
              <a:spcBef>
                <a:spcPct val="20000"/>
              </a:spcBef>
              <a:spcAft>
                <a:spcPct val="0"/>
              </a:spcAft>
              <a:buChar char="»"/>
              <a:tabLst>
                <a:tab pos="401638" algn="l"/>
              </a:tabLst>
              <a:defRPr sz="1800" b="1">
                <a:solidFill>
                  <a:srgbClr val="000066"/>
                </a:solidFill>
                <a:latin typeface="+mn-lt"/>
                <a:cs typeface="+mn-cs"/>
              </a:defRPr>
            </a:lvl8pPr>
            <a:lvl9pPr marL="4003675" indent="-228600" algn="l" rtl="0" eaLnBrk="0" fontAlgn="base" hangingPunct="0">
              <a:spcBef>
                <a:spcPct val="20000"/>
              </a:spcBef>
              <a:spcAft>
                <a:spcPct val="0"/>
              </a:spcAft>
              <a:buChar char="»"/>
              <a:tabLst>
                <a:tab pos="401638" algn="l"/>
              </a:tabLst>
              <a:defRPr sz="1800" b="1">
                <a:solidFill>
                  <a:srgbClr val="000066"/>
                </a:solidFill>
                <a:latin typeface="+mn-lt"/>
                <a:cs typeface="+mn-cs"/>
              </a:defRPr>
            </a:lvl9pPr>
          </a:lstStyle>
          <a:p>
            <a:pPr marL="0" indent="0">
              <a:buFontTx/>
              <a:buNone/>
            </a:pPr>
            <a:r>
              <a:rPr lang="en-US" sz="2000" dirty="0" smtClean="0"/>
              <a:t>FEMA offers grants to Tribal, State, and local governments to support mitigation projects. Specific funding availability may vary from year to year and program requirements vary. </a:t>
            </a:r>
          </a:p>
          <a:p>
            <a:pPr marL="0" indent="0">
              <a:buFontTx/>
              <a:buNone/>
            </a:pPr>
            <a:endParaRPr lang="en-US" sz="2000" dirty="0" smtClean="0"/>
          </a:p>
        </p:txBody>
      </p:sp>
      <p:sp>
        <p:nvSpPr>
          <p:cNvPr id="2" name="Title 1"/>
          <p:cNvSpPr>
            <a:spLocks noGrp="1"/>
          </p:cNvSpPr>
          <p:nvPr>
            <p:ph type="title"/>
          </p:nvPr>
        </p:nvSpPr>
        <p:spPr>
          <a:xfrm>
            <a:off x="457200" y="304800"/>
            <a:ext cx="8686800" cy="639763"/>
          </a:xfrm>
        </p:spPr>
        <p:txBody>
          <a:bodyPr/>
          <a:lstStyle/>
          <a:p>
            <a:r>
              <a:rPr lang="en-US" sz="2900" dirty="0" smtClean="0"/>
              <a:t>FEMA Hazard Mitigation Assistance Grants</a:t>
            </a:r>
            <a:endParaRPr lang="en-US" sz="2900" dirty="0"/>
          </a:p>
        </p:txBody>
      </p:sp>
      <p:sp>
        <p:nvSpPr>
          <p:cNvPr id="6" name="Content Placeholder 2"/>
          <p:cNvSpPr txBox="1">
            <a:spLocks/>
          </p:cNvSpPr>
          <p:nvPr/>
        </p:nvSpPr>
        <p:spPr bwMode="auto">
          <a:xfrm>
            <a:off x="533400" y="3430588"/>
            <a:ext cx="4495800" cy="1903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01638" algn="l"/>
              </a:tabLst>
              <a:defRPr sz="24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401638" algn="l"/>
              </a:tabLst>
              <a:defRPr sz="20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401638" algn="l"/>
              </a:tabLst>
              <a:defRPr sz="1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1800" b="1">
                <a:solidFill>
                  <a:srgbClr val="000066"/>
                </a:solidFill>
                <a:latin typeface="+mn-lt"/>
                <a:cs typeface="+mn-cs"/>
              </a:defRPr>
            </a:lvl5pPr>
            <a:lvl6pPr marL="2632075" indent="-228600" algn="l" rtl="0" eaLnBrk="0" fontAlgn="base" hangingPunct="0">
              <a:spcBef>
                <a:spcPct val="20000"/>
              </a:spcBef>
              <a:spcAft>
                <a:spcPct val="0"/>
              </a:spcAft>
              <a:buChar char="»"/>
              <a:tabLst>
                <a:tab pos="401638" algn="l"/>
              </a:tabLst>
              <a:defRPr sz="1800" b="1">
                <a:solidFill>
                  <a:srgbClr val="000066"/>
                </a:solidFill>
                <a:latin typeface="+mn-lt"/>
                <a:cs typeface="+mn-cs"/>
              </a:defRPr>
            </a:lvl6pPr>
            <a:lvl7pPr marL="3089275" indent="-228600" algn="l" rtl="0" eaLnBrk="0" fontAlgn="base" hangingPunct="0">
              <a:spcBef>
                <a:spcPct val="20000"/>
              </a:spcBef>
              <a:spcAft>
                <a:spcPct val="0"/>
              </a:spcAft>
              <a:buChar char="»"/>
              <a:tabLst>
                <a:tab pos="401638" algn="l"/>
              </a:tabLst>
              <a:defRPr sz="1800" b="1">
                <a:solidFill>
                  <a:srgbClr val="000066"/>
                </a:solidFill>
                <a:latin typeface="+mn-lt"/>
                <a:cs typeface="+mn-cs"/>
              </a:defRPr>
            </a:lvl7pPr>
            <a:lvl8pPr marL="3546475" indent="-228600" algn="l" rtl="0" eaLnBrk="0" fontAlgn="base" hangingPunct="0">
              <a:spcBef>
                <a:spcPct val="20000"/>
              </a:spcBef>
              <a:spcAft>
                <a:spcPct val="0"/>
              </a:spcAft>
              <a:buChar char="»"/>
              <a:tabLst>
                <a:tab pos="401638" algn="l"/>
              </a:tabLst>
              <a:defRPr sz="1800" b="1">
                <a:solidFill>
                  <a:srgbClr val="000066"/>
                </a:solidFill>
                <a:latin typeface="+mn-lt"/>
                <a:cs typeface="+mn-cs"/>
              </a:defRPr>
            </a:lvl8pPr>
            <a:lvl9pPr marL="4003675" indent="-228600" algn="l" rtl="0" eaLnBrk="0" fontAlgn="base" hangingPunct="0">
              <a:spcBef>
                <a:spcPct val="20000"/>
              </a:spcBef>
              <a:spcAft>
                <a:spcPct val="0"/>
              </a:spcAft>
              <a:buChar char="»"/>
              <a:tabLst>
                <a:tab pos="401638" algn="l"/>
              </a:tabLst>
              <a:defRPr sz="1800" b="1">
                <a:solidFill>
                  <a:srgbClr val="000066"/>
                </a:solidFill>
                <a:latin typeface="+mn-lt"/>
                <a:cs typeface="+mn-cs"/>
              </a:defRPr>
            </a:lvl9pPr>
          </a:lstStyle>
          <a:p>
            <a:pPr marL="0" indent="0">
              <a:buNone/>
            </a:pPr>
            <a:r>
              <a:rPr lang="en-US" sz="2000" dirty="0" smtClean="0"/>
              <a:t>Tribal </a:t>
            </a:r>
            <a:r>
              <a:rPr lang="en-US" sz="2000" dirty="0"/>
              <a:t>Governments </a:t>
            </a:r>
            <a:r>
              <a:rPr lang="en-US" sz="2000" dirty="0" smtClean="0"/>
              <a:t>with a FEMA approved mitigation plan may </a:t>
            </a:r>
            <a:r>
              <a:rPr lang="en-US" sz="2000" dirty="0"/>
              <a:t>apply directly </a:t>
            </a:r>
            <a:r>
              <a:rPr lang="en-US" sz="2000" dirty="0" smtClean="0"/>
              <a:t>to FEMA depending on the grant program offering and Tribe’s preference.</a:t>
            </a:r>
            <a:endParaRPr lang="en-US" sz="2000" dirty="0"/>
          </a:p>
          <a:p>
            <a:pPr marL="0" indent="0">
              <a:buFontTx/>
              <a:buNone/>
            </a:pPr>
            <a:endParaRPr lang="en-US" sz="2000" dirty="0" smtClean="0"/>
          </a:p>
        </p:txBody>
      </p:sp>
    </p:spTree>
    <p:extLst>
      <p:ext uri="{BB962C8B-B14F-4D97-AF65-F5344CB8AC3E}">
        <p14:creationId xmlns:p14="http://schemas.microsoft.com/office/powerpoint/2010/main" val="2093125200"/>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descr="Grant Program: Pre-Disaster Mitigation Grant Program (PDM)&#10;Purpose: Pre-Disaster, All Hazards, Plans and Projects.&#10;Eligible: Broad&#10;Non-Fed. Share: 10-25%&#10;Application Timeline: Generally due to State in August or September.&#10;&#10;" title="PDM"/>
          <p:cNvGraphicFramePr>
            <a:graphicFrameLocks noGrp="1"/>
          </p:cNvGraphicFramePr>
          <p:nvPr>
            <p:extLst/>
          </p:nvPr>
        </p:nvGraphicFramePr>
        <p:xfrm>
          <a:off x="304800" y="1219200"/>
          <a:ext cx="8534400" cy="3749040"/>
        </p:xfrm>
        <a:graphic>
          <a:graphicData uri="http://schemas.openxmlformats.org/drawingml/2006/table">
            <a:tbl>
              <a:tblPr firstRow="1" bandRow="1">
                <a:tableStyleId>{5C22544A-7EE6-4342-B048-85BDC9FD1C3A}</a:tableStyleId>
              </a:tblPr>
              <a:tblGrid>
                <a:gridCol w="1676400"/>
                <a:gridCol w="1905000"/>
                <a:gridCol w="1066800"/>
                <a:gridCol w="1219200"/>
                <a:gridCol w="2667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Grant Program</a:t>
                      </a:r>
                      <a:endParaRPr lang="en-US" sz="1800" dirty="0" smtClean="0">
                        <a:solidFill>
                          <a:schemeClr val="tx1"/>
                        </a:solidFill>
                        <a:effectLst/>
                        <a:latin typeface="Calibri"/>
                        <a:ea typeface="Times New Roman"/>
                        <a:cs typeface="Times New Roman"/>
                      </a:endParaRPr>
                    </a:p>
                  </a:txBody>
                  <a:tcPr anchor="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Purpose</a:t>
                      </a:r>
                    </a:p>
                  </a:txBody>
                  <a:tcPr anchor="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Eligible</a:t>
                      </a:r>
                    </a:p>
                  </a:txBody>
                  <a:tcPr anchor="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Non-Fed. Share</a:t>
                      </a:r>
                      <a:endParaRPr lang="en-US" sz="1800" dirty="0" smtClean="0">
                        <a:effectLst/>
                        <a:latin typeface="+mn-lt"/>
                        <a:ea typeface="Calibri"/>
                        <a:cs typeface="Times New Roman"/>
                      </a:endParaRPr>
                    </a:p>
                  </a:txBody>
                  <a:tcPr anchor="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Application Timeline</a:t>
                      </a:r>
                    </a:p>
                  </a:txBody>
                  <a:tcPr anchor="b">
                    <a:solidFill>
                      <a:schemeClr val="accent1">
                        <a:lumMod val="75000"/>
                      </a:schemeClr>
                    </a:solidFill>
                  </a:tcPr>
                </a:tc>
              </a:tr>
              <a:tr h="0">
                <a:tc>
                  <a:txBody>
                    <a:bodyPr/>
                    <a:lstStyle/>
                    <a:p>
                      <a:pPr marL="0" marR="0">
                        <a:spcBef>
                          <a:spcPts val="0"/>
                        </a:spcBef>
                        <a:spcAft>
                          <a:spcPts val="0"/>
                        </a:spcAft>
                      </a:pPr>
                      <a:r>
                        <a:rPr lang="en-US" sz="1800" b="1" dirty="0" smtClean="0">
                          <a:solidFill>
                            <a:schemeClr val="bg1"/>
                          </a:solidFill>
                          <a:effectLst/>
                        </a:rPr>
                        <a:t>Pre-Disaster Mitigation Grant Program (PDM)</a:t>
                      </a:r>
                      <a:endParaRPr lang="en-US" sz="1800" b="1" dirty="0">
                        <a:solidFill>
                          <a:schemeClr val="bg1"/>
                        </a:solidFill>
                        <a:effectLst/>
                        <a:latin typeface="+mn-lt"/>
                        <a:ea typeface="Calibri"/>
                        <a:cs typeface="Times New Roman"/>
                      </a:endParaRPr>
                    </a:p>
                  </a:txBody>
                  <a:tcPr marT="182880" marB="182880">
                    <a:solidFill>
                      <a:schemeClr val="accent5">
                        <a:lumMod val="75000"/>
                      </a:schemeClr>
                    </a:solidFill>
                  </a:tcPr>
                </a:tc>
                <a:tc>
                  <a:txBody>
                    <a:bodyPr/>
                    <a:lstStyle/>
                    <a:p>
                      <a:pPr marL="0" marR="0">
                        <a:spcBef>
                          <a:spcPts val="0"/>
                        </a:spcBef>
                        <a:spcAft>
                          <a:spcPts val="0"/>
                        </a:spcAft>
                      </a:pPr>
                      <a:r>
                        <a:rPr lang="en-US" sz="1800" b="1" dirty="0" smtClean="0">
                          <a:effectLst/>
                        </a:rPr>
                        <a:t>Pre-Disaster</a:t>
                      </a:r>
                    </a:p>
                    <a:p>
                      <a:pPr marL="0" marR="0">
                        <a:spcBef>
                          <a:spcPts val="0"/>
                        </a:spcBef>
                        <a:spcAft>
                          <a:spcPts val="0"/>
                        </a:spcAft>
                      </a:pPr>
                      <a:endParaRPr lang="en-US" sz="1800" b="1" dirty="0" smtClean="0">
                        <a:effectLst/>
                      </a:endParaRPr>
                    </a:p>
                    <a:p>
                      <a:pPr marL="0" marR="0">
                        <a:spcBef>
                          <a:spcPts val="0"/>
                        </a:spcBef>
                        <a:spcAft>
                          <a:spcPts val="0"/>
                        </a:spcAft>
                      </a:pPr>
                      <a:r>
                        <a:rPr lang="en-US" sz="1800" b="1" dirty="0" smtClean="0">
                          <a:effectLst/>
                        </a:rPr>
                        <a:t>All Hazards</a:t>
                      </a:r>
                    </a:p>
                    <a:p>
                      <a:pPr marL="0" marR="0">
                        <a:spcBef>
                          <a:spcPts val="0"/>
                        </a:spcBef>
                        <a:spcAft>
                          <a:spcPts val="0"/>
                        </a:spcAft>
                      </a:pPr>
                      <a:endParaRPr lang="en-US" sz="1800" b="1" dirty="0" smtClean="0">
                        <a:effectLst/>
                      </a:endParaRPr>
                    </a:p>
                    <a:p>
                      <a:pPr marL="0" marR="0">
                        <a:spcBef>
                          <a:spcPts val="0"/>
                        </a:spcBef>
                        <a:spcAft>
                          <a:spcPts val="0"/>
                        </a:spcAft>
                      </a:pPr>
                      <a:r>
                        <a:rPr lang="en-US" sz="1800" b="1" dirty="0" smtClean="0">
                          <a:effectLst/>
                        </a:rPr>
                        <a:t>Plans and Projects</a:t>
                      </a:r>
                      <a:endParaRPr lang="en-US" sz="1800" b="1" dirty="0">
                        <a:effectLst/>
                      </a:endParaRPr>
                    </a:p>
                  </a:txBody>
                  <a:tcPr marT="182880" marB="182880">
                    <a:solidFill>
                      <a:srgbClr val="C8E4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rPr>
                        <a:t>Broad</a:t>
                      </a:r>
                    </a:p>
                  </a:txBody>
                  <a:tcPr marT="182880" marB="182880">
                    <a:solidFill>
                      <a:srgbClr val="C8E4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rPr>
                        <a:t>10% - 25%</a:t>
                      </a:r>
                    </a:p>
                  </a:txBody>
                  <a:tcPr marT="182880" marB="182880">
                    <a:solidFill>
                      <a:srgbClr val="C8E4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rPr>
                        <a:t>Annual national competition,</a:t>
                      </a:r>
                      <a:r>
                        <a:rPr lang="en-US" sz="1800" b="1" baseline="0" dirty="0" smtClean="0">
                          <a:effectLst/>
                        </a:rPr>
                        <a:t> contingent on Congressional appropriation</a:t>
                      </a:r>
                      <a:endParaRPr lang="en-US" sz="1800" b="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rPr>
                        <a:t>Application period generally 90 days each</a:t>
                      </a:r>
                      <a:r>
                        <a:rPr lang="en-US" sz="1800" b="1" baseline="0" dirty="0" smtClean="0">
                          <a:effectLst/>
                        </a:rPr>
                        <a:t> spring-summer</a:t>
                      </a:r>
                      <a:endParaRPr lang="en-US" sz="1800" b="1" dirty="0" smtClean="0">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effectLst/>
                      </a:endParaRPr>
                    </a:p>
                  </a:txBody>
                  <a:tcPr marT="182880" marB="182880">
                    <a:solidFill>
                      <a:srgbClr val="C8E4E6"/>
                    </a:solidFill>
                  </a:tcPr>
                </a:tc>
              </a:tr>
            </a:tbl>
          </a:graphicData>
        </a:graphic>
      </p:graphicFrame>
      <p:sp>
        <p:nvSpPr>
          <p:cNvPr id="2" name="Title 1"/>
          <p:cNvSpPr>
            <a:spLocks noGrp="1"/>
          </p:cNvSpPr>
          <p:nvPr>
            <p:ph type="title"/>
          </p:nvPr>
        </p:nvSpPr>
        <p:spPr>
          <a:xfrm>
            <a:off x="457200" y="152400"/>
            <a:ext cx="8610600" cy="639763"/>
          </a:xfrm>
        </p:spPr>
        <p:txBody>
          <a:bodyPr/>
          <a:lstStyle/>
          <a:p>
            <a:r>
              <a:rPr lang="en-US" sz="2900" dirty="0" smtClean="0"/>
              <a:t>Pre-Disaster Mitigation (PDM)</a:t>
            </a:r>
            <a:endParaRPr lang="en-US" sz="2000" dirty="0"/>
          </a:p>
        </p:txBody>
      </p:sp>
    </p:spTree>
    <p:extLst>
      <p:ext uri="{BB962C8B-B14F-4D97-AF65-F5344CB8AC3E}">
        <p14:creationId xmlns:p14="http://schemas.microsoft.com/office/powerpoint/2010/main" val="308172538"/>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descr="Grant Program Purpose Eligible Non-Fed. Share Application Timeline&#10;Flood Mitigation Assistance&#10;(FMA) Program Pre-Disaster&#10;Flood Hazard Only&#10;Projects Only Flood Insurance 10 - 25% Generally due to State in August or September&#10;"/>
          <p:cNvGraphicFramePr>
            <a:graphicFrameLocks noGrp="1"/>
          </p:cNvGraphicFramePr>
          <p:nvPr>
            <p:extLst/>
          </p:nvPr>
        </p:nvGraphicFramePr>
        <p:xfrm>
          <a:off x="304800" y="1219200"/>
          <a:ext cx="8534400" cy="4023360"/>
        </p:xfrm>
        <a:graphic>
          <a:graphicData uri="http://schemas.openxmlformats.org/drawingml/2006/table">
            <a:tbl>
              <a:tblPr firstRow="1" bandRow="1">
                <a:tableStyleId>{5C22544A-7EE6-4342-B048-85BDC9FD1C3A}</a:tableStyleId>
              </a:tblPr>
              <a:tblGrid>
                <a:gridCol w="1524000"/>
                <a:gridCol w="1752600"/>
                <a:gridCol w="1600200"/>
                <a:gridCol w="1143000"/>
                <a:gridCol w="2514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Grant Program</a:t>
                      </a:r>
                      <a:endParaRPr lang="en-US" sz="1800" dirty="0" smtClean="0">
                        <a:solidFill>
                          <a:schemeClr val="tx1"/>
                        </a:solidFill>
                        <a:effectLst/>
                        <a:latin typeface="Calibri"/>
                        <a:ea typeface="Times New Roman"/>
                        <a:cs typeface="Times New Roman"/>
                      </a:endParaRPr>
                    </a:p>
                  </a:txBody>
                  <a:tcPr anchor="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Purpose</a:t>
                      </a:r>
                    </a:p>
                  </a:txBody>
                  <a:tcPr anchor="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Eligible</a:t>
                      </a:r>
                    </a:p>
                  </a:txBody>
                  <a:tcPr anchor="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Non-Fed. Share</a:t>
                      </a:r>
                      <a:endParaRPr lang="en-US" sz="1800" dirty="0" smtClean="0">
                        <a:effectLst/>
                        <a:latin typeface="+mn-lt"/>
                        <a:ea typeface="Calibri"/>
                        <a:cs typeface="Times New Roman"/>
                      </a:endParaRPr>
                    </a:p>
                  </a:txBody>
                  <a:tcPr anchor="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Application Timeline</a:t>
                      </a:r>
                    </a:p>
                  </a:txBody>
                  <a:tcPr anchor="b">
                    <a:solidFill>
                      <a:schemeClr val="accent1">
                        <a:lumMod val="75000"/>
                      </a:schemeClr>
                    </a:solidFill>
                  </a:tcPr>
                </a:tc>
              </a:tr>
              <a:tr h="0">
                <a:tc>
                  <a:txBody>
                    <a:bodyPr/>
                    <a:lstStyle/>
                    <a:p>
                      <a:pPr marL="0" marR="0">
                        <a:spcBef>
                          <a:spcPts val="0"/>
                        </a:spcBef>
                        <a:spcAft>
                          <a:spcPts val="0"/>
                        </a:spcAft>
                      </a:pPr>
                      <a:r>
                        <a:rPr lang="en-US" sz="1800" b="1" dirty="0" smtClean="0">
                          <a:solidFill>
                            <a:schemeClr val="bg1"/>
                          </a:solidFill>
                          <a:effectLst/>
                        </a:rPr>
                        <a:t>Flood Mitigation Assistance</a:t>
                      </a:r>
                    </a:p>
                    <a:p>
                      <a:pPr marL="0" marR="0">
                        <a:spcBef>
                          <a:spcPts val="0"/>
                        </a:spcBef>
                        <a:spcAft>
                          <a:spcPts val="0"/>
                        </a:spcAft>
                      </a:pPr>
                      <a:r>
                        <a:rPr lang="en-US" sz="1800" b="1" dirty="0" smtClean="0">
                          <a:solidFill>
                            <a:schemeClr val="bg1"/>
                          </a:solidFill>
                          <a:effectLst/>
                        </a:rPr>
                        <a:t>(FMA) Program</a:t>
                      </a:r>
                      <a:endParaRPr lang="en-US" sz="1800" b="1" dirty="0">
                        <a:solidFill>
                          <a:schemeClr val="bg1"/>
                        </a:solidFill>
                        <a:effectLst/>
                        <a:latin typeface="+mn-lt"/>
                        <a:ea typeface="Calibri"/>
                        <a:cs typeface="Times New Roman"/>
                      </a:endParaRPr>
                    </a:p>
                  </a:txBody>
                  <a:tcPr marT="182880" marB="182880">
                    <a:solidFill>
                      <a:schemeClr val="accent5">
                        <a:lumMod val="75000"/>
                      </a:schemeClr>
                    </a:solidFill>
                  </a:tcPr>
                </a:tc>
                <a:tc>
                  <a:txBody>
                    <a:bodyPr/>
                    <a:lstStyle/>
                    <a:p>
                      <a:pPr marL="0" marR="0">
                        <a:spcBef>
                          <a:spcPts val="0"/>
                        </a:spcBef>
                        <a:spcAft>
                          <a:spcPts val="0"/>
                        </a:spcAft>
                      </a:pPr>
                      <a:r>
                        <a:rPr lang="en-US" sz="1800" b="1" dirty="0" smtClean="0">
                          <a:effectLst/>
                        </a:rPr>
                        <a:t>Pre-Disaster</a:t>
                      </a:r>
                    </a:p>
                    <a:p>
                      <a:pPr marL="0" marR="0">
                        <a:spcBef>
                          <a:spcPts val="0"/>
                        </a:spcBef>
                        <a:spcAft>
                          <a:spcPts val="0"/>
                        </a:spcAft>
                      </a:pPr>
                      <a:endParaRPr lang="en-US" sz="1800" b="1" dirty="0" smtClean="0">
                        <a:effectLst/>
                      </a:endParaRPr>
                    </a:p>
                    <a:p>
                      <a:pPr marL="0" marR="0">
                        <a:spcBef>
                          <a:spcPts val="0"/>
                        </a:spcBef>
                        <a:spcAft>
                          <a:spcPts val="0"/>
                        </a:spcAft>
                      </a:pPr>
                      <a:r>
                        <a:rPr lang="en-US" sz="1800" b="1" dirty="0" smtClean="0">
                          <a:effectLst/>
                        </a:rPr>
                        <a:t>Flood Hazard Only</a:t>
                      </a:r>
                    </a:p>
                    <a:p>
                      <a:pPr marL="0" marR="0">
                        <a:spcBef>
                          <a:spcPts val="0"/>
                        </a:spcBef>
                        <a:spcAft>
                          <a:spcPts val="0"/>
                        </a:spcAft>
                      </a:pPr>
                      <a:endParaRPr lang="en-US" sz="1800" b="1" dirty="0" smtClean="0">
                        <a:effectLst/>
                      </a:endParaRPr>
                    </a:p>
                    <a:p>
                      <a:pPr marL="0" marR="0">
                        <a:spcBef>
                          <a:spcPts val="0"/>
                        </a:spcBef>
                        <a:spcAft>
                          <a:spcPts val="0"/>
                        </a:spcAft>
                      </a:pPr>
                      <a:r>
                        <a:rPr lang="en-US" sz="1800" b="1" dirty="0" smtClean="0">
                          <a:effectLst/>
                        </a:rPr>
                        <a:t>Projects Only</a:t>
                      </a:r>
                      <a:endParaRPr lang="en-US" sz="1800" b="1" dirty="0">
                        <a:effectLst/>
                      </a:endParaRPr>
                    </a:p>
                  </a:txBody>
                  <a:tcPr marT="182880" marB="182880">
                    <a:solidFill>
                      <a:srgbClr val="C8E4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rPr>
                        <a:t>NFIP participating communities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rPr>
                        <a:t>NFIP Insured</a:t>
                      </a:r>
                      <a:r>
                        <a:rPr lang="en-US" sz="1800" b="1" baseline="0" dirty="0" smtClean="0">
                          <a:effectLst/>
                        </a:rPr>
                        <a:t> properties</a:t>
                      </a:r>
                      <a:endParaRPr lang="en-US" sz="1800" b="1" dirty="0" smtClean="0">
                        <a:effectLst/>
                      </a:endParaRPr>
                    </a:p>
                  </a:txBody>
                  <a:tcPr marT="182880" marB="182880">
                    <a:solidFill>
                      <a:srgbClr val="C8E4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rPr>
                        <a:t>10 - 25%</a:t>
                      </a:r>
                    </a:p>
                  </a:txBody>
                  <a:tcPr marT="182880" marB="182880">
                    <a:solidFill>
                      <a:srgbClr val="C8E4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rPr>
                        <a:t>Annual national competition,</a:t>
                      </a:r>
                      <a:r>
                        <a:rPr lang="en-US" sz="1800" b="1" baseline="0" dirty="0" smtClean="0">
                          <a:effectLst/>
                        </a:rPr>
                        <a:t> contingent on Congressional appropriation</a:t>
                      </a:r>
                      <a:endParaRPr lang="en-US" sz="1800" b="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rPr>
                        <a:t>Application period generally 90 days each</a:t>
                      </a:r>
                      <a:r>
                        <a:rPr lang="en-US" sz="1800" b="1" baseline="0" dirty="0" smtClean="0">
                          <a:effectLst/>
                        </a:rPr>
                        <a:t> spring-summer</a:t>
                      </a:r>
                      <a:endParaRPr lang="en-US" sz="1800" b="1" dirty="0" smtClean="0">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effectLst/>
                      </a:endParaRPr>
                    </a:p>
                  </a:txBody>
                  <a:tcPr marT="182880" marB="182880">
                    <a:solidFill>
                      <a:srgbClr val="C8E4E6"/>
                    </a:solidFill>
                  </a:tcPr>
                </a:tc>
              </a:tr>
            </a:tbl>
          </a:graphicData>
        </a:graphic>
      </p:graphicFrame>
      <p:sp>
        <p:nvSpPr>
          <p:cNvPr id="10" name="Title 1"/>
          <p:cNvSpPr>
            <a:spLocks noGrp="1"/>
          </p:cNvSpPr>
          <p:nvPr>
            <p:ph type="title"/>
          </p:nvPr>
        </p:nvSpPr>
        <p:spPr>
          <a:xfrm>
            <a:off x="457200" y="152400"/>
            <a:ext cx="8610600" cy="639763"/>
          </a:xfrm>
        </p:spPr>
        <p:txBody>
          <a:bodyPr/>
          <a:lstStyle/>
          <a:p>
            <a:r>
              <a:rPr lang="en-US" sz="2900" dirty="0" smtClean="0"/>
              <a:t>Flood Mitigation Assistance (FMA)</a:t>
            </a:r>
            <a:endParaRPr lang="en-US" sz="2000" dirty="0"/>
          </a:p>
        </p:txBody>
      </p:sp>
    </p:spTree>
    <p:extLst>
      <p:ext uri="{BB962C8B-B14F-4D97-AF65-F5344CB8AC3E}">
        <p14:creationId xmlns:p14="http://schemas.microsoft.com/office/powerpoint/2010/main" val="2492163041"/>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descr="Grant Program: Hazard Mitigation Grant Program (HMGP) &#10;(Sect 404).&#10;Purpose:Post-Disaster, All Hazards, Plans and Projects.&#10;Eligible: Broad&#10;Non-Fed. Share: 25%&#10;Application Timeline: Generally due to State 12 months after declaration.&#10;" title="HMGP"/>
          <p:cNvGraphicFramePr>
            <a:graphicFrameLocks noGrp="1"/>
          </p:cNvGraphicFramePr>
          <p:nvPr>
            <p:extLst/>
          </p:nvPr>
        </p:nvGraphicFramePr>
        <p:xfrm>
          <a:off x="76200" y="1066800"/>
          <a:ext cx="8991600" cy="4572000"/>
        </p:xfrm>
        <a:graphic>
          <a:graphicData uri="http://schemas.openxmlformats.org/drawingml/2006/table">
            <a:tbl>
              <a:tblPr firstRow="1" bandRow="1">
                <a:tableStyleId>{5C22544A-7EE6-4342-B048-85BDC9FD1C3A}</a:tableStyleId>
              </a:tblPr>
              <a:tblGrid>
                <a:gridCol w="1685924"/>
                <a:gridCol w="1766208"/>
                <a:gridCol w="1123950"/>
                <a:gridCol w="1204232"/>
                <a:gridCol w="321128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Grant Program</a:t>
                      </a:r>
                      <a:endParaRPr lang="en-US" sz="1800" dirty="0" smtClean="0">
                        <a:solidFill>
                          <a:schemeClr val="tx1"/>
                        </a:solidFill>
                        <a:effectLst/>
                        <a:latin typeface="Calibri"/>
                        <a:ea typeface="Times New Roman"/>
                        <a:cs typeface="Times New Roman"/>
                      </a:endParaRPr>
                    </a:p>
                  </a:txBody>
                  <a:tcPr anchor="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Purpose</a:t>
                      </a:r>
                    </a:p>
                  </a:txBody>
                  <a:tcPr anchor="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Eligible</a:t>
                      </a:r>
                    </a:p>
                  </a:txBody>
                  <a:tcPr anchor="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Non-Fed. Share</a:t>
                      </a:r>
                      <a:endParaRPr lang="en-US" sz="1800" dirty="0" smtClean="0">
                        <a:effectLst/>
                        <a:latin typeface="+mn-lt"/>
                        <a:ea typeface="Calibri"/>
                        <a:cs typeface="Times New Roman"/>
                      </a:endParaRPr>
                    </a:p>
                  </a:txBody>
                  <a:tcPr anchor="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Application Timeline</a:t>
                      </a:r>
                    </a:p>
                  </a:txBody>
                  <a:tcPr anchor="b">
                    <a:solidFill>
                      <a:schemeClr val="accent1">
                        <a:lumMod val="75000"/>
                      </a:schemeClr>
                    </a:solidFill>
                  </a:tcPr>
                </a:tc>
              </a:tr>
              <a:tr h="0">
                <a:tc>
                  <a:txBody>
                    <a:bodyPr/>
                    <a:lstStyle/>
                    <a:p>
                      <a:pPr marL="0" marR="0">
                        <a:spcBef>
                          <a:spcPts val="0"/>
                        </a:spcBef>
                        <a:spcAft>
                          <a:spcPts val="0"/>
                        </a:spcAft>
                      </a:pPr>
                      <a:r>
                        <a:rPr lang="en-US" sz="1800" b="1" dirty="0" smtClean="0">
                          <a:solidFill>
                            <a:schemeClr val="bg1"/>
                          </a:solidFill>
                          <a:effectLst/>
                        </a:rPr>
                        <a:t>Hazard Mitigation Grant Program (HMGP) </a:t>
                      </a:r>
                      <a:br>
                        <a:rPr lang="en-US" sz="1800" b="1" dirty="0" smtClean="0">
                          <a:solidFill>
                            <a:schemeClr val="bg1"/>
                          </a:solidFill>
                          <a:effectLst/>
                        </a:rPr>
                      </a:br>
                      <a:r>
                        <a:rPr lang="en-US" sz="1800" b="1" dirty="0" smtClean="0">
                          <a:solidFill>
                            <a:schemeClr val="bg1"/>
                          </a:solidFill>
                          <a:effectLst/>
                        </a:rPr>
                        <a:t>(Stafford Act Section 404)</a:t>
                      </a:r>
                      <a:endParaRPr lang="en-US" sz="1800" b="1" dirty="0">
                        <a:solidFill>
                          <a:schemeClr val="bg1"/>
                        </a:solidFill>
                        <a:effectLst/>
                        <a:latin typeface="+mn-lt"/>
                        <a:ea typeface="Calibri"/>
                        <a:cs typeface="Times New Roman"/>
                      </a:endParaRPr>
                    </a:p>
                  </a:txBody>
                  <a:tcPr marT="182880" marB="182880">
                    <a:solidFill>
                      <a:schemeClr val="accent5">
                        <a:lumMod val="75000"/>
                      </a:schemeClr>
                    </a:solidFill>
                  </a:tcPr>
                </a:tc>
                <a:tc>
                  <a:txBody>
                    <a:bodyPr/>
                    <a:lstStyle/>
                    <a:p>
                      <a:pPr marL="0" marR="0">
                        <a:spcBef>
                          <a:spcPts val="0"/>
                        </a:spcBef>
                        <a:spcAft>
                          <a:spcPts val="0"/>
                        </a:spcAft>
                      </a:pPr>
                      <a:r>
                        <a:rPr lang="en-US" sz="1800" b="1" dirty="0" smtClean="0">
                          <a:effectLst/>
                        </a:rPr>
                        <a:t>Post-Disaster</a:t>
                      </a:r>
                    </a:p>
                    <a:p>
                      <a:pPr marL="0" marR="0">
                        <a:spcBef>
                          <a:spcPts val="0"/>
                        </a:spcBef>
                        <a:spcAft>
                          <a:spcPts val="0"/>
                        </a:spcAft>
                      </a:pPr>
                      <a:endParaRPr lang="en-US" sz="1800" b="1" dirty="0" smtClean="0">
                        <a:effectLst/>
                      </a:endParaRPr>
                    </a:p>
                    <a:p>
                      <a:pPr marL="0" marR="0">
                        <a:spcBef>
                          <a:spcPts val="0"/>
                        </a:spcBef>
                        <a:spcAft>
                          <a:spcPts val="0"/>
                        </a:spcAft>
                      </a:pPr>
                      <a:r>
                        <a:rPr lang="en-US" sz="1800" b="1" dirty="0" smtClean="0">
                          <a:effectLst/>
                        </a:rPr>
                        <a:t>All Hazards</a:t>
                      </a:r>
                    </a:p>
                    <a:p>
                      <a:pPr marL="0" marR="0">
                        <a:spcBef>
                          <a:spcPts val="0"/>
                        </a:spcBef>
                        <a:spcAft>
                          <a:spcPts val="0"/>
                        </a:spcAft>
                      </a:pPr>
                      <a:endParaRPr lang="en-US" sz="1800" b="1" dirty="0" smtClean="0">
                        <a:effectLst/>
                      </a:endParaRPr>
                    </a:p>
                    <a:p>
                      <a:pPr marL="0" marR="0">
                        <a:spcBef>
                          <a:spcPts val="0"/>
                        </a:spcBef>
                        <a:spcAft>
                          <a:spcPts val="0"/>
                        </a:spcAft>
                      </a:pPr>
                      <a:r>
                        <a:rPr lang="en-US" sz="1800" b="1" dirty="0" smtClean="0">
                          <a:effectLst/>
                        </a:rPr>
                        <a:t>Plans and Projects</a:t>
                      </a:r>
                      <a:endParaRPr lang="en-US" sz="1800" b="1" dirty="0">
                        <a:effectLst/>
                      </a:endParaRPr>
                    </a:p>
                  </a:txBody>
                  <a:tcPr marT="182880" marB="182880">
                    <a:solidFill>
                      <a:srgbClr val="C8E4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rPr>
                        <a:t>Broad</a:t>
                      </a:r>
                    </a:p>
                  </a:txBody>
                  <a:tcPr marT="182880" marB="182880">
                    <a:solidFill>
                      <a:srgbClr val="C8E4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rPr>
                        <a:t>25%</a:t>
                      </a:r>
                    </a:p>
                  </a:txBody>
                  <a:tcPr marT="182880" marB="182880">
                    <a:solidFill>
                      <a:srgbClr val="C8E4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mn-lt"/>
                          <a:ea typeface="Calibri"/>
                          <a:cs typeface="Times New Roman"/>
                        </a:rPr>
                        <a:t>Available to Tribes with</a:t>
                      </a:r>
                      <a:r>
                        <a:rPr lang="en-US" sz="1800" b="1" baseline="0" dirty="0" smtClean="0">
                          <a:effectLst/>
                          <a:latin typeface="+mn-lt"/>
                          <a:ea typeface="Calibri"/>
                          <a:cs typeface="Times New Roman"/>
                        </a:rPr>
                        <a:t> a disaster declaration</a:t>
                      </a:r>
                      <a:r>
                        <a:rPr lang="en-US" sz="1800" b="1" dirty="0" smtClean="0">
                          <a:effectLst/>
                          <a:latin typeface="+mn-lt"/>
                          <a:ea typeface="Calibri"/>
                          <a:cs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effectLst/>
                        <a:latin typeface="+mn-lt"/>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rPr>
                        <a:t>Available through the State following disaster declaration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rPr>
                        <a:t>Generally due to State 12 months after declaration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mn-lt"/>
                          <a:ea typeface="Calibri"/>
                          <a:cs typeface="Times New Roman"/>
                        </a:rPr>
                        <a:t>State application process and priorities may vary each disaster </a:t>
                      </a:r>
                    </a:p>
                  </a:txBody>
                  <a:tcPr marT="182880" marB="182880">
                    <a:solidFill>
                      <a:srgbClr val="C8E4E6"/>
                    </a:solidFill>
                  </a:tcPr>
                </a:tc>
              </a:tr>
            </a:tbl>
          </a:graphicData>
        </a:graphic>
      </p:graphicFrame>
      <p:sp>
        <p:nvSpPr>
          <p:cNvPr id="2" name="Title 1"/>
          <p:cNvSpPr>
            <a:spLocks noGrp="1"/>
          </p:cNvSpPr>
          <p:nvPr>
            <p:ph type="title"/>
          </p:nvPr>
        </p:nvSpPr>
        <p:spPr>
          <a:xfrm>
            <a:off x="457200" y="228600"/>
            <a:ext cx="8686800" cy="639763"/>
          </a:xfrm>
        </p:spPr>
        <p:txBody>
          <a:bodyPr/>
          <a:lstStyle/>
          <a:p>
            <a:pPr marL="0" lvl="0" indent="0"/>
            <a:r>
              <a:rPr lang="en-US" sz="3200" dirty="0"/>
              <a:t>Hazard Mitigation Grant Program (HMGP)</a:t>
            </a:r>
          </a:p>
        </p:txBody>
      </p:sp>
    </p:spTree>
    <p:extLst>
      <p:ext uri="{BB962C8B-B14F-4D97-AF65-F5344CB8AC3E}">
        <p14:creationId xmlns:p14="http://schemas.microsoft.com/office/powerpoint/2010/main" val="1820434158"/>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FEMA Resources</a:t>
            </a:r>
            <a:endParaRPr lang="en-US" dirty="0"/>
          </a:p>
        </p:txBody>
      </p:sp>
      <p:sp>
        <p:nvSpPr>
          <p:cNvPr id="3" name="Content Placeholder 2"/>
          <p:cNvSpPr>
            <a:spLocks noGrp="1"/>
          </p:cNvSpPr>
          <p:nvPr>
            <p:ph idx="1"/>
          </p:nvPr>
        </p:nvSpPr>
        <p:spPr/>
        <p:txBody>
          <a:bodyPr/>
          <a:lstStyle/>
          <a:p>
            <a:pPr marL="0" indent="0">
              <a:buNone/>
            </a:pPr>
            <a:r>
              <a:rPr lang="en-US" sz="2400" dirty="0" smtClean="0"/>
              <a:t>There are many </a:t>
            </a:r>
            <a:r>
              <a:rPr lang="en-US" sz="2400" dirty="0"/>
              <a:t>FEMA </a:t>
            </a:r>
            <a:r>
              <a:rPr lang="en-US" sz="2400" dirty="0" smtClean="0"/>
              <a:t>programs that help fund mitigation projects.</a:t>
            </a:r>
          </a:p>
          <a:p>
            <a:pPr lvl="0"/>
            <a:r>
              <a:rPr lang="en-US" sz="2400" dirty="0" smtClean="0"/>
              <a:t>Public Assistance (PA) </a:t>
            </a:r>
            <a:br>
              <a:rPr lang="en-US" sz="2400" dirty="0" smtClean="0"/>
            </a:br>
            <a:r>
              <a:rPr lang="en-US" sz="2400" dirty="0" smtClean="0"/>
              <a:t>Section 406 Mitigation</a:t>
            </a:r>
          </a:p>
          <a:p>
            <a:pPr lvl="0"/>
            <a:r>
              <a:rPr lang="en-US" sz="2400" dirty="0" smtClean="0"/>
              <a:t>Emergency Management </a:t>
            </a:r>
            <a:br>
              <a:rPr lang="en-US" sz="2400" dirty="0" smtClean="0"/>
            </a:br>
            <a:r>
              <a:rPr lang="en-US" sz="2400" dirty="0" smtClean="0"/>
              <a:t>Performance Grant (EMPG)</a:t>
            </a:r>
          </a:p>
          <a:p>
            <a:r>
              <a:rPr lang="en-US" sz="2400" dirty="0" smtClean="0"/>
              <a:t>Increased Cost of Compliance</a:t>
            </a:r>
            <a:br>
              <a:rPr lang="en-US" sz="2400" dirty="0" smtClean="0"/>
            </a:br>
            <a:r>
              <a:rPr lang="en-US" sz="2400" dirty="0" smtClean="0"/>
              <a:t> (ICC) under the NFIP</a:t>
            </a:r>
            <a:endParaRPr lang="en-US" sz="2400" dirty="0"/>
          </a:p>
        </p:txBody>
      </p:sp>
      <p:pic>
        <p:nvPicPr>
          <p:cNvPr id="6" name="Content Placeholder 5" descr="FEMA Mobile Communications Operations Vehicle that provides telecommunication services."/>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410200" y="2057400"/>
            <a:ext cx="3352800" cy="2227293"/>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4157282"/>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A community safe room."/>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7683" y="1068388"/>
            <a:ext cx="7148633" cy="4646612"/>
          </a:xfrm>
        </p:spPr>
      </p:pic>
    </p:spTree>
    <p:extLst>
      <p:ext uri="{BB962C8B-B14F-4D97-AF65-F5344CB8AC3E}">
        <p14:creationId xmlns:p14="http://schemas.microsoft.com/office/powerpoint/2010/main" val="424181764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8388"/>
            <a:ext cx="3505200" cy="4570412"/>
          </a:xfrm>
        </p:spPr>
        <p:txBody>
          <a:bodyPr/>
          <a:lstStyle/>
          <a:p>
            <a:pPr lvl="0">
              <a:buNone/>
            </a:pPr>
            <a:r>
              <a:rPr lang="en-US" sz="2000" dirty="0" smtClean="0"/>
              <a:t>Implement plan to:</a:t>
            </a:r>
          </a:p>
          <a:p>
            <a:pPr lvl="0"/>
            <a:r>
              <a:rPr lang="en-US" sz="2000" dirty="0" smtClean="0"/>
              <a:t>Protect public safety</a:t>
            </a:r>
          </a:p>
          <a:p>
            <a:pPr lvl="0"/>
            <a:r>
              <a:rPr lang="en-US" sz="2000" dirty="0" smtClean="0"/>
              <a:t>Prevent damage to </a:t>
            </a:r>
            <a:br>
              <a:rPr lang="en-US" sz="2000" dirty="0" smtClean="0"/>
            </a:br>
            <a:r>
              <a:rPr lang="en-US" sz="2000" dirty="0" smtClean="0"/>
              <a:t>community assets</a:t>
            </a:r>
          </a:p>
          <a:p>
            <a:r>
              <a:rPr lang="en-US" sz="2000" dirty="0"/>
              <a:t>Reduce costs of disaster </a:t>
            </a:r>
            <a:r>
              <a:rPr lang="en-US" sz="2000" dirty="0" smtClean="0"/>
              <a:t>response and recovery</a:t>
            </a:r>
          </a:p>
          <a:p>
            <a:r>
              <a:rPr lang="en-US" sz="2000" dirty="0" smtClean="0"/>
              <a:t>Improve community capabilities</a:t>
            </a:r>
          </a:p>
          <a:p>
            <a:pPr lvl="0"/>
            <a:r>
              <a:rPr lang="en-US" sz="2000" dirty="0" smtClean="0"/>
              <a:t>Create safer, more sustainable development</a:t>
            </a:r>
          </a:p>
        </p:txBody>
      </p:sp>
      <p:grpSp>
        <p:nvGrpSpPr>
          <p:cNvPr id="5" name="Group 9" descr="resilience symbol."/>
          <p:cNvGrpSpPr/>
          <p:nvPr/>
        </p:nvGrpSpPr>
        <p:grpSpPr>
          <a:xfrm>
            <a:off x="7467600" y="0"/>
            <a:ext cx="1361518" cy="1274018"/>
            <a:chOff x="5711758" y="1867030"/>
            <a:chExt cx="2136842" cy="2136713"/>
          </a:xfrm>
        </p:grpSpPr>
        <p:sp>
          <p:nvSpPr>
            <p:cNvPr id="6" name="Right Arrow 5"/>
            <p:cNvSpPr/>
            <p:nvPr/>
          </p:nvSpPr>
          <p:spPr bwMode="auto">
            <a:xfrm>
              <a:off x="7086600" y="2399075"/>
              <a:ext cx="762000" cy="1073700"/>
            </a:xfrm>
            <a:prstGeom prst="rightArrow">
              <a:avLst>
                <a:gd name="adj1" fmla="val 57248"/>
                <a:gd name="adj2" fmla="val 66250"/>
              </a:avLst>
            </a:prstGeom>
            <a:gradFill>
              <a:gsLst>
                <a:gs pos="0">
                  <a:srgbClr val="3D7761"/>
                </a:gs>
                <a:gs pos="50000">
                  <a:srgbClr val="41BF8F"/>
                </a:gs>
                <a:gs pos="100000">
                  <a:srgbClr val="88D8B2"/>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7" name="Right Arrow 6"/>
            <p:cNvSpPr/>
            <p:nvPr/>
          </p:nvSpPr>
          <p:spPr bwMode="auto">
            <a:xfrm flipH="1">
              <a:off x="5711758" y="2399075"/>
              <a:ext cx="762000" cy="1073700"/>
            </a:xfrm>
            <a:prstGeom prst="rightArrow">
              <a:avLst>
                <a:gd name="adj1" fmla="val 57248"/>
                <a:gd name="adj2" fmla="val 66250"/>
              </a:avLst>
            </a:prstGeom>
            <a:gradFill>
              <a:gsLst>
                <a:gs pos="0">
                  <a:srgbClr val="3D7761"/>
                </a:gs>
                <a:gs pos="50000">
                  <a:srgbClr val="41BF8F"/>
                </a:gs>
                <a:gs pos="100000">
                  <a:srgbClr val="88D8B2"/>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8" name="Right Arrow 7"/>
            <p:cNvSpPr/>
            <p:nvPr/>
          </p:nvSpPr>
          <p:spPr bwMode="auto">
            <a:xfrm rot="5400000" flipH="1">
              <a:off x="6399705" y="1711180"/>
              <a:ext cx="762000" cy="1073700"/>
            </a:xfrm>
            <a:prstGeom prst="rightArrow">
              <a:avLst>
                <a:gd name="adj1" fmla="val 57248"/>
                <a:gd name="adj2" fmla="val 66250"/>
              </a:avLst>
            </a:prstGeom>
            <a:gradFill>
              <a:gsLst>
                <a:gs pos="0">
                  <a:srgbClr val="3D7761"/>
                </a:gs>
                <a:gs pos="50000">
                  <a:srgbClr val="41BF8F"/>
                </a:gs>
                <a:gs pos="100000">
                  <a:srgbClr val="88D8B2"/>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9" name="Right Arrow 8"/>
            <p:cNvSpPr/>
            <p:nvPr/>
          </p:nvSpPr>
          <p:spPr bwMode="auto">
            <a:xfrm rot="16200000" flipH="1" flipV="1">
              <a:off x="6396900" y="3085893"/>
              <a:ext cx="762000" cy="1073700"/>
            </a:xfrm>
            <a:prstGeom prst="rightArrow">
              <a:avLst>
                <a:gd name="adj1" fmla="val 57248"/>
                <a:gd name="adj2" fmla="val 66250"/>
              </a:avLst>
            </a:prstGeom>
            <a:gradFill>
              <a:gsLst>
                <a:gs pos="0">
                  <a:srgbClr val="3D7761"/>
                </a:gs>
                <a:gs pos="50000">
                  <a:srgbClr val="41BF8F"/>
                </a:gs>
                <a:gs pos="100000">
                  <a:srgbClr val="88D8B2"/>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grpSp>
      <p:sp>
        <p:nvSpPr>
          <p:cNvPr id="2" name="Title 1"/>
          <p:cNvSpPr>
            <a:spLocks noGrp="1"/>
          </p:cNvSpPr>
          <p:nvPr>
            <p:ph type="title"/>
          </p:nvPr>
        </p:nvSpPr>
        <p:spPr/>
        <p:txBody>
          <a:bodyPr/>
          <a:lstStyle/>
          <a:p>
            <a:r>
              <a:rPr lang="en-US" dirty="0" smtClean="0"/>
              <a:t>Risk Reduction Requires Action</a:t>
            </a:r>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9230" y="1143000"/>
            <a:ext cx="3079888" cy="412369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Challenges to Achieving Mitigation Goals</a:t>
            </a:r>
            <a:endParaRPr lang="en-US" sz="3400" dirty="0"/>
          </a:p>
        </p:txBody>
      </p:sp>
      <p:pic>
        <p:nvPicPr>
          <p:cNvPr id="4" name="Picture 3"/>
          <p:cNvPicPr>
            <a:picLocks noChangeAspect="1"/>
          </p:cNvPicPr>
          <p:nvPr/>
        </p:nvPicPr>
        <p:blipFill>
          <a:blip r:embed="rId3"/>
          <a:stretch>
            <a:fillRect/>
          </a:stretch>
        </p:blipFill>
        <p:spPr>
          <a:xfrm>
            <a:off x="476250" y="1143000"/>
            <a:ext cx="7753350" cy="4392559"/>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8388"/>
            <a:ext cx="5638800" cy="4494212"/>
          </a:xfrm>
        </p:spPr>
        <p:txBody>
          <a:bodyPr/>
          <a:lstStyle/>
          <a:p>
            <a:r>
              <a:rPr lang="en-US" dirty="0" smtClean="0"/>
              <a:t>What are challenges to implementing mitigation actions in your community?</a:t>
            </a:r>
          </a:p>
          <a:p>
            <a:pPr>
              <a:buNone/>
            </a:pPr>
            <a:endParaRPr lang="en-US" dirty="0"/>
          </a:p>
        </p:txBody>
      </p:sp>
      <p:pic>
        <p:nvPicPr>
          <p:cNvPr id="4" name="Picture 3" descr="Blank paper on an eas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685800"/>
            <a:ext cx="2667000" cy="5767066"/>
          </a:xfrm>
          <a:prstGeom prst="rect">
            <a:avLst/>
          </a:prstGeom>
        </p:spPr>
      </p:pic>
      <p:sp>
        <p:nvSpPr>
          <p:cNvPr id="2" name="Title 1"/>
          <p:cNvSpPr>
            <a:spLocks noGrp="1"/>
          </p:cNvSpPr>
          <p:nvPr>
            <p:ph type="title"/>
          </p:nvPr>
        </p:nvSpPr>
        <p:spPr/>
        <p:txBody>
          <a:bodyPr/>
          <a:lstStyle/>
          <a:p>
            <a:r>
              <a:rPr lang="en-US" dirty="0" smtClean="0"/>
              <a:t>Discussion Question</a:t>
            </a:r>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8388"/>
            <a:ext cx="4953000" cy="4646612"/>
          </a:xfrm>
        </p:spPr>
        <p:txBody>
          <a:bodyPr/>
          <a:lstStyle/>
          <a:p>
            <a:r>
              <a:rPr lang="en-US" dirty="0" smtClean="0"/>
              <a:t>Competing priorities</a:t>
            </a:r>
          </a:p>
          <a:p>
            <a:r>
              <a:rPr lang="en-US" dirty="0" smtClean="0"/>
              <a:t>Apathy, loss of interest</a:t>
            </a:r>
          </a:p>
          <a:p>
            <a:r>
              <a:rPr lang="en-US" dirty="0" smtClean="0"/>
              <a:t>Lack of funding and resources</a:t>
            </a:r>
          </a:p>
          <a:p>
            <a:r>
              <a:rPr lang="en-US" dirty="0" smtClean="0"/>
              <a:t>Limited local capability or capacity</a:t>
            </a:r>
          </a:p>
          <a:p>
            <a:r>
              <a:rPr lang="en-US" dirty="0" smtClean="0"/>
              <a:t>Insufficient political will</a:t>
            </a:r>
          </a:p>
          <a:p>
            <a:r>
              <a:rPr lang="en-US" dirty="0" smtClean="0"/>
              <a:t>Disconnect with day-to-day operations</a:t>
            </a:r>
          </a:p>
        </p:txBody>
      </p:sp>
      <p:pic>
        <p:nvPicPr>
          <p:cNvPr id="2050" name="Picture 2" descr="Illustration of a man pushing a ball in one direction.  A man on the opposite side of the ball resisting the push."/>
          <p:cNvPicPr>
            <a:picLocks noChangeAspect="1" noChangeArrowheads="1"/>
          </p:cNvPicPr>
          <p:nvPr/>
        </p:nvPicPr>
        <p:blipFill>
          <a:blip r:embed="rId3" cstate="print"/>
          <a:srcRect/>
          <a:stretch>
            <a:fillRect/>
          </a:stretch>
        </p:blipFill>
        <p:spPr bwMode="auto">
          <a:xfrm>
            <a:off x="5334000" y="1066800"/>
            <a:ext cx="3429000" cy="3429000"/>
          </a:xfrm>
          <a:prstGeom prst="rect">
            <a:avLst/>
          </a:prstGeom>
          <a:noFill/>
        </p:spPr>
      </p:pic>
      <p:sp>
        <p:nvSpPr>
          <p:cNvPr id="2" name="Title 1"/>
          <p:cNvSpPr>
            <a:spLocks noGrp="1"/>
          </p:cNvSpPr>
          <p:nvPr>
            <p:ph type="title"/>
          </p:nvPr>
        </p:nvSpPr>
        <p:spPr/>
        <p:txBody>
          <a:bodyPr/>
          <a:lstStyle/>
          <a:p>
            <a:r>
              <a:rPr lang="en-US" dirty="0" smtClean="0"/>
              <a:t>Common Challenges</a:t>
            </a:r>
            <a:endParaRPr lang="en-US" dirty="0"/>
          </a:p>
        </p:txBody>
      </p:sp>
    </p:spTree>
    <p:extLst>
      <p:ext uri="{BB962C8B-B14F-4D97-AF65-F5344CB8AC3E}">
        <p14:creationId xmlns:p14="http://schemas.microsoft.com/office/powerpoint/2010/main" val="326586024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1676400" y="1600200"/>
            <a:ext cx="6629400" cy="2895600"/>
          </a:xfrm>
        </p:spPr>
        <p:txBody>
          <a:bodyPr/>
          <a:lstStyle/>
          <a:p>
            <a:pPr eaLnBrk="1" hangingPunct="1"/>
            <a:r>
              <a:rPr lang="en-US" sz="4400" dirty="0" smtClean="0"/>
              <a:t>Unit 2</a:t>
            </a:r>
            <a:br>
              <a:rPr lang="en-US" sz="4400" dirty="0" smtClean="0"/>
            </a:br>
            <a:r>
              <a:rPr lang="en-US" sz="4400" dirty="0" smtClean="0"/>
              <a:t/>
            </a:r>
            <a:br>
              <a:rPr lang="en-US" sz="4400" dirty="0" smtClean="0"/>
            </a:br>
            <a:r>
              <a:rPr lang="en-US" sz="5400" dirty="0" smtClean="0"/>
              <a:t>Mitigation at Work</a:t>
            </a:r>
            <a:endParaRPr lang="en-US" sz="1800" b="0" dirty="0" smtClean="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Success Stories</a:t>
            </a:r>
            <a:endParaRPr lang="en-US" dirty="0"/>
          </a:p>
        </p:txBody>
      </p:sp>
      <p:sp>
        <p:nvSpPr>
          <p:cNvPr id="3" name="Content Placeholder 2"/>
          <p:cNvSpPr>
            <a:spLocks noGrp="1"/>
          </p:cNvSpPr>
          <p:nvPr>
            <p:ph idx="1"/>
          </p:nvPr>
        </p:nvSpPr>
        <p:spPr/>
        <p:txBody>
          <a:bodyPr/>
          <a:lstStyle/>
          <a:p>
            <a:r>
              <a:rPr lang="en-US" dirty="0" smtClean="0"/>
              <a:t>St. George, Utah</a:t>
            </a:r>
          </a:p>
          <a:p>
            <a:r>
              <a:rPr lang="en-US" dirty="0" smtClean="0"/>
              <a:t>Wichita, Kansas</a:t>
            </a:r>
          </a:p>
          <a:p>
            <a:r>
              <a:rPr lang="en-US" dirty="0" smtClean="0"/>
              <a:t>Colorado Springs, Colorado</a:t>
            </a:r>
          </a:p>
          <a:p>
            <a:r>
              <a:rPr lang="en-US" dirty="0" smtClean="0"/>
              <a:t>Rock Springs, Wyoming</a:t>
            </a:r>
          </a:p>
        </p:txBody>
      </p:sp>
    </p:spTree>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G318 Local Mitigation Planning Workshop  Module 4:  Community Resilience in Action&amp;quot;&quot;/&gt;&lt;property id=&quot;20307&quot; value=&quot;292&quot;/&gt;&lt;/object&gt;&lt;object type=&quot;3&quot; unique_id=&quot;10004&quot;&gt;&lt;property id=&quot;20148&quot; value=&quot;5&quot;/&gt;&lt;property id=&quot;20300&quot; value=&quot;Slide 2 - &amp;quot;Unit 1  Putting the Plan into Action&amp;quot;&quot;/&gt;&lt;property id=&quot;20307&quot; value=&quot;358&quot;/&gt;&lt;/object&gt;&lt;object type=&quot;3&quot; unique_id=&quot;10005&quot;&gt;&lt;property id=&quot;20148&quot; value=&quot;5&quot;/&gt;&lt;property id=&quot;20300&quot; value=&quot;Slide 3 - &amp;quot;Planning Has Important Benefits&amp;quot;&quot;/&gt;&lt;property id=&quot;20307&quot; value=&quot;354&quot;/&gt;&lt;/object&gt;&lt;object type=&quot;3&quot; unique_id=&quot;10006&quot;&gt;&lt;property id=&quot;20148&quot; value=&quot;5&quot;/&gt;&lt;property id=&quot;20300&quot; value=&quot;Slide 4 - &amp;quot;Risk Reduction Requires Action&amp;quot;&quot;/&gt;&lt;property id=&quot;20307&quot; value=&quot;352&quot;/&gt;&lt;/object&gt;&lt;object type=&quot;3&quot; unique_id=&quot;10007&quot;&gt;&lt;property id=&quot;20148&quot; value=&quot;5&quot;/&gt;&lt;property id=&quot;20300&quot; value=&quot;Slide 5 - &amp;quot;Challenges to Achieving Mitigation Goals&amp;quot;&quot;/&gt;&lt;property id=&quot;20307&quot; value=&quot;364&quot;/&gt;&lt;/object&gt;&lt;object type=&quot;3&quot; unique_id=&quot;10008&quot;&gt;&lt;property id=&quot;20148&quot; value=&quot;5&quot;/&gt;&lt;property id=&quot;20300&quot; value=&quot;Slide 6 - &amp;quot;Discussion Question&amp;quot;&quot;/&gt;&lt;property id=&quot;20307&quot; value=&quot;365&quot;/&gt;&lt;/object&gt;&lt;object type=&quot;3&quot; unique_id=&quot;10009&quot;&gt;&lt;property id=&quot;20148&quot; value=&quot;5&quot;/&gt;&lt;property id=&quot;20300&quot; value=&quot;Slide 7 - &amp;quot;Common Challenges&amp;quot;&quot;/&gt;&lt;property id=&quot;20307&quot; value=&quot;310&quot;/&gt;&lt;/object&gt;&lt;object type=&quot;3&quot; unique_id=&quot;10010&quot;&gt;&lt;property id=&quot;20148&quot; value=&quot;5&quot;/&gt;&lt;property id=&quot;20300&quot; value=&quot;Slide 8 - &amp;quot;Unit 2  Mitigation at Work&amp;quot;&quot;/&gt;&lt;property id=&quot;20307&quot; value=&quot;360&quot;/&gt;&lt;/object&gt;&lt;object type=&quot;3&quot; unique_id=&quot;10011&quot;&gt;&lt;property id=&quot;20148&quot; value=&quot;5&quot;/&gt;&lt;property id=&quot;20300&quot; value=&quot;Slide 9 - &amp;quot;Local Success Stories&amp;quot;&quot;/&gt;&lt;property id=&quot;20307&quot; value=&quot;361&quot;/&gt;&lt;/object&gt;&lt;object type=&quot;3&quot; unique_id=&quot;10012&quot;&gt;&lt;property id=&quot;20148&quot; value=&quot;5&quot;/&gt;&lt;property id=&quot;20300&quot; value=&quot;Slide 10 - &amp;quot;Happy Trails in St. George, Utah&amp;quot;&quot;/&gt;&lt;property id=&quot;20307&quot; value=&quot;366&quot;/&gt;&lt;/object&gt;&lt;object type=&quot;3&quot; unique_id=&quot;10013&quot;&gt;&lt;property id=&quot;20148&quot; value=&quot;5&quot;/&gt;&lt;property id=&quot;20300&quot; value=&quot;Slide 11 - &amp;quot;Safer Schools in Wichita, Kansas&amp;quot;&quot;/&gt;&lt;property id=&quot;20307&quot; value=&quot;368&quot;/&gt;&lt;/object&gt;&lt;object type=&quot;3&quot; unique_id=&quot;10014&quot;&gt;&lt;property id=&quot;20148&quot; value=&quot;5&quot;/&gt;&lt;property id=&quot;20300&quot; value=&quot;Slide 12 - &amp;quot;Owners’ Actions Save Homes in Colorado&amp;quot;&quot;/&gt;&lt;property id=&quot;20307&quot; value=&quot;369&quot;/&gt;&lt;/object&gt;&lt;object type=&quot;3&quot; unique_id=&quot;10015&quot;&gt;&lt;property id=&quot;20148&quot; value=&quot;5&quot;/&gt;&lt;property id=&quot;20300&quot; value=&quot;Slide 13 - &amp;quot;Comprehensive Planning in Rock Springs&amp;quot;&quot;/&gt;&lt;property id=&quot;20307&quot; value=&quot;370&quot;/&gt;&lt;/object&gt;&lt;object type=&quot;3&quot; unique_id=&quot;10016&quot;&gt;&lt;property id=&quot;20148&quot; value=&quot;5&quot;/&gt;&lt;property id=&quot;20300&quot; value=&quot;Slide 14 - &amp;quot;Discussion Question&amp;quot;&quot;/&gt;&lt;property id=&quot;20307&quot; value=&quot;372&quot;/&gt;&lt;/object&gt;&lt;object type=&quot;3&quot; unique_id=&quot;10017&quot;&gt;&lt;property id=&quot;20148&quot; value=&quot;5&quot;/&gt;&lt;property id=&quot;20300&quot; value=&quot;Slide 15 - &amp;quot;Unit 3  Recommendations for Success&amp;quot;&quot;/&gt;&lt;property id=&quot;20307&quot; value=&quot;362&quot;/&gt;&lt;/object&gt;&lt;object type=&quot;3&quot; unique_id=&quot;10018&quot;&gt;&lt;property id=&quot;20148&quot; value=&quot;5&quot;/&gt;&lt;property id=&quot;20300&quot; value=&quot;Slide 16 - &amp;quot;Recommendation for Success&amp;quot;&quot;/&gt;&lt;property id=&quot;20307&quot; value=&quot;295&quot;/&gt;&lt;/object&gt;&lt;object type=&quot;3&quot; unique_id=&quot;10019&quot;&gt;&lt;property id=&quot;20148&quot; value=&quot;5&quot;/&gt;&lt;property id=&quot;20300&quot; value=&quot;Slide 17 - &amp;quot;Use Post-Disaster Window of Opportunity&amp;quot;&quot;/&gt;&lt;property id=&quot;20307&quot; value=&quot;297&quot;/&gt;&lt;/object&gt;&lt;object type=&quot;3&quot; unique_id=&quot;10020&quot;&gt;&lt;property id=&quot;20148&quot; value=&quot;5&quot;/&gt;&lt;property id=&quot;20300&quot; value=&quot;Slide 18 - &amp;quot;Focus on Quality over Quantity&amp;quot;&quot;/&gt;&lt;property id=&quot;20307&quot; value=&quot;299&quot;/&gt;&lt;/object&gt;&lt;object type=&quot;3&quot; unique_id=&quot;10021&quot;&gt;&lt;property id=&quot;20148&quot; value=&quot;5&quot;/&gt;&lt;property id=&quot;20300&quot; value=&quot;Slide 19 - &amp;quot;Build on Existing Strengths&amp;quot;&quot;/&gt;&lt;property id=&quot;20307&quot; value=&quot;302&quot;/&gt;&lt;/object&gt;&lt;object type=&quot;3&quot; unique_id=&quot;10022&quot;&gt;&lt;property id=&quot;20148&quot; value=&quot;5&quot;/&gt;&lt;property id=&quot;20300&quot; value=&quot;Slide 20 - &amp;quot;Encourage Local Champion&amp;quot;&quot;/&gt;&lt;property id=&quot;20307&quot; value=&quot;303&quot;/&gt;&lt;/object&gt;&lt;object type=&quot;3&quot; unique_id=&quot;10023&quot;&gt;&lt;property id=&quot;20148&quot; value=&quot;5&quot;/&gt;&lt;property id=&quot;20300&quot; value=&quot;Slide 21 - &amp;quot;Develop Strong Messaging&amp;quot;&quot;/&gt;&lt;property id=&quot;20307&quot; value=&quot;301&quot;/&gt;&lt;/object&gt;&lt;object type=&quot;3&quot; unique_id=&quot;10024&quot;&gt;&lt;property id=&quot;20148&quot; value=&quot;5&quot;/&gt;&lt;property id=&quot;20300&quot; value=&quot;Slide 22 - &amp;quot; &amp;quot;&quot;/&gt;&lt;property id=&quot;20307&quot; value=&quot;371&quot;/&gt;&lt;/object&gt;&lt;object type=&quot;3&quot; unique_id=&quot;10025&quot;&gt;&lt;property id=&quot;20148&quot; value=&quot;5&quot;/&gt;&lt;property id=&quot;20300&quot; value=&quot;Slide 23 - &amp;quot;Unit 4  Mitigation Funding and Assistance&amp;quot;&quot;/&gt;&lt;property id=&quot;20307&quot; value=&quot;363&quot;/&gt;&lt;/object&gt;&lt;object type=&quot;3&quot; unique_id=&quot;10026&quot;&gt;&lt;property id=&quot;20148&quot; value=&quot;5&quot;/&gt;&lt;property id=&quot;20300&quot; value=&quot;Slide 24 - &amp;quot;Funding and Assistance&amp;quot;&quot;/&gt;&lt;property id=&quot;20307&quot; value=&quot;329&quot;/&gt;&lt;/object&gt;&lt;object type=&quot;3&quot; unique_id=&quot;10027&quot;&gt;&lt;property id=&quot;20148&quot; value=&quot;5&quot;/&gt;&lt;property id=&quot;20300&quot; value=&quot;Slide 25 - &amp;quot;Types of Mitigation Funding Available&amp;quot;&quot;/&gt;&lt;property id=&quot;20307&quot; value=&quot;332&quot;/&gt;&lt;/object&gt;&lt;object type=&quot;3&quot; unique_id=&quot;10028&quot;&gt;&lt;property id=&quot;20148&quot; value=&quot;5&quot;/&gt;&lt;property id=&quot;20300&quot; value=&quot;Slide 26 - &amp;quot;Discussion Question: Hazard Mitigation Funding Scenario&amp;quot;&quot;/&gt;&lt;property id=&quot;20307&quot; value=&quot;330&quot;/&gt;&lt;/object&gt;&lt;object type=&quot;3&quot; unique_id=&quot;10029&quot;&gt;&lt;property id=&quot;20148&quot; value=&quot;5&quot;/&gt;&lt;property id=&quot;20300&quot; value=&quot;Slide 27 - &amp;quot;Private Property Owners&amp;quot;&quot;/&gt;&lt;property id=&quot;20307&quot; value=&quot;334&quot;/&gt;&lt;/object&gt;&lt;object type=&quot;3&quot; unique_id=&quot;10030&quot;&gt;&lt;property id=&quot;20148&quot; value=&quot;5&quot;/&gt;&lt;property id=&quot;20300&quot; value=&quot;Slide 28 - &amp;quot;Local Funding &amp;quot;&quot;/&gt;&lt;property id=&quot;20307&quot; value=&quot;335&quot;/&gt;&lt;/object&gt;&lt;object type=&quot;3&quot; unique_id=&quot;10031&quot;&gt;&lt;property id=&quot;20148&quot; value=&quot;5&quot;/&gt;&lt;property id=&quot;20300&quot; value=&quot;Slide 29 - &amp;quot;State Funding and Assistance&amp;quot;&quot;/&gt;&lt;property id=&quot;20307&quot; value=&quot;336&quot;/&gt;&lt;/object&gt;&lt;object type=&quot;3&quot; unique_id=&quot;10032&quot;&gt;&lt;property id=&quot;20148&quot; value=&quot;5&quot;/&gt;&lt;property id=&quot;20300&quot; value=&quot;Slide 30 - &amp;quot;FEMA Hazard Mitigation Assistance Grants&amp;quot;&quot;/&gt;&lt;property id=&quot;20307&quot; value=&quot;338&quot;/&gt;&lt;/object&gt;&lt;object type=&quot;3&quot; unique_id=&quot;10033&quot;&gt;&lt;property id=&quot;20148&quot; value=&quot;5&quot;/&gt;&lt;property id=&quot;20300&quot; value=&quot;Slide 31 - &amp;quot;Hazard Mitigation Grant Program (HMGP)&amp;quot;&quot;/&gt;&lt;property id=&quot;20307&quot; value=&quot;339&quot;/&gt;&lt;/object&gt;&lt;object type=&quot;3&quot; unique_id=&quot;10034&quot;&gt;&lt;property id=&quot;20148&quot; value=&quot;5&quot;/&gt;&lt;property id=&quot;20300&quot; value=&quot;Slide 32 - &amp;quot;Pre-Disaster Mitigation (PDM)&amp;quot;&quot;/&gt;&lt;property id=&quot;20307&quot; value=&quot;340&quot;/&gt;&lt;/object&gt;&lt;object type=&quot;3&quot; unique_id=&quot;10035&quot;&gt;&lt;property id=&quot;20148&quot; value=&quot;5&quot;/&gt;&lt;property id=&quot;20300&quot; value=&quot;Slide 33 - &amp;quot;Flood Mitigation Assistance (FMA)&amp;quot;&quot;/&gt;&lt;property id=&quot;20307&quot; value=&quot;341&quot;/&gt;&lt;/object&gt;&lt;object type=&quot;3&quot; unique_id=&quot;10036&quot;&gt;&lt;property id=&quot;20148&quot; value=&quot;5&quot;/&gt;&lt;property id=&quot;20300&quot; value=&quot;Slide 34 - &amp;quot;Other FEMA Resources&amp;quot;&quot;/&gt;&lt;property id=&quot;20307&quot; value=&quot;344&quot;/&gt;&lt;/object&gt;&lt;object type=&quot;3&quot; unique_id=&quot;10037&quot;&gt;&lt;property id=&quot;20148&quot; value=&quot;5&quot;/&gt;&lt;property id=&quot;20300&quot; value=&quot;Slide 35 - &amp;quot;Questions?&amp;quot;&quot;/&gt;&lt;property id=&quot;20307&quot; value=&quot;345&quot;/&gt;&lt;/object&gt;&lt;/object&gt;&lt;object type=&quot;8&quot; unique_id=&quot;10074&quot;&gt;&lt;/object&gt;&lt;/object&gt;&lt;/database&gt;"/>
  <p:tag name="SECTOMILLISECCONVERTED"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3639C71863874B8FA9DEF347E1956C" ma:contentTypeVersion="83" ma:contentTypeDescription="Create a new document." ma:contentTypeScope="" ma:versionID="4edea505dd2b9501b48d98ac79c83cab">
  <xsd:schema xmlns:xsd="http://www.w3.org/2001/XMLSchema" xmlns:xs="http://www.w3.org/2001/XMLSchema" xmlns:p="http://schemas.microsoft.com/office/2006/metadata/properties" xmlns:ns2="cc0073e7-31cd-4c32-9712-79659562e3c7" xmlns:ns3="38436f84-3527-4dae-80ee-528fb99c2e88" xmlns:ns4="19bc6f53-22dd-46ae-a7e5-7bb03d6d146f" xmlns:ns5="http://schemas.microsoft.com/sharepoint/v4" targetNamespace="http://schemas.microsoft.com/office/2006/metadata/properties" ma:root="true" ma:fieldsID="0c7a3222165d16355f0fdd4408d6b75a" ns2:_="" ns3:_="" ns4:_="" ns5:_="">
    <xsd:import namespace="cc0073e7-31cd-4c32-9712-79659562e3c7"/>
    <xsd:import namespace="38436f84-3527-4dae-80ee-528fb99c2e88"/>
    <xsd:import namespace="19bc6f53-22dd-46ae-a7e5-7bb03d6d146f"/>
    <xsd:import namespace="http://schemas.microsoft.com/sharepoint/v4"/>
    <xsd:element name="properties">
      <xsd:complexType>
        <xsd:sequence>
          <xsd:element name="documentManagement">
            <xsd:complexType>
              <xsd:all>
                <xsd:element ref="ns2:TaxCatchAll" minOccurs="0"/>
                <xsd:element ref="ns2:TaxCatchAllLabel" minOccurs="0"/>
                <xsd:element ref="ns3:Commonly_x0020_Used" minOccurs="0"/>
                <xsd:element ref="ns4:TaxKeywordTaxHTField" minOccurs="0"/>
                <xsd:element ref="ns5:IconOverlay" minOccurs="0"/>
                <xsd:element ref="ns4:RAB_x0020_Programs" minOccurs="0"/>
                <xsd:element ref="ns3:Category"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0073e7-31cd-4c32-9712-79659562e3c7"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a0cfe93f-0b68-430b-a7cb-2be751568877}" ma:internalName="TaxCatchAll" ma:showField="CatchAllData" ma:web="19bc6f53-22dd-46ae-a7e5-7bb03d6d146f">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a0cfe93f-0b68-430b-a7cb-2be751568877}" ma:internalName="TaxCatchAllLabel" ma:readOnly="true" ma:showField="CatchAllDataLabel" ma:web="19bc6f53-22dd-46ae-a7e5-7bb03d6d146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436f84-3527-4dae-80ee-528fb99c2e88" elementFormDefault="qualified">
    <xsd:import namespace="http://schemas.microsoft.com/office/2006/documentManagement/types"/>
    <xsd:import namespace="http://schemas.microsoft.com/office/infopath/2007/PartnerControls"/>
    <xsd:element name="Commonly_x0020_Used" ma:index="10" nillable="true" ma:displayName="Commonly Used" ma:default="No" ma:description="Select if you want this document to display on front of the RAB Site" ma:format="Dropdown" ma:internalName="Commonly_x0020_Used">
      <xsd:simpleType>
        <xsd:restriction base="dms:Choice">
          <xsd:enumeration value="Yes"/>
          <xsd:enumeration value="No"/>
        </xsd:restriction>
      </xsd:simpleType>
    </xsd:element>
    <xsd:element name="Category" ma:index="16" nillable="true" ma:displayName="Category" ma:default="General" ma:format="Dropdown" ma:internalName="Category">
      <xsd:simpleType>
        <xsd:restriction base="dms:Choice">
          <xsd:enumeration value="General"/>
          <xsd:enumeration value="CERC"/>
          <xsd:enumeration value="Conference / Meeting"/>
          <xsd:enumeration value="Guidance and Policy"/>
          <xsd:enumeration value="Presentation"/>
          <xsd:enumeration value="Project"/>
          <xsd:enumeration value="SOP"/>
          <xsd:enumeration value="Study / Report"/>
          <xsd:enumeration value="Training"/>
        </xsd:restriction>
      </xsd:simpleType>
    </xsd:element>
  </xsd:schema>
  <xsd:schema xmlns:xsd="http://www.w3.org/2001/XMLSchema" xmlns:xs="http://www.w3.org/2001/XMLSchema" xmlns:dms="http://schemas.microsoft.com/office/2006/documentManagement/types" xmlns:pc="http://schemas.microsoft.com/office/infopath/2007/PartnerControls" targetNamespace="19bc6f53-22dd-46ae-a7e5-7bb03d6d146f"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Enterprise Keywords" ma:fieldId="{23f27201-bee3-471e-b2e7-b64fd8b7ca38}" ma:taxonomyMulti="true" ma:sspId="1f9c796e-3dd3-40b5-bc8a-b5fd9405565a" ma:termSetId="00000000-0000-0000-0000-000000000000" ma:anchorId="00000000-0000-0000-0000-000000000000" ma:open="true" ma:isKeyword="true">
      <xsd:complexType>
        <xsd:sequence>
          <xsd:element ref="pc:Terms" minOccurs="0" maxOccurs="1"/>
        </xsd:sequence>
      </xsd:complexType>
    </xsd:element>
    <xsd:element name="RAB_x0020_Programs" ma:index="15" nillable="true" ma:displayName="RAB Programs" ma:description="A list of RAB Programs" ma:indexed="true" ma:list="{a3c48316-9fbf-4a43-b42f-aeba11cd5e47}" ma:internalName="RAB_x0020_Programs" ma:readOnly="false" ma:showField="Title" ma:web="19bc6f53-22dd-46ae-a7e5-7bb03d6d146f">
      <xsd:simpleType>
        <xsd:restriction base="dms:Lookup"/>
      </xsd:simple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ma:index="14"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568ddf3f-b77f-46a0-9295-2b9495b51427" ContentTypeId="0x0101"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documentManagement>
    <Document_x0020_Type xmlns="39b159fc-fdb2-443e-9140-e9098550cc3b" xsi:nil="true"/>
    <_dlc_DocIdPersistId xmlns="125f5432-6db8-4c92-bf1a-11bc4127a82a" xsi:nil="true"/>
    <PublishingExpirationDate xmlns="http://schemas.microsoft.com/sharepoint/v3" xsi:nil="true"/>
    <PublishingStartDate xmlns="http://schemas.microsoft.com/sharepoint/v3" xsi:nil="true"/>
    <_dlc_DocId xmlns="125f5432-6db8-4c92-bf1a-11bc4127a82a">C4KEUJAWW2TT-938790001-90</_dlc_DocId>
    <_dlc_DocIdUrl xmlns="125f5432-6db8-4c92-bf1a-11bc4127a82a">
      <Url>http://starr-team.eastus.cloudapp.azure.com:82/starr/RegionalWorkspaces/RegionX/mitigationplanning/_layouts/15/DocIdRedir.aspx?ID=C4KEUJAWW2TT-938790001-90</Url>
      <Description>C4KEUJAWW2TT-938790001-90</Description>
    </_dlc_DocIdUrl>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7.xml><?xml version="1.0" encoding="utf-8"?>
<ct:contentTypeSchema xmlns:ct="http://schemas.microsoft.com/office/2006/metadata/contentType" xmlns:ma="http://schemas.microsoft.com/office/2006/metadata/properties/metaAttributes" ct:_="" ma:_="" ma:contentTypeName="Document" ma:contentTypeID="0x010100303242A105FD30478AA84C6AB24ECAE3" ma:contentTypeVersion="8" ma:contentTypeDescription="Create a new document." ma:contentTypeScope="" ma:versionID="284a43c324e313c3bc7bae08f7e2cf23">
  <xsd:schema xmlns:xsd="http://www.w3.org/2001/XMLSchema" xmlns:xs="http://www.w3.org/2001/XMLSchema" xmlns:p="http://schemas.microsoft.com/office/2006/metadata/properties" xmlns:ns1="http://schemas.microsoft.com/sharepoint/v3" xmlns:ns2="39b159fc-fdb2-443e-9140-e9098550cc3b" xmlns:ns3="125f5432-6db8-4c92-bf1a-11bc4127a82a" targetNamespace="http://schemas.microsoft.com/office/2006/metadata/properties" ma:root="true" ma:fieldsID="09e6e05806b8b1d8d4751e2c3afc56b9" ns1:_="" ns2:_="" ns3:_="">
    <xsd:import namespace="http://schemas.microsoft.com/sharepoint/v3"/>
    <xsd:import namespace="39b159fc-fdb2-443e-9140-e9098550cc3b"/>
    <xsd:import namespace="125f5432-6db8-4c92-bf1a-11bc4127a82a"/>
    <xsd:element name="properties">
      <xsd:complexType>
        <xsd:sequence>
          <xsd:element name="documentManagement">
            <xsd:complexType>
              <xsd:all>
                <xsd:element ref="ns2:Document_x0020_Type"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b159fc-fdb2-443e-9140-e9098550cc3b" elementFormDefault="qualified">
    <xsd:import namespace="http://schemas.microsoft.com/office/2006/documentManagement/types"/>
    <xsd:import namespace="http://schemas.microsoft.com/office/infopath/2007/PartnerControls"/>
    <xsd:element name="Document_x0020_Type" ma:index="2" nillable="true" ma:displayName="Document Type" ma:format="Dropdown" ma:internalName="Document_x0020_Type" ma:readOnly="false">
      <xsd:simpleType>
        <xsd:restriction base="dms:Choice">
          <xsd:enumeration value="Presentation"/>
          <xsd:enumeration value="Reference"/>
        </xsd:restriction>
      </xsd:simpleType>
    </xsd:element>
  </xsd:schema>
  <xsd:schema xmlns:xsd="http://www.w3.org/2001/XMLSchema" xmlns:xs="http://www.w3.org/2001/XMLSchema" xmlns:dms="http://schemas.microsoft.com/office/2006/documentManagement/types" xmlns:pc="http://schemas.microsoft.com/office/infopath/2007/PartnerControls" targetNamespace="125f5432-6db8-4c92-bf1a-11bc4127a8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FA631D-93E1-4712-9FCD-47C72A9477EE}"/>
</file>

<file path=customXml/itemProps2.xml><?xml version="1.0" encoding="utf-8"?>
<ds:datastoreItem xmlns:ds="http://schemas.openxmlformats.org/officeDocument/2006/customXml" ds:itemID="{005A3CF4-EC03-4F54-8C5B-22D3874A9CAF}"/>
</file>

<file path=customXml/itemProps3.xml><?xml version="1.0" encoding="utf-8"?>
<ds:datastoreItem xmlns:ds="http://schemas.openxmlformats.org/officeDocument/2006/customXml" ds:itemID="{028C4AE8-FAB6-401B-BAC9-87CBCF616346}"/>
</file>

<file path=customXml/itemProps4.xml><?xml version="1.0" encoding="utf-8"?>
<ds:datastoreItem xmlns:ds="http://schemas.openxmlformats.org/officeDocument/2006/customXml" ds:itemID="{8D2EC145-1687-4C33-BB67-9F6427E0D430}"/>
</file>

<file path=customXml/itemProps5.xml><?xml version="1.0" encoding="utf-8"?>
<ds:datastoreItem xmlns:ds="http://schemas.openxmlformats.org/officeDocument/2006/customXml" ds:itemID="{8E6D8579-B6F7-4451-A9B4-C801F9D2DDC5}"/>
</file>

<file path=customXml/itemProps6.xml><?xml version="1.0" encoding="utf-8"?>
<ds:datastoreItem xmlns:ds="http://schemas.openxmlformats.org/officeDocument/2006/customXml" ds:itemID="{5C6723B8-9530-4527-825F-3441FF21678C}"/>
</file>

<file path=customXml/itemProps7.xml><?xml version="1.0" encoding="utf-8"?>
<ds:datastoreItem xmlns:ds="http://schemas.openxmlformats.org/officeDocument/2006/customXml" ds:itemID="{6BAA6BF0-33A4-4103-9DBD-FAB43F910355}"/>
</file>

<file path=docProps/app.xml><?xml version="1.0" encoding="utf-8"?>
<Properties xmlns="http://schemas.openxmlformats.org/officeDocument/2006/extended-properties" xmlns:vt="http://schemas.openxmlformats.org/officeDocument/2006/docPropsVTypes">
  <Template/>
  <TotalTime>8503</TotalTime>
  <Words>1172</Words>
  <Application>Microsoft Office PowerPoint</Application>
  <PresentationFormat>On-screen Show (4:3)</PresentationFormat>
  <Paragraphs>266</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Wingdings</vt:lpstr>
      <vt:lpstr>1_Default Design</vt:lpstr>
      <vt:lpstr>G318 Mitigation Planning Workshop  Module 4:  Community Resilience in Action</vt:lpstr>
      <vt:lpstr>Unit 1  Putting the Plan into Action</vt:lpstr>
      <vt:lpstr>Planning Has Important Benefits</vt:lpstr>
      <vt:lpstr>Risk Reduction Requires Action</vt:lpstr>
      <vt:lpstr>Challenges to Achieving Mitigation Goals</vt:lpstr>
      <vt:lpstr>Discussion Question</vt:lpstr>
      <vt:lpstr>Common Challenges</vt:lpstr>
      <vt:lpstr>Unit 2  Mitigation at Work</vt:lpstr>
      <vt:lpstr>Local Success Stories</vt:lpstr>
      <vt:lpstr>Happy Trails in St. George, Utah</vt:lpstr>
      <vt:lpstr>Safer Schools in Wichita, Kansas</vt:lpstr>
      <vt:lpstr>Owners’ Actions Save Homes in Colorado</vt:lpstr>
      <vt:lpstr>Comprehensive Planning in Rock Springs</vt:lpstr>
      <vt:lpstr>Discussion Question</vt:lpstr>
      <vt:lpstr>Unit 3  Recommendations for Success</vt:lpstr>
      <vt:lpstr>Recommendation for Success</vt:lpstr>
      <vt:lpstr>Use Post-Disaster Window of Opportunity</vt:lpstr>
      <vt:lpstr>Focus on Quality over Quantity</vt:lpstr>
      <vt:lpstr>Build on Existing Strengths</vt:lpstr>
      <vt:lpstr>Encourage Local Champion</vt:lpstr>
      <vt:lpstr>Develop Strong Messaging</vt:lpstr>
      <vt:lpstr> </vt:lpstr>
      <vt:lpstr>Activity 4.1: Win Support for a Mitigation Action </vt:lpstr>
      <vt:lpstr>Unit 4  Mitigation Funding and Assistance</vt:lpstr>
      <vt:lpstr>Funding and Assistance</vt:lpstr>
      <vt:lpstr>Types of Mitigation Funding Available</vt:lpstr>
      <vt:lpstr>Private Property Owners</vt:lpstr>
      <vt:lpstr>Local Funding </vt:lpstr>
      <vt:lpstr>Tribal Funding </vt:lpstr>
      <vt:lpstr>State and Federal Funding</vt:lpstr>
      <vt:lpstr>FEMA Hazard Mitigation Assistance Grants</vt:lpstr>
      <vt:lpstr>Pre-Disaster Mitigation (PDM)</vt:lpstr>
      <vt:lpstr>Flood Mitigation Assistance (FMA)</vt:lpstr>
      <vt:lpstr>Hazard Mitigation Grant Program (HMGP)</vt:lpstr>
      <vt:lpstr>Other FEMA Resources</vt:lpstr>
      <vt:lpstr>Questions?</vt:lpstr>
    </vt:vector>
  </TitlesOfParts>
  <Company>FEMA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G318 Local Mitigation Planning Workshop  Module 4:  Plan Implementation</dc:title>
  <dc:creator>Baxter, Julie</dc:creator>
  <cp:lastModifiedBy>brett.holt@fema.dhs.gov</cp:lastModifiedBy>
  <cp:revision>383</cp:revision>
  <cp:lastPrinted>2013-01-14T16:42:32Z</cp:lastPrinted>
  <dcterms:created xsi:type="dcterms:W3CDTF">2009-09-30T15:50:38Z</dcterms:created>
  <dcterms:modified xsi:type="dcterms:W3CDTF">2017-09-27T07:52:46Z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4d61cde6-64ff-4dd4-a418-23b8b28acb31</vt:lpwstr>
  </property>
  <property fmtid="{D5CDD505-2E9C-101B-9397-08002B2CF9AE}" pid="3" name="ContentTypeId">
    <vt:lpwstr>0x010100303242A105FD30478AA84C6AB24ECAE3</vt:lpwstr>
  </property>
  <property fmtid="{D5CDD505-2E9C-101B-9397-08002B2CF9AE}" pid="4" name="TaxKeyword">
    <vt:lpwstr/>
  </property>
  <property fmtid="{D5CDD505-2E9C-101B-9397-08002B2CF9AE}" pid="5" name="Hazards">
    <vt:lpwstr/>
  </property>
  <property fmtid="{D5CDD505-2E9C-101B-9397-08002B2CF9AE}" pid="6" name="URL">
    <vt:lpwstr/>
  </property>
  <property fmtid="{D5CDD505-2E9C-101B-9397-08002B2CF9AE}" pid="7" name="DocumentSetDescription">
    <vt:lpwstr/>
  </property>
</Properties>
</file>