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66.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presentation.xml" ContentType="application/vnd.openxmlformats-officedocument.presentationml.presentation.main+xml"/>
  <Override PartName="/ppt/slides/slide65.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64.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59.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60.xml" ContentType="application/vnd.openxmlformats-officedocument.presentationml.notesSlide+xml"/>
  <Override PartName="/ppt/notesSlides/notesSlide37.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46.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47.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5.xml" ContentType="application/vnd.openxmlformats-officedocument.customXmlProperties+xml"/>
  <Override PartName="/ppt/tags/tag1.xml" ContentType="application/vnd.openxmlformats-officedocument.presentationml.tags+xml"/>
  <Override PartName="/customXml/itemProps4.xml" ContentType="application/vnd.openxmlformats-officedocument.customXmlProperties+xml"/>
  <Override PartName="/docProps/core.xml" ContentType="application/vnd.openxmlformats-package.core-properties+xml"/>
  <Override PartName="/customXml/itemProps6.xml" ContentType="application/vnd.openxmlformats-officedocument.customXmlProperties+xml"/>
  <Override PartName="/customXml/itemProps7.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7" r:id="rId6"/>
  </p:sldMasterIdLst>
  <p:notesMasterIdLst>
    <p:notesMasterId r:id="rId76"/>
  </p:notesMasterIdLst>
  <p:handoutMasterIdLst>
    <p:handoutMasterId r:id="rId77"/>
  </p:handoutMasterIdLst>
  <p:sldIdLst>
    <p:sldId id="325" r:id="rId7"/>
    <p:sldId id="339" r:id="rId8"/>
    <p:sldId id="467" r:id="rId9"/>
    <p:sldId id="384" r:id="rId10"/>
    <p:sldId id="385" r:id="rId11"/>
    <p:sldId id="469" r:id="rId12"/>
    <p:sldId id="418" r:id="rId13"/>
    <p:sldId id="420" r:id="rId14"/>
    <p:sldId id="423" r:id="rId15"/>
    <p:sldId id="425" r:id="rId16"/>
    <p:sldId id="468" r:id="rId17"/>
    <p:sldId id="388" r:id="rId18"/>
    <p:sldId id="471" r:id="rId19"/>
    <p:sldId id="485" r:id="rId20"/>
    <p:sldId id="470" r:id="rId21"/>
    <p:sldId id="463" r:id="rId22"/>
    <p:sldId id="380" r:id="rId23"/>
    <p:sldId id="461" r:id="rId24"/>
    <p:sldId id="462" r:id="rId25"/>
    <p:sldId id="392" r:id="rId26"/>
    <p:sldId id="452" r:id="rId27"/>
    <p:sldId id="453" r:id="rId28"/>
    <p:sldId id="454" r:id="rId29"/>
    <p:sldId id="455" r:id="rId30"/>
    <p:sldId id="456" r:id="rId31"/>
    <p:sldId id="472" r:id="rId32"/>
    <p:sldId id="433" r:id="rId33"/>
    <p:sldId id="401" r:id="rId34"/>
    <p:sldId id="414" r:id="rId35"/>
    <p:sldId id="405" r:id="rId36"/>
    <p:sldId id="465" r:id="rId37"/>
    <p:sldId id="406" r:id="rId38"/>
    <p:sldId id="430" r:id="rId39"/>
    <p:sldId id="432" r:id="rId40"/>
    <p:sldId id="473" r:id="rId41"/>
    <p:sldId id="474" r:id="rId42"/>
    <p:sldId id="466" r:id="rId43"/>
    <p:sldId id="475" r:id="rId44"/>
    <p:sldId id="416" r:id="rId45"/>
    <p:sldId id="436" r:id="rId46"/>
    <p:sldId id="437" r:id="rId47"/>
    <p:sldId id="434" r:id="rId48"/>
    <p:sldId id="476" r:id="rId49"/>
    <p:sldId id="477" r:id="rId50"/>
    <p:sldId id="390" r:id="rId51"/>
    <p:sldId id="408" r:id="rId52"/>
    <p:sldId id="409" r:id="rId53"/>
    <p:sldId id="393" r:id="rId54"/>
    <p:sldId id="479" r:id="rId55"/>
    <p:sldId id="457" r:id="rId56"/>
    <p:sldId id="458" r:id="rId57"/>
    <p:sldId id="480" r:id="rId58"/>
    <p:sldId id="481" r:id="rId59"/>
    <p:sldId id="357" r:id="rId60"/>
    <p:sldId id="450" r:id="rId61"/>
    <p:sldId id="442" r:id="rId62"/>
    <p:sldId id="443" r:id="rId63"/>
    <p:sldId id="394" r:id="rId64"/>
    <p:sldId id="482" r:id="rId65"/>
    <p:sldId id="444" r:id="rId66"/>
    <p:sldId id="445" r:id="rId67"/>
    <p:sldId id="441" r:id="rId68"/>
    <p:sldId id="396" r:id="rId69"/>
    <p:sldId id="484" r:id="rId70"/>
    <p:sldId id="447" r:id="rId71"/>
    <p:sldId id="486" r:id="rId72"/>
    <p:sldId id="448" r:id="rId73"/>
    <p:sldId id="449" r:id="rId74"/>
    <p:sldId id="459" r:id="rId75"/>
  </p:sldIdLst>
  <p:sldSz cx="9144000" cy="6858000" type="screen4x3"/>
  <p:notesSz cx="7315200" cy="9601200"/>
  <p:custDataLst>
    <p:tags r:id="rId7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672">
          <p15:clr>
            <a:srgbClr val="A4A3A4"/>
          </p15:clr>
        </p15:guide>
        <p15:guide id="3" orient="horz" pos="816">
          <p15:clr>
            <a:srgbClr val="A4A3A4"/>
          </p15:clr>
        </p15:guide>
        <p15:guide id="4" orient="horz" pos="1008">
          <p15:clr>
            <a:srgbClr val="A4A3A4"/>
          </p15:clr>
        </p15:guide>
        <p15:guide id="5" pos="2880">
          <p15:clr>
            <a:srgbClr val="A4A3A4"/>
          </p15:clr>
        </p15:guide>
        <p15:guide id="6" pos="288">
          <p15:clr>
            <a:srgbClr val="A4A3A4"/>
          </p15:clr>
        </p15:guide>
        <p15:guide id="7" pos="10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wiles" initials="dw" lastIdx="1" clrIdx="0"/>
  <p:cmAuthor id="1" name="Margaret" initials="MD" lastIdx="19" clrIdx="1"/>
  <p:cmAuthor id="2" name="ksmith35" initials="k" lastIdx="8" clrIdx="2"/>
  <p:cmAuthor id="3" name="ES" initials="E" lastIdx="16" clrIdx="3"/>
  <p:cmAuthor id="4" name="Jeff Suhr " initials="J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33"/>
    <a:srgbClr val="4468A2"/>
    <a:srgbClr val="C8E4E6"/>
    <a:srgbClr val="347278"/>
    <a:srgbClr val="B6DCE0"/>
    <a:srgbClr val="9999B8"/>
    <a:srgbClr val="28287D"/>
    <a:srgbClr val="CC33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autoAdjust="0"/>
    <p:restoredTop sz="91189" autoAdjust="0"/>
  </p:normalViewPr>
  <p:slideViewPr>
    <p:cSldViewPr>
      <p:cViewPr varScale="1">
        <p:scale>
          <a:sx n="104" d="100"/>
          <a:sy n="104" d="100"/>
        </p:scale>
        <p:origin x="1842" y="96"/>
      </p:cViewPr>
      <p:guideLst>
        <p:guide orient="horz" pos="2160"/>
        <p:guide orient="horz" pos="672"/>
        <p:guide orient="horz" pos="816"/>
        <p:guide orient="horz" pos="1008"/>
        <p:guide pos="2880"/>
        <p:guide pos="288"/>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7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customXml" Target="../customXml/item6.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85" Type="http://schemas.openxmlformats.org/officeDocument/2006/relationships/customXml" Target="../customXml/item7.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gs" Target="tags/tag1.xml"/><Relationship Id="rId81" Type="http://schemas.openxmlformats.org/officeDocument/2006/relationships/viewProps" Target="viewProps.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621">
              <a:defRPr sz="1200"/>
            </a:lvl1pPr>
          </a:lstStyle>
          <a:p>
            <a:pPr>
              <a:defRPr/>
            </a:pPr>
            <a:endParaRPr lang="en-US" dirty="0"/>
          </a:p>
        </p:txBody>
      </p:sp>
      <p:sp>
        <p:nvSpPr>
          <p:cNvPr id="58371" name="Rectangle 3"/>
          <p:cNvSpPr>
            <a:spLocks noGrp="1" noChangeArrowheads="1"/>
          </p:cNvSpPr>
          <p:nvPr>
            <p:ph type="dt" sz="quarter" idx="1"/>
          </p:nvPr>
        </p:nvSpPr>
        <p:spPr bwMode="auto">
          <a:xfrm>
            <a:off x="4142962" y="0"/>
            <a:ext cx="3170583" cy="480388"/>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621">
              <a:defRPr sz="1200"/>
            </a:lvl1pPr>
          </a:lstStyle>
          <a:p>
            <a:pPr>
              <a:defRPr/>
            </a:pPr>
            <a:endParaRPr lang="en-US" dirty="0"/>
          </a:p>
        </p:txBody>
      </p:sp>
      <p:sp>
        <p:nvSpPr>
          <p:cNvPr id="58372" name="Rectangle 4"/>
          <p:cNvSpPr>
            <a:spLocks noGrp="1" noChangeArrowheads="1"/>
          </p:cNvSpPr>
          <p:nvPr>
            <p:ph type="ftr" sz="quarter" idx="2"/>
          </p:nvPr>
        </p:nvSpPr>
        <p:spPr bwMode="auto">
          <a:xfrm>
            <a:off x="0" y="9119173"/>
            <a:ext cx="3170583" cy="480388"/>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621">
              <a:defRPr sz="1200"/>
            </a:lvl1pPr>
          </a:lstStyle>
          <a:p>
            <a:pPr>
              <a:defRPr/>
            </a:pPr>
            <a:endParaRPr lang="en-US" dirty="0"/>
          </a:p>
        </p:txBody>
      </p:sp>
      <p:sp>
        <p:nvSpPr>
          <p:cNvPr id="58373" name="Rectangle 5"/>
          <p:cNvSpPr>
            <a:spLocks noGrp="1" noChangeArrowheads="1"/>
          </p:cNvSpPr>
          <p:nvPr>
            <p:ph type="sldNum" sz="quarter" idx="3"/>
          </p:nvPr>
        </p:nvSpPr>
        <p:spPr bwMode="auto">
          <a:xfrm>
            <a:off x="4142962" y="9119173"/>
            <a:ext cx="3170583" cy="480388"/>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621">
              <a:defRPr sz="1200"/>
            </a:lvl1pPr>
          </a:lstStyle>
          <a:p>
            <a:pPr>
              <a:defRPr/>
            </a:pPr>
            <a:fld id="{9C5F5205-3D14-4759-B141-26B5F79F0071}" type="slidenum">
              <a:rPr lang="en-US"/>
              <a:pPr>
                <a:defRPr/>
              </a:pPr>
              <a:t>‹#›</a:t>
            </a:fld>
            <a:endParaRPr lang="en-US" dirty="0"/>
          </a:p>
        </p:txBody>
      </p:sp>
    </p:spTree>
    <p:extLst>
      <p:ext uri="{BB962C8B-B14F-4D97-AF65-F5344CB8AC3E}">
        <p14:creationId xmlns:p14="http://schemas.microsoft.com/office/powerpoint/2010/main" val="1958050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a:lvl1pPr>
          </a:lstStyle>
          <a:p>
            <a:pPr>
              <a:defRPr/>
            </a:pPr>
            <a:endParaRPr lang="en-US" dirty="0"/>
          </a:p>
        </p:txBody>
      </p:sp>
      <p:sp>
        <p:nvSpPr>
          <p:cNvPr id="60419" name="Rectangle 3"/>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a:lvl1pPr>
          </a:lstStyle>
          <a:p>
            <a:pPr>
              <a:defRPr/>
            </a:pPr>
            <a:endParaRPr lang="en-US" dirty="0"/>
          </a:p>
        </p:txBody>
      </p:sp>
      <p:sp>
        <p:nvSpPr>
          <p:cNvPr id="922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a:lvl1pPr>
          </a:lstStyle>
          <a:p>
            <a:pPr>
              <a:defRPr/>
            </a:pPr>
            <a:endParaRPr lang="en-US" dirty="0"/>
          </a:p>
        </p:txBody>
      </p:sp>
      <p:sp>
        <p:nvSpPr>
          <p:cNvPr id="60423"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a:lvl1pPr>
          </a:lstStyle>
          <a:p>
            <a:pPr>
              <a:defRPr/>
            </a:pPr>
            <a:fld id="{26298EDF-5935-43E3-96A7-964E7186D03B}" type="slidenum">
              <a:rPr lang="en-US"/>
              <a:pPr>
                <a:defRPr/>
              </a:pPr>
              <a:t>‹#›</a:t>
            </a:fld>
            <a:endParaRPr lang="en-US" dirty="0"/>
          </a:p>
        </p:txBody>
      </p:sp>
    </p:spTree>
    <p:extLst>
      <p:ext uri="{BB962C8B-B14F-4D97-AF65-F5344CB8AC3E}">
        <p14:creationId xmlns:p14="http://schemas.microsoft.com/office/powerpoint/2010/main" val="2029979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0</a:t>
            </a:fld>
            <a:endParaRPr lang="en-US" dirty="0"/>
          </a:p>
        </p:txBody>
      </p:sp>
    </p:spTree>
    <p:extLst>
      <p:ext uri="{BB962C8B-B14F-4D97-AF65-F5344CB8AC3E}">
        <p14:creationId xmlns:p14="http://schemas.microsoft.com/office/powerpoint/2010/main" val="122747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9</a:t>
            </a:fld>
            <a:endParaRPr lang="en-US" dirty="0"/>
          </a:p>
        </p:txBody>
      </p:sp>
    </p:spTree>
    <p:extLst>
      <p:ext uri="{BB962C8B-B14F-4D97-AF65-F5344CB8AC3E}">
        <p14:creationId xmlns:p14="http://schemas.microsoft.com/office/powerpoint/2010/main" val="4196496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10</a:t>
            </a:fld>
            <a:endParaRPr lang="en-US" dirty="0"/>
          </a:p>
        </p:txBody>
      </p:sp>
    </p:spTree>
    <p:extLst>
      <p:ext uri="{BB962C8B-B14F-4D97-AF65-F5344CB8AC3E}">
        <p14:creationId xmlns:p14="http://schemas.microsoft.com/office/powerpoint/2010/main" val="457539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11</a:t>
            </a:fld>
            <a:endParaRPr lang="en-US" dirty="0"/>
          </a:p>
        </p:txBody>
      </p:sp>
    </p:spTree>
    <p:extLst>
      <p:ext uri="{BB962C8B-B14F-4D97-AF65-F5344CB8AC3E}">
        <p14:creationId xmlns:p14="http://schemas.microsoft.com/office/powerpoint/2010/main" val="23727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from King County, WA on how to present information</a:t>
            </a:r>
            <a:r>
              <a:rPr lang="en-US" baseline="0" dirty="0" smtClean="0"/>
              <a:t> on how community participates in the NFIP.</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13</a:t>
            </a:fld>
            <a:endParaRPr lang="en-US" dirty="0"/>
          </a:p>
        </p:txBody>
      </p:sp>
    </p:spTree>
    <p:extLst>
      <p:ext uri="{BB962C8B-B14F-4D97-AF65-F5344CB8AC3E}">
        <p14:creationId xmlns:p14="http://schemas.microsoft.com/office/powerpoint/2010/main" val="153184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will be able to:</a:t>
            </a:r>
          </a:p>
          <a:p>
            <a:pPr marL="171450" indent="-171450">
              <a:buFont typeface="Arial" panose="020B0604020202020204" pitchFamily="34" charset="0"/>
              <a:buChar char="•"/>
            </a:pPr>
            <a:r>
              <a:rPr lang="en-US" baseline="0" dirty="0" smtClean="0"/>
              <a:t>Set mitigation goals</a:t>
            </a:r>
          </a:p>
          <a:p>
            <a:pPr marL="171450" indent="-171450">
              <a:buFont typeface="Arial" panose="020B0604020202020204" pitchFamily="34" charset="0"/>
              <a:buChar char="•"/>
            </a:pPr>
            <a:r>
              <a:rPr lang="en-US" baseline="0" dirty="0" smtClean="0"/>
              <a:t>Identify mitigation actions based on the community’s risk assessment</a:t>
            </a:r>
          </a:p>
          <a:p>
            <a:pPr marL="171450" indent="-171450">
              <a:buFont typeface="Arial" panose="020B0604020202020204" pitchFamily="34" charset="0"/>
              <a:buChar char="•"/>
            </a:pPr>
            <a:r>
              <a:rPr lang="en-US" baseline="0" dirty="0" smtClean="0"/>
              <a:t>Evaluate and prioritize mitigation actions</a:t>
            </a:r>
          </a:p>
          <a:p>
            <a:pPr marL="171450" indent="-171450">
              <a:buFont typeface="Arial" panose="020B0604020202020204" pitchFamily="34" charset="0"/>
              <a:buChar char="•"/>
            </a:pPr>
            <a:r>
              <a:rPr lang="en-US" baseline="0" dirty="0" smtClean="0"/>
              <a:t>Prepare a plan for implementation</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16</a:t>
            </a:fld>
            <a:endParaRPr lang="en-US" dirty="0"/>
          </a:p>
        </p:txBody>
      </p:sp>
    </p:spTree>
    <p:extLst>
      <p:ext uri="{BB962C8B-B14F-4D97-AF65-F5344CB8AC3E}">
        <p14:creationId xmlns:p14="http://schemas.microsoft.com/office/powerpoint/2010/main" val="351882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 The heart of the mitigation plan is the mitigation strategy, which serves as the long-term</a:t>
            </a:r>
            <a:r>
              <a:rPr lang="en-US" baseline="0" dirty="0" smtClean="0"/>
              <a:t> blueprint for reducing the potential losses identified in the risk * assessment.</a:t>
            </a:r>
          </a:p>
          <a:p>
            <a:pPr lvl="0"/>
            <a:r>
              <a:rPr lang="en-US" dirty="0" smtClean="0"/>
              <a:t>* QUESTION: Do you agree? If so, do you feel this is where you focus most your energy in the planning process?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17</a:t>
            </a:fld>
            <a:endParaRPr lang="en-US" dirty="0"/>
          </a:p>
        </p:txBody>
      </p:sp>
    </p:spTree>
    <p:extLst>
      <p:ext uri="{BB962C8B-B14F-4D97-AF65-F5344CB8AC3E}">
        <p14:creationId xmlns:p14="http://schemas.microsoft.com/office/powerpoint/2010/main" val="1943202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examples</a:t>
            </a:r>
          </a:p>
          <a:p>
            <a:pPr marL="171450" indent="-171450">
              <a:buFont typeface="Arial" panose="020B0604020202020204" pitchFamily="34" charset="0"/>
              <a:buChar char="•"/>
            </a:pPr>
            <a:r>
              <a:rPr lang="en-US" dirty="0" smtClean="0"/>
              <a:t>Enhance planning activities</a:t>
            </a:r>
          </a:p>
          <a:p>
            <a:pPr marL="171450" indent="-171450">
              <a:buFont typeface="Arial" panose="020B0604020202020204" pitchFamily="34" charset="0"/>
              <a:buChar char="•"/>
            </a:pPr>
            <a:r>
              <a:rPr lang="en-US" dirty="0" smtClean="0"/>
              <a:t>Promote a sustainable economy</a:t>
            </a:r>
          </a:p>
          <a:p>
            <a:pPr marL="171450" indent="-171450">
              <a:buFont typeface="Arial" panose="020B0604020202020204" pitchFamily="34" charset="0"/>
              <a:buChar char="•"/>
            </a:pPr>
            <a:r>
              <a:rPr lang="en-US" dirty="0" smtClean="0"/>
              <a:t>Promote a disaster-resistant and resilient community</a:t>
            </a:r>
          </a:p>
          <a:p>
            <a:pPr marL="171450" indent="-171450">
              <a:buFont typeface="Arial" panose="020B0604020202020204" pitchFamily="34" charset="0"/>
              <a:buChar char="•"/>
            </a:pPr>
            <a:r>
              <a:rPr lang="en-US" dirty="0" smtClean="0"/>
              <a:t>Protect, restore, and enhance environment quality</a:t>
            </a:r>
          </a:p>
          <a:p>
            <a:pPr marL="171450" indent="-171450">
              <a:buFont typeface="Arial" panose="020B0604020202020204" pitchFamily="34" charset="0"/>
              <a:buChar char="•"/>
            </a:pPr>
            <a:r>
              <a:rPr lang="en-US" dirty="0" smtClean="0"/>
              <a:t>Reduce the adverse impacts on the economy caused by natural disasters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18</a:t>
            </a:fld>
            <a:endParaRPr lang="en-US" dirty="0"/>
          </a:p>
        </p:txBody>
      </p:sp>
    </p:spTree>
    <p:extLst>
      <p:ext uri="{BB962C8B-B14F-4D97-AF65-F5344CB8AC3E}">
        <p14:creationId xmlns:p14="http://schemas.microsoft.com/office/powerpoint/2010/main" val="256915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19</a:t>
            </a:fld>
            <a:endParaRPr lang="en-US" dirty="0"/>
          </a:p>
        </p:txBody>
      </p:sp>
    </p:spTree>
    <p:extLst>
      <p:ext uri="{BB962C8B-B14F-4D97-AF65-F5344CB8AC3E}">
        <p14:creationId xmlns:p14="http://schemas.microsoft.com/office/powerpoint/2010/main" val="309105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Authorities, policies, or codes that influence the way land and buildings are developed and built</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20</a:t>
            </a:fld>
            <a:endParaRPr lang="en-US" dirty="0"/>
          </a:p>
        </p:txBody>
      </p:sp>
    </p:spTree>
    <p:extLst>
      <p:ext uri="{BB962C8B-B14F-4D97-AF65-F5344CB8AC3E}">
        <p14:creationId xmlns:p14="http://schemas.microsoft.com/office/powerpoint/2010/main" val="3807445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These actions involve modifying existing structures and infrastructure to protect them from a hazard or remove them from a hazard area. This could apply to public or private structures, as well as critical facilities and infrastructure.</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21</a:t>
            </a:fld>
            <a:endParaRPr lang="en-US" dirty="0"/>
          </a:p>
        </p:txBody>
      </p:sp>
    </p:spTree>
    <p:extLst>
      <p:ext uri="{BB962C8B-B14F-4D97-AF65-F5344CB8AC3E}">
        <p14:creationId xmlns:p14="http://schemas.microsoft.com/office/powerpoint/2010/main" val="69741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will be able to identify the capabilities their community currently has to accomplish hazard mitigation.</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a:t>
            </a:fld>
            <a:endParaRPr lang="en-US" dirty="0"/>
          </a:p>
        </p:txBody>
      </p:sp>
    </p:spTree>
    <p:extLst>
      <p:ext uri="{BB962C8B-B14F-4D97-AF65-F5344CB8AC3E}">
        <p14:creationId xmlns:p14="http://schemas.microsoft.com/office/powerpoint/2010/main" val="1619643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These are actions that minimize damage and losses and also preserve or restore the functions of natural systems. Actions may include sediment and erosion control or wetlands restoration projects.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22</a:t>
            </a:fld>
            <a:endParaRPr lang="en-US" dirty="0"/>
          </a:p>
        </p:txBody>
      </p:sp>
    </p:spTree>
    <p:extLst>
      <p:ext uri="{BB962C8B-B14F-4D97-AF65-F5344CB8AC3E}">
        <p14:creationId xmlns:p14="http://schemas.microsoft.com/office/powerpoint/2010/main" val="94567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These are actions to inform and educate the public, elected officials, and property owners about hazards and potential ways to mitigate them. Actions may be posting hazard maps on a Web site or mailing information about a hazard to owners of properties in a hazard-prone area.</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23</a:t>
            </a:fld>
            <a:endParaRPr lang="en-US" dirty="0"/>
          </a:p>
        </p:txBody>
      </p:sp>
    </p:spTree>
    <p:extLst>
      <p:ext uri="{BB962C8B-B14F-4D97-AF65-F5344CB8AC3E}">
        <p14:creationId xmlns:p14="http://schemas.microsoft.com/office/powerpoint/2010/main" val="86848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1992264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26</a:t>
            </a:fld>
            <a:endParaRPr lang="en-US" dirty="0"/>
          </a:p>
        </p:txBody>
      </p:sp>
    </p:spTree>
    <p:extLst>
      <p:ext uri="{BB962C8B-B14F-4D97-AF65-F5344CB8AC3E}">
        <p14:creationId xmlns:p14="http://schemas.microsoft.com/office/powerpoint/2010/main" val="1689195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27</a:t>
            </a:fld>
            <a:endParaRPr lang="en-US" dirty="0"/>
          </a:p>
        </p:txBody>
      </p:sp>
    </p:spTree>
    <p:extLst>
      <p:ext uri="{BB962C8B-B14F-4D97-AF65-F5344CB8AC3E}">
        <p14:creationId xmlns:p14="http://schemas.microsoft.com/office/powerpoint/2010/main" val="1724396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 Does anyone have a good example to share?</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28</a:t>
            </a:fld>
            <a:endParaRPr lang="en-US" dirty="0"/>
          </a:p>
        </p:txBody>
      </p:sp>
    </p:spTree>
    <p:extLst>
      <p:ext uri="{BB962C8B-B14F-4D97-AF65-F5344CB8AC3E}">
        <p14:creationId xmlns:p14="http://schemas.microsoft.com/office/powerpoint/2010/main" val="1563847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29</a:t>
            </a:fld>
            <a:endParaRPr lang="en-US" dirty="0"/>
          </a:p>
        </p:txBody>
      </p:sp>
    </p:spTree>
    <p:extLst>
      <p:ext uri="{BB962C8B-B14F-4D97-AF65-F5344CB8AC3E}">
        <p14:creationId xmlns:p14="http://schemas.microsoft.com/office/powerpoint/2010/main" val="1145802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Start with the problem statements from the risk assessment. For each problem statement, consider different types of mitigation actions for addressing the problem.</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30</a:t>
            </a:fld>
            <a:endParaRPr lang="en-US" dirty="0"/>
          </a:p>
        </p:txBody>
      </p:sp>
    </p:spTree>
    <p:extLst>
      <p:ext uri="{BB962C8B-B14F-4D97-AF65-F5344CB8AC3E}">
        <p14:creationId xmlns:p14="http://schemas.microsoft.com/office/powerpoint/2010/main" val="2746161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charset="0"/>
                <a:ea typeface="+mn-ea"/>
                <a:cs typeface="+mn-cs"/>
              </a:rPr>
              <a:t>These could include unmet needs in staff training, CAVs, CRS participation, or flood hazard mapping. Jurisdictions can also consider how to mitigate identified repetitive loss properties.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31</a:t>
            </a:fld>
            <a:endParaRPr lang="en-US" dirty="0"/>
          </a:p>
        </p:txBody>
      </p:sp>
    </p:spTree>
    <p:extLst>
      <p:ext uri="{BB962C8B-B14F-4D97-AF65-F5344CB8AC3E}">
        <p14:creationId xmlns:p14="http://schemas.microsoft.com/office/powerpoint/2010/main" val="1653774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32</a:t>
            </a:fld>
            <a:endParaRPr lang="en-US" dirty="0"/>
          </a:p>
        </p:txBody>
      </p:sp>
    </p:spTree>
    <p:extLst>
      <p:ext uri="{BB962C8B-B14F-4D97-AF65-F5344CB8AC3E}">
        <p14:creationId xmlns:p14="http://schemas.microsoft.com/office/powerpoint/2010/main" val="17473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a:t>
            </a:fld>
            <a:endParaRPr lang="en-US" dirty="0"/>
          </a:p>
        </p:txBody>
      </p:sp>
    </p:spTree>
    <p:extLst>
      <p:ext uri="{BB962C8B-B14F-4D97-AF65-F5344CB8AC3E}">
        <p14:creationId xmlns:p14="http://schemas.microsoft.com/office/powerpoint/2010/main" val="47945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33</a:t>
            </a:fld>
            <a:endParaRPr lang="en-US" dirty="0"/>
          </a:p>
        </p:txBody>
      </p:sp>
    </p:spTree>
    <p:extLst>
      <p:ext uri="{BB962C8B-B14F-4D97-AF65-F5344CB8AC3E}">
        <p14:creationId xmlns:p14="http://schemas.microsoft.com/office/powerpoint/2010/main" val="2747062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34</a:t>
            </a:fld>
            <a:endParaRPr lang="en-US" dirty="0"/>
          </a:p>
        </p:txBody>
      </p:sp>
    </p:spTree>
    <p:extLst>
      <p:ext uri="{BB962C8B-B14F-4D97-AF65-F5344CB8AC3E}">
        <p14:creationId xmlns:p14="http://schemas.microsoft.com/office/powerpoint/2010/main" val="3367202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35</a:t>
            </a:fld>
            <a:endParaRPr lang="en-US" dirty="0"/>
          </a:p>
        </p:txBody>
      </p:sp>
    </p:spTree>
    <p:extLst>
      <p:ext uri="{BB962C8B-B14F-4D97-AF65-F5344CB8AC3E}">
        <p14:creationId xmlns:p14="http://schemas.microsoft.com/office/powerpoint/2010/main" val="898707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36</a:t>
            </a:fld>
            <a:endParaRPr lang="en-US" dirty="0"/>
          </a:p>
        </p:txBody>
      </p:sp>
    </p:spTree>
    <p:extLst>
      <p:ext uri="{BB962C8B-B14F-4D97-AF65-F5344CB8AC3E}">
        <p14:creationId xmlns:p14="http://schemas.microsoft.com/office/powerpoint/2010/main" val="2833872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37</a:t>
            </a:fld>
            <a:endParaRPr lang="en-US" dirty="0"/>
          </a:p>
        </p:txBody>
      </p:sp>
    </p:spTree>
    <p:extLst>
      <p:ext uri="{BB962C8B-B14F-4D97-AF65-F5344CB8AC3E}">
        <p14:creationId xmlns:p14="http://schemas.microsoft.com/office/powerpoint/2010/main" val="1441825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endParaRPr lang="en-US" dirty="0"/>
          </a:p>
          <a:p>
            <a:pPr defTabSz="948507">
              <a:defRPr/>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38</a:t>
            </a:fld>
            <a:endParaRPr lang="en-US" dirty="0"/>
          </a:p>
        </p:txBody>
      </p:sp>
    </p:spTree>
    <p:extLst>
      <p:ext uri="{BB962C8B-B14F-4D97-AF65-F5344CB8AC3E}">
        <p14:creationId xmlns:p14="http://schemas.microsoft.com/office/powerpoint/2010/main" val="1598275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39</a:t>
            </a:fld>
            <a:endParaRPr lang="en-US" dirty="0"/>
          </a:p>
        </p:txBody>
      </p:sp>
    </p:spTree>
    <p:extLst>
      <p:ext uri="{BB962C8B-B14F-4D97-AF65-F5344CB8AC3E}">
        <p14:creationId xmlns:p14="http://schemas.microsoft.com/office/powerpoint/2010/main" val="1353738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40</a:t>
            </a:fld>
            <a:endParaRPr lang="en-US" dirty="0"/>
          </a:p>
        </p:txBody>
      </p:sp>
    </p:spTree>
    <p:extLst>
      <p:ext uri="{BB962C8B-B14F-4D97-AF65-F5344CB8AC3E}">
        <p14:creationId xmlns:p14="http://schemas.microsoft.com/office/powerpoint/2010/main" val="2600665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41</a:t>
            </a:fld>
            <a:endParaRPr lang="en-US" dirty="0"/>
          </a:p>
        </p:txBody>
      </p:sp>
    </p:spTree>
    <p:extLst>
      <p:ext uri="{BB962C8B-B14F-4D97-AF65-F5344CB8AC3E}">
        <p14:creationId xmlns:p14="http://schemas.microsoft.com/office/powerpoint/2010/main" val="4110417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42</a:t>
            </a:fld>
            <a:endParaRPr lang="en-US" dirty="0"/>
          </a:p>
        </p:txBody>
      </p:sp>
    </p:spTree>
    <p:extLst>
      <p:ext uri="{BB962C8B-B14F-4D97-AF65-F5344CB8AC3E}">
        <p14:creationId xmlns:p14="http://schemas.microsoft.com/office/powerpoint/2010/main" val="139532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Let’s look at the requirements…</a:t>
            </a:r>
          </a:p>
          <a:p>
            <a:pPr marL="171450" indent="-171450">
              <a:buFont typeface="Arial" panose="020B0604020202020204" pitchFamily="34" charset="0"/>
              <a:buChar char="•"/>
            </a:pPr>
            <a:r>
              <a:rPr lang="en-US" dirty="0" smtClean="0"/>
              <a:t>A recommended approach is to distribute a capabilities worksheet to planning team members to take back to their community or agency to complete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a:t>
            </a:fld>
            <a:endParaRPr lang="en-US" dirty="0"/>
          </a:p>
        </p:txBody>
      </p:sp>
    </p:spTree>
    <p:extLst>
      <p:ext uri="{BB962C8B-B14F-4D97-AF65-F5344CB8AC3E}">
        <p14:creationId xmlns:p14="http://schemas.microsoft.com/office/powerpoint/2010/main" val="1212966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43</a:t>
            </a:fld>
            <a:endParaRPr lang="en-US" dirty="0"/>
          </a:p>
        </p:txBody>
      </p:sp>
    </p:spTree>
    <p:extLst>
      <p:ext uri="{BB962C8B-B14F-4D97-AF65-F5344CB8AC3E}">
        <p14:creationId xmlns:p14="http://schemas.microsoft.com/office/powerpoint/2010/main" val="2325622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44</a:t>
            </a:fld>
            <a:endParaRPr lang="en-US" dirty="0"/>
          </a:p>
        </p:txBody>
      </p:sp>
    </p:spTree>
    <p:extLst>
      <p:ext uri="{BB962C8B-B14F-4D97-AF65-F5344CB8AC3E}">
        <p14:creationId xmlns:p14="http://schemas.microsoft.com/office/powerpoint/2010/main" val="3172266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45</a:t>
            </a:fld>
            <a:endParaRPr lang="en-US" dirty="0"/>
          </a:p>
        </p:txBody>
      </p:sp>
    </p:spTree>
    <p:extLst>
      <p:ext uri="{BB962C8B-B14F-4D97-AF65-F5344CB8AC3E}">
        <p14:creationId xmlns:p14="http://schemas.microsoft.com/office/powerpoint/2010/main" val="841919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smtClean="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46</a:t>
            </a:fld>
            <a:endParaRPr lang="en-US" dirty="0"/>
          </a:p>
        </p:txBody>
      </p:sp>
    </p:spTree>
    <p:extLst>
      <p:ext uri="{BB962C8B-B14F-4D97-AF65-F5344CB8AC3E}">
        <p14:creationId xmlns:p14="http://schemas.microsoft.com/office/powerpoint/2010/main" val="3167209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47</a:t>
            </a:fld>
            <a:endParaRPr lang="en-US" dirty="0"/>
          </a:p>
        </p:txBody>
      </p:sp>
    </p:spTree>
    <p:extLst>
      <p:ext uri="{BB962C8B-B14F-4D97-AF65-F5344CB8AC3E}">
        <p14:creationId xmlns:p14="http://schemas.microsoft.com/office/powerpoint/2010/main" val="569247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48</a:t>
            </a:fld>
            <a:endParaRPr lang="en-US" dirty="0"/>
          </a:p>
        </p:txBody>
      </p:sp>
    </p:spTree>
    <p:extLst>
      <p:ext uri="{BB962C8B-B14F-4D97-AF65-F5344CB8AC3E}">
        <p14:creationId xmlns:p14="http://schemas.microsoft.com/office/powerpoint/2010/main" val="116306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49</a:t>
            </a:fld>
            <a:endParaRPr lang="en-US" dirty="0"/>
          </a:p>
        </p:txBody>
      </p:sp>
    </p:spTree>
    <p:extLst>
      <p:ext uri="{BB962C8B-B14F-4D97-AF65-F5344CB8AC3E}">
        <p14:creationId xmlns:p14="http://schemas.microsoft.com/office/powerpoint/2010/main" val="345175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50</a:t>
            </a:fld>
            <a:endParaRPr lang="en-US" dirty="0"/>
          </a:p>
        </p:txBody>
      </p:sp>
    </p:spTree>
    <p:extLst>
      <p:ext uri="{BB962C8B-B14F-4D97-AF65-F5344CB8AC3E}">
        <p14:creationId xmlns:p14="http://schemas.microsoft.com/office/powerpoint/2010/main" val="3406983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51</a:t>
            </a:fld>
            <a:endParaRPr lang="en-US" dirty="0"/>
          </a:p>
        </p:txBody>
      </p:sp>
    </p:spTree>
    <p:extLst>
      <p:ext uri="{BB962C8B-B14F-4D97-AF65-F5344CB8AC3E}">
        <p14:creationId xmlns:p14="http://schemas.microsoft.com/office/powerpoint/2010/main" val="3051435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52</a:t>
            </a:fld>
            <a:endParaRPr lang="en-US" dirty="0"/>
          </a:p>
        </p:txBody>
      </p:sp>
    </p:spTree>
    <p:extLst>
      <p:ext uri="{BB962C8B-B14F-4D97-AF65-F5344CB8AC3E}">
        <p14:creationId xmlns:p14="http://schemas.microsoft.com/office/powerpoint/2010/main" val="1811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a:t>
            </a:fld>
            <a:endParaRPr lang="en-US" dirty="0"/>
          </a:p>
        </p:txBody>
      </p:sp>
    </p:spTree>
    <p:extLst>
      <p:ext uri="{BB962C8B-B14F-4D97-AF65-F5344CB8AC3E}">
        <p14:creationId xmlns:p14="http://schemas.microsoft.com/office/powerpoint/2010/main" val="2532462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53</a:t>
            </a:fld>
            <a:endParaRPr lang="en-US" dirty="0"/>
          </a:p>
        </p:txBody>
      </p:sp>
    </p:spTree>
    <p:extLst>
      <p:ext uri="{BB962C8B-B14F-4D97-AF65-F5344CB8AC3E}">
        <p14:creationId xmlns:p14="http://schemas.microsoft.com/office/powerpoint/2010/main" val="7301711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54</a:t>
            </a:fld>
            <a:endParaRPr lang="en-US" dirty="0"/>
          </a:p>
        </p:txBody>
      </p:sp>
    </p:spTree>
    <p:extLst>
      <p:ext uri="{BB962C8B-B14F-4D97-AF65-F5344CB8AC3E}">
        <p14:creationId xmlns:p14="http://schemas.microsoft.com/office/powerpoint/2010/main" val="2866695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55</a:t>
            </a:fld>
            <a:endParaRPr lang="en-US" dirty="0"/>
          </a:p>
        </p:txBody>
      </p:sp>
    </p:spTree>
    <p:extLst>
      <p:ext uri="{BB962C8B-B14F-4D97-AF65-F5344CB8AC3E}">
        <p14:creationId xmlns:p14="http://schemas.microsoft.com/office/powerpoint/2010/main" val="411851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56</a:t>
            </a:fld>
            <a:endParaRPr lang="en-US" dirty="0"/>
          </a:p>
        </p:txBody>
      </p:sp>
    </p:spTree>
    <p:extLst>
      <p:ext uri="{BB962C8B-B14F-4D97-AF65-F5344CB8AC3E}">
        <p14:creationId xmlns:p14="http://schemas.microsoft.com/office/powerpoint/2010/main" val="34705225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will be able to document the planning process, including how the plan will be implemented and how progress will be monitored over time.</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57</a:t>
            </a:fld>
            <a:endParaRPr lang="en-US" dirty="0"/>
          </a:p>
        </p:txBody>
      </p:sp>
    </p:spTree>
    <p:extLst>
      <p:ext uri="{BB962C8B-B14F-4D97-AF65-F5344CB8AC3E}">
        <p14:creationId xmlns:p14="http://schemas.microsoft.com/office/powerpoint/2010/main" val="1319621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pPr defTabSz="963532"/>
            <a:fld id="{4E4D472A-98B1-452A-B13D-6E84E80251A2}" type="slidenum">
              <a:rPr lang="en-US" smtClean="0"/>
              <a:pPr defTabSz="963532"/>
              <a:t>58</a:t>
            </a:fld>
            <a:endParaRPr 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816083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59</a:t>
            </a:fld>
            <a:endParaRPr lang="en-US" dirty="0"/>
          </a:p>
        </p:txBody>
      </p:sp>
    </p:spTree>
    <p:extLst>
      <p:ext uri="{BB962C8B-B14F-4D97-AF65-F5344CB8AC3E}">
        <p14:creationId xmlns:p14="http://schemas.microsoft.com/office/powerpoint/2010/main" val="526831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60</a:t>
            </a:fld>
            <a:endParaRPr lang="en-US" dirty="0"/>
          </a:p>
        </p:txBody>
      </p:sp>
    </p:spTree>
    <p:extLst>
      <p:ext uri="{BB962C8B-B14F-4D97-AF65-F5344CB8AC3E}">
        <p14:creationId xmlns:p14="http://schemas.microsoft.com/office/powerpoint/2010/main" val="430990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61</a:t>
            </a:fld>
            <a:endParaRPr lang="en-US" dirty="0"/>
          </a:p>
        </p:txBody>
      </p:sp>
    </p:spTree>
    <p:extLst>
      <p:ext uri="{BB962C8B-B14F-4D97-AF65-F5344CB8AC3E}">
        <p14:creationId xmlns:p14="http://schemas.microsoft.com/office/powerpoint/2010/main" val="3927809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62</a:t>
            </a:fld>
            <a:endParaRPr lang="en-US" dirty="0"/>
          </a:p>
        </p:txBody>
      </p:sp>
    </p:spTree>
    <p:extLst>
      <p:ext uri="{BB962C8B-B14F-4D97-AF65-F5344CB8AC3E}">
        <p14:creationId xmlns:p14="http://schemas.microsoft.com/office/powerpoint/2010/main" val="25973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2221359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63</a:t>
            </a:fld>
            <a:endParaRPr lang="en-US" dirty="0"/>
          </a:p>
        </p:txBody>
      </p:sp>
    </p:spTree>
    <p:extLst>
      <p:ext uri="{BB962C8B-B14F-4D97-AF65-F5344CB8AC3E}">
        <p14:creationId xmlns:p14="http://schemas.microsoft.com/office/powerpoint/2010/main" val="3868755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64</a:t>
            </a:fld>
            <a:endParaRPr lang="en-US" dirty="0"/>
          </a:p>
        </p:txBody>
      </p:sp>
    </p:spTree>
    <p:extLst>
      <p:ext uri="{BB962C8B-B14F-4D97-AF65-F5344CB8AC3E}">
        <p14:creationId xmlns:p14="http://schemas.microsoft.com/office/powerpoint/2010/main" val="3851502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Note that the lighter highlighted area “Submit to the State for Review” only occurs if the Tribal government chooses to work with the state. </a:t>
            </a:r>
            <a:r>
              <a:rPr lang="en-US" dirty="0" smtClean="0"/>
              <a:t> Tribes can either</a:t>
            </a:r>
            <a:r>
              <a:rPr lang="en-US" baseline="0" dirty="0" smtClean="0"/>
              <a:t> work directly with FEMA or states depending on what works best.</a:t>
            </a:r>
            <a:endParaRPr lang="en-US" dirty="0" smtClean="0"/>
          </a:p>
          <a:p>
            <a:endParaRPr lang="en-US" dirty="0" smtClean="0"/>
          </a:p>
          <a:p>
            <a:r>
              <a:rPr lang="en-US" sz="1200" kern="1200" dirty="0" smtClean="0">
                <a:solidFill>
                  <a:schemeClr val="tx1"/>
                </a:solidFill>
                <a:effectLst/>
                <a:latin typeface="Arial" charset="0"/>
                <a:ea typeface="+mn-ea"/>
                <a:cs typeface="+mn-cs"/>
              </a:rPr>
              <a:t>Once the planning team is confident the plan meets the required elements and includes all supporting documentation, they forward the plan to the State Hazard Mitigation Officer (SHMO), or FEMA, depending</a:t>
            </a:r>
            <a:r>
              <a:rPr lang="en-US" sz="1200" kern="1200" baseline="0" dirty="0" smtClean="0">
                <a:solidFill>
                  <a:schemeClr val="tx1"/>
                </a:solidFill>
                <a:effectLst/>
                <a:latin typeface="Arial" charset="0"/>
                <a:ea typeface="+mn-ea"/>
                <a:cs typeface="+mn-cs"/>
              </a:rPr>
              <a:t> on who the tribe is working with</a:t>
            </a:r>
            <a:r>
              <a:rPr lang="en-US" sz="1200" kern="1200" dirty="0" smtClean="0">
                <a:solidFill>
                  <a:schemeClr val="tx1"/>
                </a:solidFill>
                <a:effectLst/>
                <a:latin typeface="Arial" charset="0"/>
                <a:ea typeface="+mn-ea"/>
                <a:cs typeface="+mn-cs"/>
              </a:rPr>
              <a:t>.  If</a:t>
            </a:r>
            <a:r>
              <a:rPr lang="en-US" sz="1200" kern="1200" baseline="0" dirty="0" smtClean="0">
                <a:solidFill>
                  <a:schemeClr val="tx1"/>
                </a:solidFill>
                <a:effectLst/>
                <a:latin typeface="Arial" charset="0"/>
                <a:ea typeface="+mn-ea"/>
                <a:cs typeface="+mn-cs"/>
              </a:rPr>
              <a:t> the plan is sent to the </a:t>
            </a:r>
            <a:r>
              <a:rPr lang="en-US" sz="1200" kern="1200" dirty="0" smtClean="0">
                <a:solidFill>
                  <a:schemeClr val="tx1"/>
                </a:solidFill>
                <a:effectLst/>
                <a:latin typeface="Arial" charset="0"/>
                <a:ea typeface="+mn-ea"/>
                <a:cs typeface="+mn-cs"/>
              </a:rPr>
              <a:t>SHMO, they will review the plan and respond with any required revisions.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Once the state is satisfied that the plan meets the requirements, the SHMO will forward the plan to the FEMA Regional office for approval.  FEMA will conduct its review within 45 days, if possible, and</a:t>
            </a:r>
            <a:r>
              <a:rPr lang="en-US" sz="1200" kern="1200" baseline="0" dirty="0" smtClean="0">
                <a:solidFill>
                  <a:schemeClr val="tx1"/>
                </a:solidFill>
                <a:effectLst/>
                <a:latin typeface="Arial" charset="0"/>
                <a:ea typeface="+mn-ea"/>
                <a:cs typeface="+mn-cs"/>
              </a:rPr>
              <a:t> return the completed Tribal Plan Review Crosswalk to the State or Tribe, as applicable</a:t>
            </a:r>
            <a:r>
              <a:rPr lang="en-US" dirty="0" smtClean="0">
                <a:effectLst/>
              </a:rPr>
              <a:t>. The FEMA Regional office and /or the SHMO may contact you to discuss additional revisions to the plan to ensure that it meets the Tribal mitigation planning regulations. </a:t>
            </a:r>
          </a:p>
          <a:p>
            <a:endParaRPr lang="en-US" dirty="0" smtClean="0">
              <a:effectLst/>
            </a:endParaRPr>
          </a:p>
          <a:p>
            <a:r>
              <a:rPr lang="en-US" sz="1200" b="1" kern="1200" dirty="0" smtClean="0">
                <a:solidFill>
                  <a:schemeClr val="tx1"/>
                </a:solidFill>
                <a:effectLst/>
                <a:latin typeface="Arial" charset="0"/>
                <a:ea typeface="+mn-ea"/>
                <a:cs typeface="+mn-cs"/>
              </a:rPr>
              <a:t>Approvable Pending Adoption </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Once FEMA determines the plan is in compliance with the regulations, FEMA will notify the SHMO or the Tribe that the plan is “approvable pending adoption” (APA).  APA is a recommended and potentially time-saving process by which the community submits the final draft of the mitigation plan to the State and/or FEMA for review prior to formal adoption by the Tribal Council or other authorized governing body.  If FEMA determines the plan is not approvable, and revisions are needed, the Tribe will be able to make revisions before taking the plan through adoption, thereby avoiding unnecessary delays in plan approval. </a:t>
            </a:r>
          </a:p>
          <a:p>
            <a:endParaRPr lang="en-US" sz="1200" kern="1200" dirty="0" smtClean="0">
              <a:solidFill>
                <a:schemeClr val="tx1"/>
              </a:solidFill>
              <a:effectLst/>
              <a:latin typeface="Arial" charset="0"/>
              <a:ea typeface="+mn-ea"/>
              <a:cs typeface="+mn-cs"/>
            </a:endParaRPr>
          </a:p>
          <a:p>
            <a:r>
              <a:rPr lang="en-US" sz="1200" b="1" kern="1200" dirty="0" smtClean="0">
                <a:solidFill>
                  <a:schemeClr val="tx1"/>
                </a:solidFill>
                <a:effectLst/>
                <a:latin typeface="Arial" charset="0"/>
                <a:ea typeface="+mn-ea"/>
                <a:cs typeface="+mn-cs"/>
              </a:rPr>
              <a:t>Plan Adoption </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final plan must include documentation that it has been formally adopted by the governing body of the jurisdiction(s) requesting approval. </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Adoption by the local governing body demonstrates the Tribe’s commitment to implementing the mitigation strategy and authorizes responsible agencies to execute their the mitigation strategy.  </a:t>
            </a:r>
          </a:p>
          <a:p>
            <a:endParaRPr lang="en-US" sz="1200" kern="1200" dirty="0" smtClean="0">
              <a:solidFill>
                <a:schemeClr val="tx1"/>
              </a:solidFill>
              <a:effectLst/>
              <a:latin typeface="Arial" charset="0"/>
              <a:ea typeface="+mn-ea"/>
              <a:cs typeface="+mn-cs"/>
            </a:endParaRPr>
          </a:p>
          <a:p>
            <a:r>
              <a:rPr lang="en-US" sz="1200" b="1" kern="1200" dirty="0" smtClean="0">
                <a:solidFill>
                  <a:schemeClr val="tx1"/>
                </a:solidFill>
                <a:effectLst/>
                <a:latin typeface="Arial" charset="0"/>
                <a:ea typeface="+mn-ea"/>
                <a:cs typeface="+mn-cs"/>
              </a:rPr>
              <a:t>Plan Approval </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Upon receiving the record of adoption, FEMA will issue an official approval letter stating that the Tribe</a:t>
            </a:r>
            <a:r>
              <a:rPr lang="en-US" sz="1200" kern="1200" baseline="0" dirty="0" smtClean="0">
                <a:solidFill>
                  <a:schemeClr val="tx1"/>
                </a:solidFill>
                <a:effectLst/>
                <a:latin typeface="Arial" charset="0"/>
                <a:ea typeface="+mn-ea"/>
                <a:cs typeface="+mn-cs"/>
              </a:rPr>
              <a:t> has </a:t>
            </a:r>
            <a:r>
              <a:rPr lang="en-US" sz="1200" kern="1200" dirty="0" smtClean="0">
                <a:solidFill>
                  <a:schemeClr val="tx1"/>
                </a:solidFill>
                <a:effectLst/>
                <a:latin typeface="Arial" charset="0"/>
                <a:ea typeface="+mn-ea"/>
                <a:cs typeface="+mn-cs"/>
              </a:rPr>
              <a:t>adopted the plan and the expiration date.  Attached to the approval letter will be a FEMA completed Tribal Mitigation Plan Review Crosswalk.  Tribes should contact their FEMA Region</a:t>
            </a:r>
            <a:r>
              <a:rPr lang="en-US" sz="1200" kern="1200" baseline="0" dirty="0" smtClean="0">
                <a:solidFill>
                  <a:schemeClr val="tx1"/>
                </a:solidFill>
                <a:effectLst/>
                <a:latin typeface="Arial" charset="0"/>
                <a:ea typeface="+mn-ea"/>
                <a:cs typeface="+mn-cs"/>
              </a:rPr>
              <a:t> to discuss ways in which their plan could be approved during the next update. </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b="1" kern="1200" dirty="0" smtClean="0">
                <a:solidFill>
                  <a:schemeClr val="tx1"/>
                </a:solidFill>
                <a:effectLst/>
                <a:latin typeface="Arial" charset="0"/>
                <a:ea typeface="+mn-ea"/>
                <a:cs typeface="+mn-cs"/>
              </a:rPr>
              <a:t>Plan Adoption </a:t>
            </a: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All jurisdictions seeking plan approval must adopt the plan and submit the documentation for final plan approval.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Adoption must take place within 1 year of receipt of FEMA’s APA letter.  At least one of the participating jurisdictions must adopt within 1 year from the APA </a:t>
            </a:r>
          </a:p>
          <a:p>
            <a:r>
              <a:rPr lang="en-US" sz="1200" kern="1200" dirty="0" smtClean="0">
                <a:solidFill>
                  <a:schemeClr val="tx1"/>
                </a:solidFill>
                <a:effectLst/>
                <a:latin typeface="Arial" charset="0"/>
                <a:ea typeface="+mn-ea"/>
                <a:cs typeface="+mn-cs"/>
              </a:rPr>
              <a:t>notice; however, it is recommended that jurisdictions coordinate the adoption process as soon as the plan has received APA status to ensure that all participants are covered by a plan for the full 5 years. </a:t>
            </a:r>
          </a:p>
          <a:p>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65</a:t>
            </a:fld>
            <a:endParaRPr lang="en-US" dirty="0"/>
          </a:p>
        </p:txBody>
      </p:sp>
    </p:spTree>
    <p:extLst>
      <p:ext uri="{BB962C8B-B14F-4D97-AF65-F5344CB8AC3E}">
        <p14:creationId xmlns:p14="http://schemas.microsoft.com/office/powerpoint/2010/main" val="2850879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66</a:t>
            </a:fld>
            <a:endParaRPr lang="en-US" dirty="0"/>
          </a:p>
        </p:txBody>
      </p:sp>
    </p:spTree>
    <p:extLst>
      <p:ext uri="{BB962C8B-B14F-4D97-AF65-F5344CB8AC3E}">
        <p14:creationId xmlns:p14="http://schemas.microsoft.com/office/powerpoint/2010/main" val="20334603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67</a:t>
            </a:fld>
            <a:endParaRPr lang="en-US" dirty="0"/>
          </a:p>
        </p:txBody>
      </p:sp>
    </p:spTree>
    <p:extLst>
      <p:ext uri="{BB962C8B-B14F-4D97-AF65-F5344CB8AC3E}">
        <p14:creationId xmlns:p14="http://schemas.microsoft.com/office/powerpoint/2010/main" val="34357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a:t>
            </a:fld>
            <a:endParaRPr lang="en-US" dirty="0"/>
          </a:p>
        </p:txBody>
      </p:sp>
    </p:spTree>
    <p:extLst>
      <p:ext uri="{BB962C8B-B14F-4D97-AF65-F5344CB8AC3E}">
        <p14:creationId xmlns:p14="http://schemas.microsoft.com/office/powerpoint/2010/main" val="103805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7</a:t>
            </a:fld>
            <a:endParaRPr lang="en-US" dirty="0"/>
          </a:p>
        </p:txBody>
      </p:sp>
    </p:spTree>
    <p:extLst>
      <p:ext uri="{BB962C8B-B14F-4D97-AF65-F5344CB8AC3E}">
        <p14:creationId xmlns:p14="http://schemas.microsoft.com/office/powerpoint/2010/main" val="194162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8</a:t>
            </a:fld>
            <a:endParaRPr lang="en-US" dirty="0"/>
          </a:p>
        </p:txBody>
      </p:sp>
    </p:spTree>
    <p:extLst>
      <p:ext uri="{BB962C8B-B14F-4D97-AF65-F5344CB8AC3E}">
        <p14:creationId xmlns:p14="http://schemas.microsoft.com/office/powerpoint/2010/main" val="153816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2"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3.0</a:t>
            </a:r>
            <a:endParaRPr lang="en-US" b="1"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53E2FA5-8BBD-48DC-AD05-8F6F56B5DADC}"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1" i="0" baseline="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F8E84E9-3708-40B0-BDD4-655ACE3C2007}"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0" i="0" baseline="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8388"/>
            <a:ext cx="8229600" cy="4646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69F6C37-954A-4EDA-9CD8-B79C032B8CAF}"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1" i="0" baseline="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3.0</a:t>
            </a:r>
            <a:endParaRPr lang="en-US" b="1"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10"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3.0</a:t>
            </a:r>
            <a:endParaRPr lang="en-US" b="1"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FDE379B-CA67-4FF9-9090-010C6903DD42}" type="datetime1">
              <a:rPr lang="en-US" smtClean="0">
                <a:solidFill>
                  <a:srgbClr val="000000"/>
                </a:solidFill>
              </a:rPr>
              <a:pPr>
                <a:defRPr/>
              </a:pPr>
              <a:t>9/26/2017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Rectangle 4"/>
          <p:cNvSpPr>
            <a:spLocks noGrp="1" noChangeArrowheads="1"/>
          </p:cNvSpPr>
          <p:nvPr>
            <p:ph type="dt" sz="half" idx="10"/>
          </p:nvPr>
        </p:nvSpPr>
        <p:spPr>
          <a:ln/>
        </p:spPr>
        <p:txBody>
          <a:bodyPr/>
          <a:lstStyle>
            <a:lvl1pPr>
              <a:defRPr/>
            </a:lvl1pPr>
          </a:lstStyle>
          <a:p>
            <a:pPr>
              <a:defRPr/>
            </a:pPr>
            <a:fld id="{2883955F-B633-46BF-A473-43DF0EF15713}" type="datetime1">
              <a:rPr lang="en-US" smtClean="0">
                <a:solidFill>
                  <a:srgbClr val="000000"/>
                </a:solidFill>
              </a:rPr>
              <a:pPr>
                <a:defRPr/>
              </a:pPr>
              <a:t>9/26/2017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10"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0D1814E8-C70E-465D-96F2-267C7E89B0EC}" type="datetime1">
              <a:rPr lang="en-US" smtClean="0">
                <a:solidFill>
                  <a:srgbClr val="000000"/>
                </a:solidFill>
              </a:rPr>
              <a:pPr>
                <a:defRPr/>
              </a:pPr>
              <a:t>9/26/2017</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A6B61C3-7423-4551-BD75-74FD0A045663}" type="datetime1">
              <a:rPr lang="en-US" smtClean="0">
                <a:solidFill>
                  <a:srgbClr val="000000"/>
                </a:solidFill>
              </a:rPr>
              <a:pPr>
                <a:defRPr/>
              </a:pPr>
              <a:t>9/26/2017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Slide Number Placeholder 3"/>
          <p:cNvSpPr>
            <a:spLocks noGrp="1"/>
          </p:cNvSpPr>
          <p:nvPr>
            <p:ph type="sldNum" sz="quarter" idx="12"/>
          </p:nvPr>
        </p:nvSpPr>
        <p:spPr>
          <a:xfrm>
            <a:off x="6553200" y="6245225"/>
            <a:ext cx="2133600" cy="476250"/>
          </a:xfrm>
          <a:ln/>
        </p:spPr>
        <p:txBody>
          <a:bodyPr/>
          <a:lstStyle>
            <a:lvl1pPr>
              <a:defRPr/>
            </a:lvl1pPr>
          </a:lstStyle>
          <a:p>
            <a:pPr>
              <a:defRPr/>
            </a:pPr>
            <a:r>
              <a:rPr lang="en-US" dirty="0" smtClean="0"/>
              <a:t>Visual 3.</a:t>
            </a:r>
            <a:fld id="{39BEE0A1-21C7-45F8-91DE-2FA0295A022E}" type="slidenum">
              <a:rPr lang="en-US" smtClean="0"/>
              <a:pPr>
                <a:defRPr/>
              </a:pPr>
              <a:t>‹#›</a:t>
            </a:fld>
            <a:endParaRPr lang="en-US"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6B327E-22AE-40F3-9BD4-5E5C41C115BD}" type="datetime1">
              <a:rPr lang="en-US" smtClean="0">
                <a:solidFill>
                  <a:srgbClr val="000000"/>
                </a:solidFill>
              </a:rPr>
              <a:pPr>
                <a:defRPr/>
              </a:pPr>
              <a:t>9/26/2017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0" i="0" baseline="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2AB9363-4EC0-4149-8F04-C4473948E780}" type="datetime1">
              <a:rPr lang="en-US" smtClean="0">
                <a:solidFill>
                  <a:srgbClr val="000000"/>
                </a:solidFill>
              </a:rPr>
              <a:pPr>
                <a:defRPr/>
              </a:pPr>
              <a:t>9/26/2017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1" i="0" baseline="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FEMA Visual Template"/>
          <p:cNvPicPr>
            <a:picLocks noChangeAspect="1" noChangeArrowheads="1"/>
          </p:cNvPicPr>
          <p:nvPr userDrawn="1"/>
        </p:nvPicPr>
        <p:blipFill>
          <a:blip r:embed="rId14" cstate="screen"/>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3048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068388"/>
            <a:ext cx="8229600" cy="4646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fld id="{36F7949E-FC39-447F-9B4F-A92E1216EA94}" type="datetime1">
              <a:rPr lang="en-US" smtClean="0">
                <a:solidFill>
                  <a:srgbClr val="000000"/>
                </a:solidFill>
              </a:rPr>
              <a:pPr fontAlgn="base">
                <a:spcBef>
                  <a:spcPct val="0"/>
                </a:spcBef>
                <a:spcAft>
                  <a:spcPct val="0"/>
                </a:spcAft>
                <a:defRPr/>
              </a:pPr>
              <a:t>9/26/2017</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dirty="0">
              <a:solidFill>
                <a:srgbClr val="000000"/>
              </a:solidFill>
            </a:endParaRPr>
          </a:p>
        </p:txBody>
      </p:sp>
      <p:cxnSp>
        <p:nvCxnSpPr>
          <p:cNvPr id="8" name="Straight Connector 7"/>
          <p:cNvCxnSpPr/>
          <p:nvPr userDrawn="1"/>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1" i="0" baseline="0">
                <a:solidFill>
                  <a:srgbClr val="F4F8FE"/>
                </a:solidFill>
              </a:defRPr>
            </a:lvl1pPr>
          </a:lstStyle>
          <a:p>
            <a:pPr>
              <a:defRPr/>
            </a:pPr>
            <a:r>
              <a:rPr lang="en-US" dirty="0" smtClean="0"/>
              <a:t>Visual 3.</a:t>
            </a:r>
            <a:fld id="{167A036F-738C-4416-983E-5B04119587A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wipe dir="r"/>
  </p:transition>
  <p:hf hdr="0" ftr="0" dt="0"/>
  <p:txStyles>
    <p:titleStyle>
      <a:lvl1pPr algn="l" rtl="0" eaLnBrk="0" fontAlgn="base" hangingPunct="0">
        <a:spcBef>
          <a:spcPct val="0"/>
        </a:spcBef>
        <a:spcAft>
          <a:spcPct val="0"/>
        </a:spcAft>
        <a:defRPr sz="3800" b="1">
          <a:solidFill>
            <a:srgbClr val="000066"/>
          </a:solidFill>
          <a:latin typeface="+mj-lt"/>
          <a:ea typeface="+mj-ea"/>
          <a:cs typeface="+mj-cs"/>
        </a:defRPr>
      </a:lvl1pPr>
      <a:lvl2pPr algn="l" rtl="0" eaLnBrk="0" fontAlgn="base" hangingPunct="0">
        <a:spcBef>
          <a:spcPct val="0"/>
        </a:spcBef>
        <a:spcAft>
          <a:spcPct val="0"/>
        </a:spcAft>
        <a:defRPr sz="3800" b="1">
          <a:solidFill>
            <a:srgbClr val="000066"/>
          </a:solidFill>
          <a:latin typeface="Times New Roman" pitchFamily="18" charset="0"/>
          <a:cs typeface="Arial" charset="0"/>
        </a:defRPr>
      </a:lvl2pPr>
      <a:lvl3pPr algn="l" rtl="0" eaLnBrk="0" fontAlgn="base" hangingPunct="0">
        <a:spcBef>
          <a:spcPct val="0"/>
        </a:spcBef>
        <a:spcAft>
          <a:spcPct val="0"/>
        </a:spcAft>
        <a:defRPr sz="3800" b="1">
          <a:solidFill>
            <a:srgbClr val="000066"/>
          </a:solidFill>
          <a:latin typeface="Times New Roman" pitchFamily="18" charset="0"/>
          <a:cs typeface="Arial" charset="0"/>
        </a:defRPr>
      </a:lvl3pPr>
      <a:lvl4pPr algn="l" rtl="0" eaLnBrk="0" fontAlgn="base" hangingPunct="0">
        <a:spcBef>
          <a:spcPct val="0"/>
        </a:spcBef>
        <a:spcAft>
          <a:spcPct val="0"/>
        </a:spcAft>
        <a:defRPr sz="3800" b="1">
          <a:solidFill>
            <a:srgbClr val="000066"/>
          </a:solidFill>
          <a:latin typeface="Times New Roman" pitchFamily="18" charset="0"/>
          <a:cs typeface="Arial" charset="0"/>
        </a:defRPr>
      </a:lvl4pPr>
      <a:lvl5pPr algn="l" rtl="0" eaLnBrk="0" fontAlgn="base" hangingPunct="0">
        <a:spcBef>
          <a:spcPct val="0"/>
        </a:spcBef>
        <a:spcAft>
          <a:spcPct val="0"/>
        </a:spcAft>
        <a:defRPr sz="3800" b="1">
          <a:solidFill>
            <a:srgbClr val="000066"/>
          </a:solidFill>
          <a:latin typeface="Times New Roman" pitchFamily="18" charset="0"/>
          <a:cs typeface="Arial" charset="0"/>
        </a:defRPr>
      </a:lvl5pPr>
      <a:lvl6pPr marL="457200" algn="l" rtl="0" eaLnBrk="0" fontAlgn="base" hangingPunct="0">
        <a:spcBef>
          <a:spcPct val="0"/>
        </a:spcBef>
        <a:spcAft>
          <a:spcPct val="0"/>
        </a:spcAft>
        <a:defRPr sz="3800" b="1">
          <a:solidFill>
            <a:srgbClr val="000066"/>
          </a:solidFill>
          <a:latin typeface="Times New Roman" pitchFamily="18" charset="0"/>
          <a:cs typeface="Arial" charset="0"/>
        </a:defRPr>
      </a:lvl6pPr>
      <a:lvl7pPr marL="914400" algn="l" rtl="0" eaLnBrk="0" fontAlgn="base" hangingPunct="0">
        <a:spcBef>
          <a:spcPct val="0"/>
        </a:spcBef>
        <a:spcAft>
          <a:spcPct val="0"/>
        </a:spcAft>
        <a:defRPr sz="3800" b="1">
          <a:solidFill>
            <a:srgbClr val="000066"/>
          </a:solidFill>
          <a:latin typeface="Times New Roman" pitchFamily="18" charset="0"/>
          <a:cs typeface="Arial" charset="0"/>
        </a:defRPr>
      </a:lvl7pPr>
      <a:lvl8pPr marL="1371600" algn="l" rtl="0" eaLnBrk="0" fontAlgn="base" hangingPunct="0">
        <a:spcBef>
          <a:spcPct val="0"/>
        </a:spcBef>
        <a:spcAft>
          <a:spcPct val="0"/>
        </a:spcAft>
        <a:defRPr sz="3800" b="1">
          <a:solidFill>
            <a:srgbClr val="000066"/>
          </a:solidFill>
          <a:latin typeface="Times New Roman" pitchFamily="18" charset="0"/>
          <a:cs typeface="Arial" charset="0"/>
        </a:defRPr>
      </a:lvl8pPr>
      <a:lvl9pPr marL="1828800" algn="l" rtl="0" eaLnBrk="0" fontAlgn="base" hangingPunct="0">
        <a:spcBef>
          <a:spcPct val="0"/>
        </a:spcBef>
        <a:spcAft>
          <a:spcPct val="0"/>
        </a:spcAft>
        <a:defRPr sz="3800" b="1">
          <a:solidFill>
            <a:srgbClr val="000066"/>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tabLst>
          <a:tab pos="401638" algn="l"/>
        </a:tabLst>
        <a:defRPr sz="2800" b="1">
          <a:solidFill>
            <a:srgbClr val="000066"/>
          </a:solidFill>
          <a:latin typeface="+mn-lt"/>
          <a:ea typeface="+mn-ea"/>
          <a:cs typeface="+mn-cs"/>
        </a:defRPr>
      </a:lvl1pPr>
      <a:lvl2pPr marL="4572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2pPr>
      <a:lvl3pPr marL="9144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3pPr>
      <a:lvl4pPr marL="13716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4pPr>
      <a:lvl5pPr marL="21748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5pPr>
      <a:lvl6pPr marL="26320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6pPr>
      <a:lvl7pPr marL="30892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7pPr>
      <a:lvl8pPr marL="35464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8pPr>
      <a:lvl9pPr marL="40036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381000" y="1295400"/>
            <a:ext cx="7315200" cy="3352800"/>
          </a:xfrm>
        </p:spPr>
        <p:txBody>
          <a:bodyPr/>
          <a:lstStyle/>
          <a:p>
            <a:pPr eaLnBrk="1" hangingPunct="1"/>
            <a:r>
              <a:rPr lang="en-US" sz="4400" dirty="0" smtClean="0"/>
              <a:t>Mitigation Planning Workshop</a:t>
            </a:r>
            <a:br>
              <a:rPr lang="en-US" sz="4400" dirty="0" smtClean="0"/>
            </a:br>
            <a:r>
              <a:rPr lang="en-US" sz="4400" dirty="0" smtClean="0"/>
              <a:t/>
            </a:r>
            <a:br>
              <a:rPr lang="en-US" sz="4400" dirty="0" smtClean="0"/>
            </a:br>
            <a:r>
              <a:rPr lang="en-US" sz="4400" dirty="0" smtClean="0"/>
              <a:t>Module 3:</a:t>
            </a:r>
            <a:br>
              <a:rPr lang="en-US" sz="4400" dirty="0" smtClean="0"/>
            </a:br>
            <a:r>
              <a:rPr lang="en-US" sz="5400" dirty="0" smtClean="0"/>
              <a:t>Mitigation Strategy</a:t>
            </a:r>
            <a:endParaRPr lang="en-US" sz="1800" b="0" dirty="0" smtClean="0">
              <a:solidFill>
                <a:schemeClr val="bg1"/>
              </a:solidFill>
            </a:endParaRPr>
          </a:p>
        </p:txBody>
      </p:sp>
      <p:sp>
        <p:nvSpPr>
          <p:cNvPr id="3"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0</a:t>
            </a:fld>
            <a:endParaRPr lang="en-US" b="1" dirty="0"/>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Examples of Capabilities</a:t>
            </a:r>
            <a:endParaRPr lang="en-US" dirty="0"/>
          </a:p>
        </p:txBody>
      </p:sp>
      <p:sp>
        <p:nvSpPr>
          <p:cNvPr id="3" name="Content Placeholder 2"/>
          <p:cNvSpPr>
            <a:spLocks noGrp="1"/>
          </p:cNvSpPr>
          <p:nvPr>
            <p:ph idx="1"/>
          </p:nvPr>
        </p:nvSpPr>
        <p:spPr>
          <a:xfrm>
            <a:off x="381000" y="1066800"/>
            <a:ext cx="5943600" cy="4646612"/>
          </a:xfrm>
        </p:spPr>
        <p:txBody>
          <a:bodyPr/>
          <a:lstStyle/>
          <a:p>
            <a:pPr marL="0" indent="0">
              <a:spcBef>
                <a:spcPts val="350"/>
              </a:spcBef>
              <a:buNone/>
            </a:pPr>
            <a:r>
              <a:rPr lang="en-US" dirty="0" smtClean="0"/>
              <a:t>Existing programs that implement </a:t>
            </a:r>
            <a:br>
              <a:rPr lang="en-US" dirty="0" smtClean="0"/>
            </a:br>
            <a:r>
              <a:rPr lang="en-US" dirty="0" smtClean="0"/>
              <a:t>mitigation and communicate risk such as:</a:t>
            </a:r>
          </a:p>
          <a:p>
            <a:pPr marL="396875" lvl="1" indent="-282575">
              <a:spcBef>
                <a:spcPts val="350"/>
              </a:spcBef>
            </a:pPr>
            <a:r>
              <a:rPr lang="en-US" dirty="0" smtClean="0"/>
              <a:t> School programs</a:t>
            </a:r>
          </a:p>
          <a:p>
            <a:pPr lvl="1">
              <a:spcBef>
                <a:spcPts val="350"/>
              </a:spcBef>
            </a:pPr>
            <a:r>
              <a:rPr lang="en-US" dirty="0" smtClean="0"/>
              <a:t>Firewise communities</a:t>
            </a:r>
          </a:p>
          <a:p>
            <a:pPr lvl="1">
              <a:spcBef>
                <a:spcPts val="350"/>
              </a:spcBef>
            </a:pPr>
            <a:r>
              <a:rPr lang="en-US" dirty="0" smtClean="0"/>
              <a:t>Storm Ready communities</a:t>
            </a:r>
          </a:p>
          <a:p>
            <a:pPr lvl="1">
              <a:spcBef>
                <a:spcPts val="350"/>
              </a:spcBef>
            </a:pPr>
            <a:r>
              <a:rPr lang="en-US" dirty="0" smtClean="0"/>
              <a:t>Hazard awareness campaigns</a:t>
            </a:r>
            <a:br>
              <a:rPr lang="en-US" dirty="0" smtClean="0"/>
            </a:br>
            <a:r>
              <a:rPr lang="en-US" dirty="0" smtClean="0"/>
              <a:t>(Tornado Awareness Month)</a:t>
            </a:r>
          </a:p>
          <a:p>
            <a:pPr lvl="1">
              <a:spcBef>
                <a:spcPts val="350"/>
              </a:spcBef>
            </a:pPr>
            <a:r>
              <a:rPr lang="en-US" dirty="0" smtClean="0"/>
              <a:t>Public Information Officer</a:t>
            </a:r>
          </a:p>
          <a:p>
            <a:pPr lvl="1">
              <a:spcBef>
                <a:spcPts val="350"/>
              </a:spcBef>
            </a:pPr>
            <a:r>
              <a:rPr lang="en-US" dirty="0" smtClean="0"/>
              <a:t>Community newsletter</a:t>
            </a:r>
          </a:p>
        </p:txBody>
      </p:sp>
      <p:sp>
        <p:nvSpPr>
          <p:cNvPr id="8"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9</a:t>
            </a:fld>
            <a:endParaRPr lang="en-US" b="1" dirty="0"/>
          </a:p>
        </p:txBody>
      </p:sp>
      <p:sp>
        <p:nvSpPr>
          <p:cNvPr id="11" name="Freeform 10" descr="Education and Outreach."/>
          <p:cNvSpPr/>
          <p:nvPr/>
        </p:nvSpPr>
        <p:spPr>
          <a:xfrm>
            <a:off x="6553200" y="152400"/>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Education and Outreach </a:t>
            </a:r>
            <a:endParaRPr lang="en-US" sz="2200" b="1" kern="12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2758826"/>
            <a:ext cx="2537827" cy="148499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054999"/>
            <a:ext cx="2194144" cy="16546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Tribal Capabilities example</a:t>
            </a:r>
            <a:endParaRPr lang="en-US" dirty="0"/>
          </a:p>
        </p:txBody>
      </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10</a:t>
            </a:fld>
            <a:endParaRPr lang="en-US"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4" t="5211" r="3278" b="4761"/>
          <a:stretch/>
        </p:blipFill>
        <p:spPr bwMode="auto">
          <a:xfrm>
            <a:off x="304800" y="1123405"/>
            <a:ext cx="8347166" cy="436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956012"/>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idx="1"/>
          </p:nvPr>
        </p:nvSpPr>
        <p:spPr>
          <a:xfrm>
            <a:off x="457200" y="1068388"/>
            <a:ext cx="8458200" cy="4646612"/>
          </a:xfrm>
        </p:spPr>
        <p:txBody>
          <a:bodyPr/>
          <a:lstStyle/>
          <a:p>
            <a:pPr marL="0" indent="0">
              <a:buNone/>
            </a:pPr>
            <a:r>
              <a:rPr lang="en-US" dirty="0" smtClean="0"/>
              <a:t>The plan must describe participation in the NFIP</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sp>
        <p:nvSpPr>
          <p:cNvPr id="7"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11</a:t>
            </a:fld>
            <a:endParaRPr lang="en-US" b="1" dirty="0"/>
          </a:p>
        </p:txBody>
      </p:sp>
      <p:grpSp>
        <p:nvGrpSpPr>
          <p:cNvPr id="5" name="Group 4" descr="Floodplain Mapping."/>
          <p:cNvGrpSpPr/>
          <p:nvPr/>
        </p:nvGrpSpPr>
        <p:grpSpPr>
          <a:xfrm>
            <a:off x="1219200" y="1677439"/>
            <a:ext cx="6225648" cy="1219200"/>
            <a:chOff x="1219200" y="1677439"/>
            <a:chExt cx="6225648" cy="1219200"/>
          </a:xfrm>
        </p:grpSpPr>
        <p:sp>
          <p:nvSpPr>
            <p:cNvPr id="8" name="Freeform 7"/>
            <p:cNvSpPr/>
            <p:nvPr/>
          </p:nvSpPr>
          <p:spPr>
            <a:xfrm>
              <a:off x="1617453" y="1906038"/>
              <a:ext cx="5827395" cy="762001"/>
            </a:xfrm>
            <a:custGeom>
              <a:avLst/>
              <a:gdLst>
                <a:gd name="connsiteX0" fmla="*/ 0 w 5827395"/>
                <a:gd name="connsiteY0" fmla="*/ 0 h 1206923"/>
                <a:gd name="connsiteX1" fmla="*/ 5223934 w 5827395"/>
                <a:gd name="connsiteY1" fmla="*/ 0 h 1206923"/>
                <a:gd name="connsiteX2" fmla="*/ 5827395 w 5827395"/>
                <a:gd name="connsiteY2" fmla="*/ 603462 h 1206923"/>
                <a:gd name="connsiteX3" fmla="*/ 5223934 w 5827395"/>
                <a:gd name="connsiteY3" fmla="*/ 1206923 h 1206923"/>
                <a:gd name="connsiteX4" fmla="*/ 0 w 5827395"/>
                <a:gd name="connsiteY4" fmla="*/ 1206923 h 1206923"/>
                <a:gd name="connsiteX5" fmla="*/ 0 w 5827395"/>
                <a:gd name="connsiteY5" fmla="*/ 0 h 12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7395" h="1206923">
                  <a:moveTo>
                    <a:pt x="5827395" y="1206922"/>
                  </a:moveTo>
                  <a:lnTo>
                    <a:pt x="603461" y="1206922"/>
                  </a:lnTo>
                  <a:lnTo>
                    <a:pt x="0" y="603461"/>
                  </a:lnTo>
                  <a:lnTo>
                    <a:pt x="603461" y="1"/>
                  </a:lnTo>
                  <a:lnTo>
                    <a:pt x="5827395" y="1"/>
                  </a:lnTo>
                  <a:lnTo>
                    <a:pt x="5827395" y="1206922"/>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2200" b="1" dirty="0"/>
                <a:t>Floodplain Mapping</a:t>
              </a:r>
            </a:p>
          </p:txBody>
        </p:sp>
        <p:sp>
          <p:nvSpPr>
            <p:cNvPr id="15" name="Oval 14"/>
            <p:cNvSpPr/>
            <p:nvPr/>
          </p:nvSpPr>
          <p:spPr bwMode="auto">
            <a:xfrm>
              <a:off x="1219200" y="1677439"/>
              <a:ext cx="1219200" cy="12192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6" name="Group 5" descr="Elevated house.  Floodplain Management."/>
          <p:cNvGrpSpPr/>
          <p:nvPr/>
        </p:nvGrpSpPr>
        <p:grpSpPr>
          <a:xfrm>
            <a:off x="1219200" y="3048000"/>
            <a:ext cx="6208395" cy="1219200"/>
            <a:chOff x="1219200" y="3048000"/>
            <a:chExt cx="6208395" cy="1219200"/>
          </a:xfrm>
        </p:grpSpPr>
        <p:sp>
          <p:nvSpPr>
            <p:cNvPr id="10" name="Freeform 9"/>
            <p:cNvSpPr/>
            <p:nvPr/>
          </p:nvSpPr>
          <p:spPr>
            <a:xfrm>
              <a:off x="1600200" y="3276599"/>
              <a:ext cx="5827395" cy="762000"/>
            </a:xfrm>
            <a:custGeom>
              <a:avLst/>
              <a:gdLst>
                <a:gd name="connsiteX0" fmla="*/ 0 w 5827395"/>
                <a:gd name="connsiteY0" fmla="*/ 0 h 1206923"/>
                <a:gd name="connsiteX1" fmla="*/ 5223934 w 5827395"/>
                <a:gd name="connsiteY1" fmla="*/ 0 h 1206923"/>
                <a:gd name="connsiteX2" fmla="*/ 5827395 w 5827395"/>
                <a:gd name="connsiteY2" fmla="*/ 603462 h 1206923"/>
                <a:gd name="connsiteX3" fmla="*/ 5223934 w 5827395"/>
                <a:gd name="connsiteY3" fmla="*/ 1206923 h 1206923"/>
                <a:gd name="connsiteX4" fmla="*/ 0 w 5827395"/>
                <a:gd name="connsiteY4" fmla="*/ 1206923 h 1206923"/>
                <a:gd name="connsiteX5" fmla="*/ 0 w 5827395"/>
                <a:gd name="connsiteY5" fmla="*/ 0 h 12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7395" h="1206923">
                  <a:moveTo>
                    <a:pt x="5827395" y="1206922"/>
                  </a:moveTo>
                  <a:lnTo>
                    <a:pt x="603461" y="1206922"/>
                  </a:lnTo>
                  <a:lnTo>
                    <a:pt x="0" y="603461"/>
                  </a:lnTo>
                  <a:lnTo>
                    <a:pt x="603461" y="1"/>
                  </a:lnTo>
                  <a:lnTo>
                    <a:pt x="5827395" y="1"/>
                  </a:lnTo>
                  <a:lnTo>
                    <a:pt x="5827395" y="1206922"/>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2200" b="1" dirty="0"/>
                <a:t>Floodplain Management</a:t>
              </a:r>
            </a:p>
          </p:txBody>
        </p:sp>
        <p:sp>
          <p:nvSpPr>
            <p:cNvPr id="16" name="Oval 15"/>
            <p:cNvSpPr/>
            <p:nvPr/>
          </p:nvSpPr>
          <p:spPr bwMode="auto">
            <a:xfrm>
              <a:off x="1219200" y="3048000"/>
              <a:ext cx="1219200" cy="12192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9" name="Group 8" descr="Cover of Flood Insurance Manual. Flood Insurance."/>
          <p:cNvGrpSpPr/>
          <p:nvPr/>
        </p:nvGrpSpPr>
        <p:grpSpPr>
          <a:xfrm>
            <a:off x="1219200" y="4419600"/>
            <a:ext cx="6208395" cy="1219200"/>
            <a:chOff x="1219200" y="4419600"/>
            <a:chExt cx="6208395" cy="1219200"/>
          </a:xfrm>
        </p:grpSpPr>
        <p:sp>
          <p:nvSpPr>
            <p:cNvPr id="12" name="Freeform 11"/>
            <p:cNvSpPr/>
            <p:nvPr/>
          </p:nvSpPr>
          <p:spPr>
            <a:xfrm>
              <a:off x="1600200" y="4648199"/>
              <a:ext cx="5827395" cy="762000"/>
            </a:xfrm>
            <a:custGeom>
              <a:avLst/>
              <a:gdLst>
                <a:gd name="connsiteX0" fmla="*/ 0 w 5827395"/>
                <a:gd name="connsiteY0" fmla="*/ 0 h 1206923"/>
                <a:gd name="connsiteX1" fmla="*/ 5223934 w 5827395"/>
                <a:gd name="connsiteY1" fmla="*/ 0 h 1206923"/>
                <a:gd name="connsiteX2" fmla="*/ 5827395 w 5827395"/>
                <a:gd name="connsiteY2" fmla="*/ 603462 h 1206923"/>
                <a:gd name="connsiteX3" fmla="*/ 5223934 w 5827395"/>
                <a:gd name="connsiteY3" fmla="*/ 1206923 h 1206923"/>
                <a:gd name="connsiteX4" fmla="*/ 0 w 5827395"/>
                <a:gd name="connsiteY4" fmla="*/ 1206923 h 1206923"/>
                <a:gd name="connsiteX5" fmla="*/ 0 w 5827395"/>
                <a:gd name="connsiteY5" fmla="*/ 0 h 12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7395" h="1206923">
                  <a:moveTo>
                    <a:pt x="5827395" y="1206922"/>
                  </a:moveTo>
                  <a:lnTo>
                    <a:pt x="603461" y="1206922"/>
                  </a:lnTo>
                  <a:lnTo>
                    <a:pt x="0" y="603461"/>
                  </a:lnTo>
                  <a:lnTo>
                    <a:pt x="603461" y="1"/>
                  </a:lnTo>
                  <a:lnTo>
                    <a:pt x="5827395" y="1"/>
                  </a:lnTo>
                  <a:lnTo>
                    <a:pt x="5827395" y="1206922"/>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2200" b="1" dirty="0"/>
                <a:t>Flood Insurance</a:t>
              </a:r>
            </a:p>
          </p:txBody>
        </p:sp>
        <p:sp>
          <p:nvSpPr>
            <p:cNvPr id="17" name="Oval 16"/>
            <p:cNvSpPr/>
            <p:nvPr/>
          </p:nvSpPr>
          <p:spPr bwMode="auto">
            <a:xfrm>
              <a:off x="1219200" y="4419600"/>
              <a:ext cx="1219200" cy="12192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a:t>
            </a:r>
            <a:endParaRPr lang="en-US" dirty="0"/>
          </a:p>
        </p:txBody>
      </p:sp>
      <p:sp>
        <p:nvSpPr>
          <p:cNvPr id="3" name="Content Placeholder 2"/>
          <p:cNvSpPr>
            <a:spLocks noGrp="1"/>
          </p:cNvSpPr>
          <p:nvPr>
            <p:ph idx="1"/>
          </p:nvPr>
        </p:nvSpPr>
        <p:spPr/>
        <p:txBody>
          <a:bodyPr/>
          <a:lstStyle/>
          <a:p>
            <a:pPr marL="0" indent="0">
              <a:buNone/>
            </a:pPr>
            <a:r>
              <a:rPr lang="en-US" sz="2400" b="0" dirty="0" smtClean="0"/>
              <a:t>Coordinate with local floodplain manager for:</a:t>
            </a:r>
          </a:p>
          <a:p>
            <a:r>
              <a:rPr lang="en-US" sz="2400" b="0" dirty="0" smtClean="0"/>
              <a:t>Information on community participation </a:t>
            </a:r>
          </a:p>
          <a:p>
            <a:r>
              <a:rPr lang="en-US" sz="2400" b="0" dirty="0" smtClean="0"/>
              <a:t>Repetitive loss properties</a:t>
            </a:r>
          </a:p>
          <a:p>
            <a:r>
              <a:rPr lang="en-US" sz="2400" b="0" dirty="0" smtClean="0"/>
              <a:t>Mitigation opportunities</a:t>
            </a:r>
            <a:endParaRPr lang="en-US" sz="2400"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3.12</a:t>
            </a:r>
            <a:endParaRPr lang="en-US" b="1" dirty="0"/>
          </a:p>
        </p:txBody>
      </p:sp>
    </p:spTree>
    <p:extLst>
      <p:ext uri="{BB962C8B-B14F-4D97-AF65-F5344CB8AC3E}">
        <p14:creationId xmlns:p14="http://schemas.microsoft.com/office/powerpoint/2010/main" val="3456370629"/>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 Information</a:t>
            </a:r>
            <a:endParaRPr lang="en-US" dirty="0"/>
          </a:p>
        </p:txBody>
      </p:sp>
      <p:pic>
        <p:nvPicPr>
          <p:cNvPr id="5" name="Content Placeholder 4"/>
          <p:cNvPicPr>
            <a:picLocks noGrp="1" noChangeAspect="1"/>
          </p:cNvPicPr>
          <p:nvPr>
            <p:ph idx="1"/>
          </p:nvPr>
        </p:nvPicPr>
        <p:blipFill>
          <a:blip r:embed="rId3"/>
          <a:stretch>
            <a:fillRect/>
          </a:stretch>
        </p:blipFill>
        <p:spPr>
          <a:xfrm>
            <a:off x="457200" y="1572199"/>
            <a:ext cx="8229600" cy="3638990"/>
          </a:xfrm>
          <a:prstGeom prst="rect">
            <a:avLst/>
          </a:prstGeo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3.13</a:t>
            </a:r>
            <a:endParaRPr lang="en-US" b="1" dirty="0"/>
          </a:p>
        </p:txBody>
      </p:sp>
    </p:spTree>
    <p:extLst>
      <p:ext uri="{BB962C8B-B14F-4D97-AF65-F5344CB8AC3E}">
        <p14:creationId xmlns:p14="http://schemas.microsoft.com/office/powerpoint/2010/main" val="193974332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 Repetitive Loss Properties</a:t>
            </a:r>
            <a:endParaRPr lang="en-US" dirty="0"/>
          </a:p>
        </p:txBody>
      </p:sp>
      <p:sp>
        <p:nvSpPr>
          <p:cNvPr id="3" name="Content Placeholder 2"/>
          <p:cNvSpPr>
            <a:spLocks noGrp="1"/>
          </p:cNvSpPr>
          <p:nvPr>
            <p:ph idx="1"/>
          </p:nvPr>
        </p:nvSpPr>
        <p:spPr/>
        <p:txBody>
          <a:bodyPr/>
          <a:lstStyle/>
          <a:p>
            <a:pPr marL="0" indent="0">
              <a:buNone/>
            </a:pPr>
            <a:r>
              <a:rPr lang="en-US" sz="1600" b="0" dirty="0" smtClean="0"/>
              <a:t>A </a:t>
            </a:r>
            <a:r>
              <a:rPr lang="en-US" sz="1600" b="0" i="1" dirty="0"/>
              <a:t>repetitive loss property: </a:t>
            </a:r>
            <a:endParaRPr lang="en-US" sz="1600" b="0" i="1" dirty="0" smtClean="0"/>
          </a:p>
          <a:p>
            <a:r>
              <a:rPr lang="en-US" sz="1600" b="0" dirty="0" smtClean="0"/>
              <a:t>an </a:t>
            </a:r>
            <a:r>
              <a:rPr lang="en-US" sz="1600" b="0" dirty="0"/>
              <a:t>NFIP insured structure that has had at least two paid flood losses of more than $1,000 each in any 10-year period since 1978. </a:t>
            </a:r>
            <a:r>
              <a:rPr lang="en-US" sz="1600" b="0" dirty="0" smtClean="0"/>
              <a:t>(</a:t>
            </a:r>
            <a:r>
              <a:rPr lang="en-US" sz="1600" b="0" dirty="0"/>
              <a:t>Source: </a:t>
            </a:r>
            <a:r>
              <a:rPr lang="en-US" sz="1600" b="0" i="1" dirty="0"/>
              <a:t>NFIP Flood Insurance Manual</a:t>
            </a:r>
            <a:r>
              <a:rPr lang="en-US" sz="1600" b="0" dirty="0"/>
              <a:t>, FEMA. Revised October, </a:t>
            </a:r>
            <a:r>
              <a:rPr lang="en-US" sz="1600" b="0" dirty="0" smtClean="0"/>
              <a:t>2012. http</a:t>
            </a:r>
            <a:r>
              <a:rPr lang="en-US" sz="1600" b="0" dirty="0"/>
              <a:t>://nfipiservice.com/pdf/October%202012/splashscreen.pdf). </a:t>
            </a:r>
          </a:p>
          <a:p>
            <a:pPr marL="0" indent="0">
              <a:buNone/>
            </a:pPr>
            <a:r>
              <a:rPr lang="en-US" sz="1600" b="0" i="1" dirty="0"/>
              <a:t>Severe repetitive loss properties </a:t>
            </a:r>
            <a:r>
              <a:rPr lang="en-US" sz="1600" b="0" dirty="0"/>
              <a:t>single or multifamily residential properties that are covered under an NFIP flood insurance policy and: </a:t>
            </a:r>
          </a:p>
          <a:p>
            <a:r>
              <a:rPr lang="en-US" sz="1600" b="0" dirty="0"/>
              <a:t>1. That have incurred flood-related damage for which 4 or more separate claims payments have been made, with the amount of each claim (including building and contents payments) exceeding $5,000, and with the cumulative amount of such claims payments exceeding $20,000; or </a:t>
            </a:r>
          </a:p>
          <a:p>
            <a:r>
              <a:rPr lang="en-US" sz="1600" b="0" dirty="0"/>
              <a:t>2. For which at least 2 separate claims payments (building payments only) have been made under such coverage, with cumulative amount of such claims exceeding the market value of the building. </a:t>
            </a:r>
          </a:p>
          <a:p>
            <a:r>
              <a:rPr lang="en-US" sz="1600" b="0" dirty="0"/>
              <a:t>3. In both instances, at least 2 of the claims must be within 10 years of each other, and claims made within 10 days of each other will be counted as 1 claim. </a:t>
            </a:r>
          </a:p>
          <a:p>
            <a:pPr marL="0" indent="0">
              <a:buNone/>
            </a:pPr>
            <a:r>
              <a:rPr lang="en-US" sz="1600" b="0" dirty="0"/>
              <a:t>	</a:t>
            </a:r>
            <a:r>
              <a:rPr lang="en-US" sz="1600" b="0" dirty="0" smtClean="0"/>
              <a:t>(Source</a:t>
            </a:r>
            <a:r>
              <a:rPr lang="en-US" sz="1600" b="0" dirty="0"/>
              <a:t>: 44 CFR §79.2(g), </a:t>
            </a:r>
            <a:r>
              <a:rPr lang="en-US" sz="1600" b="0" i="1" dirty="0" smtClean="0"/>
              <a:t>Definitions)</a:t>
            </a:r>
            <a:endParaRPr lang="en-US" sz="1600"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3.14</a:t>
            </a:r>
            <a:endParaRPr lang="en-US" b="1" dirty="0"/>
          </a:p>
        </p:txBody>
      </p:sp>
    </p:spTree>
    <p:extLst>
      <p:ext uri="{BB962C8B-B14F-4D97-AF65-F5344CB8AC3E}">
        <p14:creationId xmlns:p14="http://schemas.microsoft.com/office/powerpoint/2010/main" val="56849893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Capability Assessment Worksheet</a:t>
            </a:r>
            <a:endParaRPr lang="en-US" dirty="0"/>
          </a:p>
        </p:txBody>
      </p:sp>
      <p:sp>
        <p:nvSpPr>
          <p:cNvPr id="3" name="Content Placeholder 2"/>
          <p:cNvSpPr>
            <a:spLocks noGrp="1"/>
          </p:cNvSpPr>
          <p:nvPr>
            <p:ph idx="1"/>
          </p:nvPr>
        </p:nvSpPr>
        <p:spPr>
          <a:xfrm>
            <a:off x="457200" y="1068388"/>
            <a:ext cx="4724400" cy="4570412"/>
          </a:xfrm>
        </p:spPr>
        <p:txBody>
          <a:bodyPr/>
          <a:lstStyle/>
          <a:p>
            <a:r>
              <a:rPr lang="en-US" dirty="0" smtClean="0"/>
              <a:t>Local </a:t>
            </a:r>
            <a:r>
              <a:rPr lang="en-US" dirty="0" smtClean="0"/>
              <a:t>Mitigation Planning Handbook</a:t>
            </a:r>
          </a:p>
          <a:p>
            <a:pPr lvl="0"/>
            <a:r>
              <a:rPr lang="en-US" dirty="0"/>
              <a:t>Modify worksheet as appropriate:</a:t>
            </a:r>
          </a:p>
          <a:p>
            <a:pPr lvl="2"/>
            <a:r>
              <a:rPr lang="en-US" dirty="0"/>
              <a:t>for your community</a:t>
            </a:r>
          </a:p>
          <a:p>
            <a:pPr lvl="2"/>
            <a:r>
              <a:rPr lang="en-US" dirty="0"/>
              <a:t>To gather information from another agency</a:t>
            </a:r>
          </a:p>
          <a:p>
            <a:pPr lvl="1"/>
            <a:r>
              <a:rPr lang="en-US" dirty="0" smtClean="0"/>
              <a:t>Safe Growth Audit</a:t>
            </a:r>
            <a:endParaRPr lang="en-US" dirty="0"/>
          </a:p>
          <a:p>
            <a:endParaRPr lang="en-US" dirty="0"/>
          </a:p>
        </p:txBody>
      </p:sp>
      <p:sp>
        <p:nvSpPr>
          <p:cNvPr id="4" name="Slide Number Placeholder 3"/>
          <p:cNvSpPr>
            <a:spLocks noGrp="1"/>
          </p:cNvSpPr>
          <p:nvPr>
            <p:ph type="sldNum" sz="quarter" idx="12"/>
          </p:nvPr>
        </p:nvSpPr>
        <p:spPr/>
        <p:txBody>
          <a:bodyPr/>
          <a:lstStyle/>
          <a:p>
            <a:pPr>
              <a:defRPr/>
            </a:pPr>
            <a:r>
              <a:rPr lang="en-US" dirty="0" smtClean="0"/>
              <a:t>Visual 3.15</a:t>
            </a:r>
            <a:endParaRPr lang="en-US" dirty="0"/>
          </a:p>
        </p:txBody>
      </p:sp>
      <p:pic>
        <p:nvPicPr>
          <p:cNvPr id="5" name="Picture 4" descr="Worksheet 4.1.  Local Capability Assess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1808">
            <a:off x="5118234" y="1149504"/>
            <a:ext cx="3245665" cy="4407414"/>
          </a:xfrm>
          <a:prstGeom prst="rect">
            <a:avLst/>
          </a:prstGeom>
          <a:ln>
            <a:solidFill>
              <a:schemeClr val="tx1">
                <a:lumMod val="50000"/>
                <a:lumOff val="50000"/>
              </a:schemeClr>
            </a:solidFill>
          </a:ln>
        </p:spPr>
      </p:pic>
      <p:pic>
        <p:nvPicPr>
          <p:cNvPr id="6" name="Picture 5"/>
          <p:cNvPicPr>
            <a:picLocks noChangeAspect="1"/>
          </p:cNvPicPr>
          <p:nvPr/>
        </p:nvPicPr>
        <p:blipFill rotWithShape="1">
          <a:blip r:embed="rId3"/>
          <a:srcRect l="30339" t="9118" r="30077" b="11452"/>
          <a:stretch/>
        </p:blipFill>
        <p:spPr>
          <a:xfrm rot="587809">
            <a:off x="5206677" y="1261908"/>
            <a:ext cx="3261984" cy="4206240"/>
          </a:xfrm>
          <a:prstGeom prst="rect">
            <a:avLst/>
          </a:prstGeom>
          <a:ln>
            <a:solidFill>
              <a:schemeClr val="tx1">
                <a:lumMod val="50000"/>
                <a:lumOff val="50000"/>
              </a:schemeClr>
            </a:solidFill>
          </a:ln>
        </p:spPr>
      </p:pic>
    </p:spTree>
    <p:extLst>
      <p:ext uri="{BB962C8B-B14F-4D97-AF65-F5344CB8AC3E}">
        <p14:creationId xmlns:p14="http://schemas.microsoft.com/office/powerpoint/2010/main" val="150112405"/>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0200"/>
            <a:ext cx="6629400" cy="2895600"/>
          </a:xfrm>
        </p:spPr>
        <p:txBody>
          <a:bodyPr/>
          <a:lstStyle/>
          <a:p>
            <a:pPr eaLnBrk="1" hangingPunct="1"/>
            <a:r>
              <a:rPr lang="en-US" sz="4400" dirty="0" smtClean="0"/>
              <a:t>Unit 2</a:t>
            </a:r>
            <a:br>
              <a:rPr lang="en-US" sz="4400" dirty="0" smtClean="0"/>
            </a:br>
            <a:r>
              <a:rPr lang="en-US" sz="4400" dirty="0" smtClean="0"/>
              <a:t/>
            </a:r>
            <a:br>
              <a:rPr lang="en-US" sz="4400" dirty="0" smtClean="0"/>
            </a:br>
            <a:r>
              <a:rPr lang="en-US" sz="5400" dirty="0" smtClean="0"/>
              <a:t>Develop the Mitigation Strategy</a:t>
            </a:r>
            <a:endParaRPr lang="en-US" sz="1800" b="0" dirty="0" smtClean="0">
              <a:solidFill>
                <a:schemeClr val="bg1"/>
              </a:solidFill>
            </a:endParaRPr>
          </a:p>
        </p:txBody>
      </p:sp>
      <p:sp>
        <p:nvSpPr>
          <p:cNvPr id="4"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16</a:t>
            </a:fld>
            <a:endParaRPr lang="en-US" dirty="0"/>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Strategy</a:t>
            </a:r>
            <a:endParaRPr lang="en-US" dirty="0"/>
          </a:p>
        </p:txBody>
      </p:sp>
      <p:sp>
        <p:nvSpPr>
          <p:cNvPr id="7" name="Shape 6"/>
          <p:cNvSpPr/>
          <p:nvPr/>
        </p:nvSpPr>
        <p:spPr>
          <a:xfrm>
            <a:off x="1844329" y="2836422"/>
            <a:ext cx="2098585" cy="2098585"/>
          </a:xfrm>
          <a:prstGeom prst="leftCircularArrow">
            <a:avLst>
              <a:gd name="adj1" fmla="val 12978"/>
              <a:gd name="adj2" fmla="val 0"/>
              <a:gd name="adj3" fmla="val 282783"/>
              <a:gd name="adj4" fmla="val 9024489"/>
              <a:gd name="adj5" fmla="val 6489"/>
            </a:avLst>
          </a:prstGeom>
          <a:solidFill>
            <a:schemeClr val="accent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Circular Arrow 9"/>
          <p:cNvSpPr/>
          <p:nvPr/>
        </p:nvSpPr>
        <p:spPr>
          <a:xfrm>
            <a:off x="4325372" y="1371600"/>
            <a:ext cx="2356532" cy="2356532"/>
          </a:xfrm>
          <a:prstGeom prst="circularArrow">
            <a:avLst>
              <a:gd name="adj1" fmla="val 12740"/>
              <a:gd name="adj2" fmla="val 1333552"/>
              <a:gd name="adj3" fmla="val 21252458"/>
              <a:gd name="adj4" fmla="val 12158141"/>
              <a:gd name="adj5" fmla="val 6370"/>
            </a:avLst>
          </a:prstGeom>
          <a:gradFill flip="none" rotWithShape="1">
            <a:gsLst>
              <a:gs pos="0">
                <a:srgbClr val="28287D"/>
              </a:gs>
              <a:gs pos="50000">
                <a:srgbClr val="9999B8">
                  <a:shade val="67500"/>
                  <a:satMod val="115000"/>
                </a:srgbClr>
              </a:gs>
              <a:gs pos="100000">
                <a:srgbClr val="9999B8"/>
              </a:gs>
            </a:gsLst>
            <a:lin ang="2700000" scaled="1"/>
            <a:tileRect/>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3" name="Group 2"/>
          <p:cNvGrpSpPr/>
          <p:nvPr/>
        </p:nvGrpSpPr>
        <p:grpSpPr>
          <a:xfrm>
            <a:off x="666108" y="1996648"/>
            <a:ext cx="7258438" cy="2378595"/>
            <a:chOff x="666108" y="1996648"/>
            <a:chExt cx="7258438" cy="2378595"/>
          </a:xfrm>
        </p:grpSpPr>
        <p:sp>
          <p:nvSpPr>
            <p:cNvPr id="6" name="Freeform 5" descr="Goals&#10;Long-term outcomes (highlighted)&#10;Actions&#10;Specific&#10;To reduce risk&#10;Action Plan&#10;Priorities&#10;Implementation."/>
            <p:cNvSpPr/>
            <p:nvPr/>
          </p:nvSpPr>
          <p:spPr>
            <a:xfrm>
              <a:off x="666108" y="2352581"/>
              <a:ext cx="2018714" cy="1665017"/>
            </a:xfrm>
            <a:custGeom>
              <a:avLst/>
              <a:gdLst>
                <a:gd name="connsiteX0" fmla="*/ 0 w 2018714"/>
                <a:gd name="connsiteY0" fmla="*/ 166502 h 1665017"/>
                <a:gd name="connsiteX1" fmla="*/ 166502 w 2018714"/>
                <a:gd name="connsiteY1" fmla="*/ 0 h 1665017"/>
                <a:gd name="connsiteX2" fmla="*/ 1852212 w 2018714"/>
                <a:gd name="connsiteY2" fmla="*/ 0 h 1665017"/>
                <a:gd name="connsiteX3" fmla="*/ 2018714 w 2018714"/>
                <a:gd name="connsiteY3" fmla="*/ 166502 h 1665017"/>
                <a:gd name="connsiteX4" fmla="*/ 2018714 w 2018714"/>
                <a:gd name="connsiteY4" fmla="*/ 1498515 h 1665017"/>
                <a:gd name="connsiteX5" fmla="*/ 1852212 w 2018714"/>
                <a:gd name="connsiteY5" fmla="*/ 1665017 h 1665017"/>
                <a:gd name="connsiteX6" fmla="*/ 166502 w 2018714"/>
                <a:gd name="connsiteY6" fmla="*/ 1665017 h 1665017"/>
                <a:gd name="connsiteX7" fmla="*/ 0 w 2018714"/>
                <a:gd name="connsiteY7" fmla="*/ 1498515 h 1665017"/>
                <a:gd name="connsiteX8" fmla="*/ 0 w 2018714"/>
                <a:gd name="connsiteY8" fmla="*/ 166502 h 166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714" h="1665017">
                  <a:moveTo>
                    <a:pt x="0" y="166502"/>
                  </a:moveTo>
                  <a:cubicBezTo>
                    <a:pt x="0" y="74545"/>
                    <a:pt x="74545" y="0"/>
                    <a:pt x="166502" y="0"/>
                  </a:cubicBezTo>
                  <a:lnTo>
                    <a:pt x="1852212" y="0"/>
                  </a:lnTo>
                  <a:cubicBezTo>
                    <a:pt x="1944169" y="0"/>
                    <a:pt x="2018714" y="74545"/>
                    <a:pt x="2018714" y="166502"/>
                  </a:cubicBezTo>
                  <a:lnTo>
                    <a:pt x="2018714" y="1498515"/>
                  </a:lnTo>
                  <a:cubicBezTo>
                    <a:pt x="2018714" y="1590472"/>
                    <a:pt x="1944169" y="1665017"/>
                    <a:pt x="1852212" y="1665017"/>
                  </a:cubicBezTo>
                  <a:lnTo>
                    <a:pt x="166502" y="1665017"/>
                  </a:lnTo>
                  <a:cubicBezTo>
                    <a:pt x="74545" y="1665017"/>
                    <a:pt x="0" y="1590472"/>
                    <a:pt x="0" y="1498515"/>
                  </a:cubicBezTo>
                  <a:lnTo>
                    <a:pt x="0" y="166502"/>
                  </a:ln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512" tIns="74512" rIns="74512" bIns="431302"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Long-term outcomes</a:t>
              </a:r>
              <a:endParaRPr lang="en-US" sz="1900" kern="1200" dirty="0"/>
            </a:p>
          </p:txBody>
        </p:sp>
        <p:sp>
          <p:nvSpPr>
            <p:cNvPr id="8" name="Freeform 7"/>
            <p:cNvSpPr/>
            <p:nvPr/>
          </p:nvSpPr>
          <p:spPr>
            <a:xfrm>
              <a:off x="1134403" y="3661665"/>
              <a:ext cx="1794412" cy="713578"/>
            </a:xfrm>
            <a:custGeom>
              <a:avLst/>
              <a:gdLst>
                <a:gd name="connsiteX0" fmla="*/ 0 w 1794412"/>
                <a:gd name="connsiteY0" fmla="*/ 71358 h 713578"/>
                <a:gd name="connsiteX1" fmla="*/ 71358 w 1794412"/>
                <a:gd name="connsiteY1" fmla="*/ 0 h 713578"/>
                <a:gd name="connsiteX2" fmla="*/ 1723054 w 1794412"/>
                <a:gd name="connsiteY2" fmla="*/ 0 h 713578"/>
                <a:gd name="connsiteX3" fmla="*/ 1794412 w 1794412"/>
                <a:gd name="connsiteY3" fmla="*/ 71358 h 713578"/>
                <a:gd name="connsiteX4" fmla="*/ 1794412 w 1794412"/>
                <a:gd name="connsiteY4" fmla="*/ 642220 h 713578"/>
                <a:gd name="connsiteX5" fmla="*/ 1723054 w 1794412"/>
                <a:gd name="connsiteY5" fmla="*/ 713578 h 713578"/>
                <a:gd name="connsiteX6" fmla="*/ 71358 w 1794412"/>
                <a:gd name="connsiteY6" fmla="*/ 713578 h 713578"/>
                <a:gd name="connsiteX7" fmla="*/ 0 w 1794412"/>
                <a:gd name="connsiteY7" fmla="*/ 642220 h 713578"/>
                <a:gd name="connsiteX8" fmla="*/ 0 w 1794412"/>
                <a:gd name="connsiteY8" fmla="*/ 71358 h 71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412" h="713578">
                  <a:moveTo>
                    <a:pt x="0" y="71358"/>
                  </a:moveTo>
                  <a:cubicBezTo>
                    <a:pt x="0" y="31948"/>
                    <a:pt x="31948" y="0"/>
                    <a:pt x="71358" y="0"/>
                  </a:cubicBezTo>
                  <a:lnTo>
                    <a:pt x="1723054" y="0"/>
                  </a:lnTo>
                  <a:cubicBezTo>
                    <a:pt x="1762464" y="0"/>
                    <a:pt x="1794412" y="31948"/>
                    <a:pt x="1794412" y="71358"/>
                  </a:cubicBezTo>
                  <a:lnTo>
                    <a:pt x="1794412" y="642220"/>
                  </a:lnTo>
                  <a:cubicBezTo>
                    <a:pt x="1794412" y="681630"/>
                    <a:pt x="1762464" y="713578"/>
                    <a:pt x="1723054" y="713578"/>
                  </a:cubicBezTo>
                  <a:lnTo>
                    <a:pt x="71358" y="713578"/>
                  </a:lnTo>
                  <a:cubicBezTo>
                    <a:pt x="31948" y="713578"/>
                    <a:pt x="0" y="681630"/>
                    <a:pt x="0" y="642220"/>
                  </a:cubicBezTo>
                  <a:lnTo>
                    <a:pt x="0" y="71358"/>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68525" tIns="52650" rIns="68525" bIns="52650" numCol="1" spcCol="1270" anchor="ctr" anchorCtr="0">
              <a:noAutofit/>
            </a:bodyPr>
            <a:lstStyle/>
            <a:p>
              <a:pPr lvl="0" algn="ctr" defTabSz="1111250">
                <a:lnSpc>
                  <a:spcPct val="90000"/>
                </a:lnSpc>
                <a:spcBef>
                  <a:spcPct val="0"/>
                </a:spcBef>
                <a:spcAft>
                  <a:spcPct val="35000"/>
                </a:spcAft>
              </a:pPr>
              <a:r>
                <a:rPr lang="en-US" sz="2500" kern="1200" dirty="0" smtClean="0"/>
                <a:t>Goals</a:t>
              </a:r>
              <a:endParaRPr lang="en-US" sz="2500" kern="1200" dirty="0"/>
            </a:p>
          </p:txBody>
        </p:sp>
        <p:sp>
          <p:nvSpPr>
            <p:cNvPr id="9" name="Freeform 8"/>
            <p:cNvSpPr/>
            <p:nvPr/>
          </p:nvSpPr>
          <p:spPr>
            <a:xfrm>
              <a:off x="3183666" y="2353437"/>
              <a:ext cx="2018714" cy="1665017"/>
            </a:xfrm>
            <a:custGeom>
              <a:avLst/>
              <a:gdLst>
                <a:gd name="connsiteX0" fmla="*/ 0 w 2018714"/>
                <a:gd name="connsiteY0" fmla="*/ 166502 h 1665017"/>
                <a:gd name="connsiteX1" fmla="*/ 166502 w 2018714"/>
                <a:gd name="connsiteY1" fmla="*/ 0 h 1665017"/>
                <a:gd name="connsiteX2" fmla="*/ 1852212 w 2018714"/>
                <a:gd name="connsiteY2" fmla="*/ 0 h 1665017"/>
                <a:gd name="connsiteX3" fmla="*/ 2018714 w 2018714"/>
                <a:gd name="connsiteY3" fmla="*/ 166502 h 1665017"/>
                <a:gd name="connsiteX4" fmla="*/ 2018714 w 2018714"/>
                <a:gd name="connsiteY4" fmla="*/ 1498515 h 1665017"/>
                <a:gd name="connsiteX5" fmla="*/ 1852212 w 2018714"/>
                <a:gd name="connsiteY5" fmla="*/ 1665017 h 1665017"/>
                <a:gd name="connsiteX6" fmla="*/ 166502 w 2018714"/>
                <a:gd name="connsiteY6" fmla="*/ 1665017 h 1665017"/>
                <a:gd name="connsiteX7" fmla="*/ 0 w 2018714"/>
                <a:gd name="connsiteY7" fmla="*/ 1498515 h 1665017"/>
                <a:gd name="connsiteX8" fmla="*/ 0 w 2018714"/>
                <a:gd name="connsiteY8" fmla="*/ 166502 h 166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714" h="1665017">
                  <a:moveTo>
                    <a:pt x="0" y="166502"/>
                  </a:moveTo>
                  <a:cubicBezTo>
                    <a:pt x="0" y="74545"/>
                    <a:pt x="74545" y="0"/>
                    <a:pt x="166502" y="0"/>
                  </a:cubicBezTo>
                  <a:lnTo>
                    <a:pt x="1852212" y="0"/>
                  </a:lnTo>
                  <a:cubicBezTo>
                    <a:pt x="1944169" y="0"/>
                    <a:pt x="2018714" y="74545"/>
                    <a:pt x="2018714" y="166502"/>
                  </a:cubicBezTo>
                  <a:lnTo>
                    <a:pt x="2018714" y="1498515"/>
                  </a:lnTo>
                  <a:cubicBezTo>
                    <a:pt x="2018714" y="1590472"/>
                    <a:pt x="1944169" y="1665017"/>
                    <a:pt x="1852212" y="1665017"/>
                  </a:cubicBezTo>
                  <a:lnTo>
                    <a:pt x="166502" y="1665017"/>
                  </a:lnTo>
                  <a:cubicBezTo>
                    <a:pt x="74545" y="1665017"/>
                    <a:pt x="0" y="1590472"/>
                    <a:pt x="0" y="1498515"/>
                  </a:cubicBezTo>
                  <a:lnTo>
                    <a:pt x="0" y="166502"/>
                  </a:ln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512" tIns="431301" rIns="74512" bIns="74513"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Specific</a:t>
              </a:r>
              <a:endParaRPr lang="en-US" sz="1900" kern="1200" dirty="0"/>
            </a:p>
            <a:p>
              <a:pPr marL="171450" lvl="1" indent="-171450" algn="l" defTabSz="844550">
                <a:lnSpc>
                  <a:spcPct val="90000"/>
                </a:lnSpc>
                <a:spcBef>
                  <a:spcPct val="0"/>
                </a:spcBef>
                <a:spcAft>
                  <a:spcPct val="15000"/>
                </a:spcAft>
                <a:buChar char="••"/>
              </a:pPr>
              <a:r>
                <a:rPr lang="en-US" sz="1900" kern="1200" dirty="0" smtClean="0"/>
                <a:t>To reduce risk</a:t>
              </a:r>
              <a:endParaRPr lang="en-US" sz="1900" kern="1200" dirty="0"/>
            </a:p>
          </p:txBody>
        </p:sp>
        <p:sp>
          <p:nvSpPr>
            <p:cNvPr id="11" name="Freeform 10"/>
            <p:cNvSpPr/>
            <p:nvPr/>
          </p:nvSpPr>
          <p:spPr>
            <a:xfrm>
              <a:off x="3632269" y="1996648"/>
              <a:ext cx="1794412" cy="713578"/>
            </a:xfrm>
            <a:custGeom>
              <a:avLst/>
              <a:gdLst>
                <a:gd name="connsiteX0" fmla="*/ 0 w 1794412"/>
                <a:gd name="connsiteY0" fmla="*/ 71358 h 713578"/>
                <a:gd name="connsiteX1" fmla="*/ 71358 w 1794412"/>
                <a:gd name="connsiteY1" fmla="*/ 0 h 713578"/>
                <a:gd name="connsiteX2" fmla="*/ 1723054 w 1794412"/>
                <a:gd name="connsiteY2" fmla="*/ 0 h 713578"/>
                <a:gd name="connsiteX3" fmla="*/ 1794412 w 1794412"/>
                <a:gd name="connsiteY3" fmla="*/ 71358 h 713578"/>
                <a:gd name="connsiteX4" fmla="*/ 1794412 w 1794412"/>
                <a:gd name="connsiteY4" fmla="*/ 642220 h 713578"/>
                <a:gd name="connsiteX5" fmla="*/ 1723054 w 1794412"/>
                <a:gd name="connsiteY5" fmla="*/ 713578 h 713578"/>
                <a:gd name="connsiteX6" fmla="*/ 71358 w 1794412"/>
                <a:gd name="connsiteY6" fmla="*/ 713578 h 713578"/>
                <a:gd name="connsiteX7" fmla="*/ 0 w 1794412"/>
                <a:gd name="connsiteY7" fmla="*/ 642220 h 713578"/>
                <a:gd name="connsiteX8" fmla="*/ 0 w 1794412"/>
                <a:gd name="connsiteY8" fmla="*/ 71358 h 71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412" h="713578">
                  <a:moveTo>
                    <a:pt x="0" y="71358"/>
                  </a:moveTo>
                  <a:cubicBezTo>
                    <a:pt x="0" y="31948"/>
                    <a:pt x="31948" y="0"/>
                    <a:pt x="71358" y="0"/>
                  </a:cubicBezTo>
                  <a:lnTo>
                    <a:pt x="1723054" y="0"/>
                  </a:lnTo>
                  <a:cubicBezTo>
                    <a:pt x="1762464" y="0"/>
                    <a:pt x="1794412" y="31948"/>
                    <a:pt x="1794412" y="71358"/>
                  </a:cubicBezTo>
                  <a:lnTo>
                    <a:pt x="1794412" y="642220"/>
                  </a:lnTo>
                  <a:cubicBezTo>
                    <a:pt x="1794412" y="681630"/>
                    <a:pt x="1762464" y="713578"/>
                    <a:pt x="1723054" y="713578"/>
                  </a:cubicBezTo>
                  <a:lnTo>
                    <a:pt x="71358" y="713578"/>
                  </a:lnTo>
                  <a:cubicBezTo>
                    <a:pt x="31948" y="713578"/>
                    <a:pt x="0" y="681630"/>
                    <a:pt x="0" y="642220"/>
                  </a:cubicBezTo>
                  <a:lnTo>
                    <a:pt x="0" y="71358"/>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68525" tIns="52650" rIns="68525" bIns="52650" numCol="1" spcCol="1270" anchor="ctr" anchorCtr="0">
              <a:noAutofit/>
            </a:bodyPr>
            <a:lstStyle/>
            <a:p>
              <a:pPr algn="ctr" defTabSz="1111250">
                <a:lnSpc>
                  <a:spcPct val="90000"/>
                </a:lnSpc>
                <a:spcAft>
                  <a:spcPct val="35000"/>
                </a:spcAft>
              </a:pPr>
              <a:r>
                <a:rPr lang="en-US" sz="2500" dirty="0"/>
                <a:t>Actions</a:t>
              </a:r>
            </a:p>
          </p:txBody>
        </p:sp>
        <p:sp>
          <p:nvSpPr>
            <p:cNvPr id="12" name="Freeform 11"/>
            <p:cNvSpPr/>
            <p:nvPr/>
          </p:nvSpPr>
          <p:spPr>
            <a:xfrm>
              <a:off x="5681531" y="2353437"/>
              <a:ext cx="2018714" cy="1665017"/>
            </a:xfrm>
            <a:custGeom>
              <a:avLst/>
              <a:gdLst>
                <a:gd name="connsiteX0" fmla="*/ 0 w 2018714"/>
                <a:gd name="connsiteY0" fmla="*/ 166502 h 1665017"/>
                <a:gd name="connsiteX1" fmla="*/ 166502 w 2018714"/>
                <a:gd name="connsiteY1" fmla="*/ 0 h 1665017"/>
                <a:gd name="connsiteX2" fmla="*/ 1852212 w 2018714"/>
                <a:gd name="connsiteY2" fmla="*/ 0 h 1665017"/>
                <a:gd name="connsiteX3" fmla="*/ 2018714 w 2018714"/>
                <a:gd name="connsiteY3" fmla="*/ 166502 h 1665017"/>
                <a:gd name="connsiteX4" fmla="*/ 2018714 w 2018714"/>
                <a:gd name="connsiteY4" fmla="*/ 1498515 h 1665017"/>
                <a:gd name="connsiteX5" fmla="*/ 1852212 w 2018714"/>
                <a:gd name="connsiteY5" fmla="*/ 1665017 h 1665017"/>
                <a:gd name="connsiteX6" fmla="*/ 166502 w 2018714"/>
                <a:gd name="connsiteY6" fmla="*/ 1665017 h 1665017"/>
                <a:gd name="connsiteX7" fmla="*/ 0 w 2018714"/>
                <a:gd name="connsiteY7" fmla="*/ 1498515 h 1665017"/>
                <a:gd name="connsiteX8" fmla="*/ 0 w 2018714"/>
                <a:gd name="connsiteY8" fmla="*/ 166502 h 166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714" h="1665017">
                  <a:moveTo>
                    <a:pt x="0" y="166502"/>
                  </a:moveTo>
                  <a:cubicBezTo>
                    <a:pt x="0" y="74545"/>
                    <a:pt x="74545" y="0"/>
                    <a:pt x="166502" y="0"/>
                  </a:cubicBezTo>
                  <a:lnTo>
                    <a:pt x="1852212" y="0"/>
                  </a:lnTo>
                  <a:cubicBezTo>
                    <a:pt x="1944169" y="0"/>
                    <a:pt x="2018714" y="74545"/>
                    <a:pt x="2018714" y="166502"/>
                  </a:cubicBezTo>
                  <a:lnTo>
                    <a:pt x="2018714" y="1498515"/>
                  </a:lnTo>
                  <a:cubicBezTo>
                    <a:pt x="2018714" y="1590472"/>
                    <a:pt x="1944169" y="1665017"/>
                    <a:pt x="1852212" y="1665017"/>
                  </a:cubicBezTo>
                  <a:lnTo>
                    <a:pt x="166502" y="1665017"/>
                  </a:lnTo>
                  <a:cubicBezTo>
                    <a:pt x="74545" y="1665017"/>
                    <a:pt x="0" y="1590472"/>
                    <a:pt x="0" y="1498515"/>
                  </a:cubicBezTo>
                  <a:lnTo>
                    <a:pt x="0" y="166502"/>
                  </a:ln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512" tIns="74512" rIns="74512" bIns="431302"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Priorities</a:t>
              </a:r>
              <a:endParaRPr lang="en-US" sz="1900" kern="1200" dirty="0"/>
            </a:p>
            <a:p>
              <a:pPr marL="171450" lvl="1" indent="-171450" algn="l" defTabSz="844550">
                <a:lnSpc>
                  <a:spcPct val="90000"/>
                </a:lnSpc>
                <a:spcBef>
                  <a:spcPct val="0"/>
                </a:spcBef>
                <a:spcAft>
                  <a:spcPct val="15000"/>
                </a:spcAft>
                <a:buChar char="••"/>
              </a:pPr>
              <a:r>
                <a:rPr lang="en-US" sz="1900" kern="1200" dirty="0" smtClean="0"/>
                <a:t>Implementation</a:t>
              </a:r>
              <a:endParaRPr lang="en-US" sz="1900" kern="1200" dirty="0"/>
            </a:p>
          </p:txBody>
        </p:sp>
        <p:sp>
          <p:nvSpPr>
            <p:cNvPr id="13" name="Freeform 12"/>
            <p:cNvSpPr/>
            <p:nvPr/>
          </p:nvSpPr>
          <p:spPr>
            <a:xfrm>
              <a:off x="6130134" y="3661665"/>
              <a:ext cx="1794412" cy="713578"/>
            </a:xfrm>
            <a:custGeom>
              <a:avLst/>
              <a:gdLst>
                <a:gd name="connsiteX0" fmla="*/ 0 w 1794412"/>
                <a:gd name="connsiteY0" fmla="*/ 71358 h 713578"/>
                <a:gd name="connsiteX1" fmla="*/ 71358 w 1794412"/>
                <a:gd name="connsiteY1" fmla="*/ 0 h 713578"/>
                <a:gd name="connsiteX2" fmla="*/ 1723054 w 1794412"/>
                <a:gd name="connsiteY2" fmla="*/ 0 h 713578"/>
                <a:gd name="connsiteX3" fmla="*/ 1794412 w 1794412"/>
                <a:gd name="connsiteY3" fmla="*/ 71358 h 713578"/>
                <a:gd name="connsiteX4" fmla="*/ 1794412 w 1794412"/>
                <a:gd name="connsiteY4" fmla="*/ 642220 h 713578"/>
                <a:gd name="connsiteX5" fmla="*/ 1723054 w 1794412"/>
                <a:gd name="connsiteY5" fmla="*/ 713578 h 713578"/>
                <a:gd name="connsiteX6" fmla="*/ 71358 w 1794412"/>
                <a:gd name="connsiteY6" fmla="*/ 713578 h 713578"/>
                <a:gd name="connsiteX7" fmla="*/ 0 w 1794412"/>
                <a:gd name="connsiteY7" fmla="*/ 642220 h 713578"/>
                <a:gd name="connsiteX8" fmla="*/ 0 w 1794412"/>
                <a:gd name="connsiteY8" fmla="*/ 71358 h 71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412" h="713578">
                  <a:moveTo>
                    <a:pt x="0" y="71358"/>
                  </a:moveTo>
                  <a:cubicBezTo>
                    <a:pt x="0" y="31948"/>
                    <a:pt x="31948" y="0"/>
                    <a:pt x="71358" y="0"/>
                  </a:cubicBezTo>
                  <a:lnTo>
                    <a:pt x="1723054" y="0"/>
                  </a:lnTo>
                  <a:cubicBezTo>
                    <a:pt x="1762464" y="0"/>
                    <a:pt x="1794412" y="31948"/>
                    <a:pt x="1794412" y="71358"/>
                  </a:cubicBezTo>
                  <a:lnTo>
                    <a:pt x="1794412" y="642220"/>
                  </a:lnTo>
                  <a:cubicBezTo>
                    <a:pt x="1794412" y="681630"/>
                    <a:pt x="1762464" y="713578"/>
                    <a:pt x="1723054" y="713578"/>
                  </a:cubicBezTo>
                  <a:lnTo>
                    <a:pt x="71358" y="713578"/>
                  </a:lnTo>
                  <a:cubicBezTo>
                    <a:pt x="31948" y="713578"/>
                    <a:pt x="0" y="681630"/>
                    <a:pt x="0" y="642220"/>
                  </a:cubicBezTo>
                  <a:lnTo>
                    <a:pt x="0" y="71358"/>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0"/>
                <a:satOff val="-33821"/>
                <a:lumOff val="33815"/>
                <a:alphaOff val="0"/>
              </a:schemeClr>
            </a:fillRef>
            <a:effectRef idx="0">
              <a:scrgbClr r="0" g="0" b="0"/>
            </a:effectRef>
            <a:fontRef idx="minor">
              <a:schemeClr val="lt1"/>
            </a:fontRef>
          </p:style>
          <p:txBody>
            <a:bodyPr spcFirstLastPara="0" vert="horz" wrap="square" lIns="68525" tIns="52650" rIns="68525" bIns="52650" numCol="1" spcCol="1270" anchor="ctr" anchorCtr="0">
              <a:noAutofit/>
            </a:bodyPr>
            <a:lstStyle/>
            <a:p>
              <a:pPr lvl="0" algn="ctr" defTabSz="1111250">
                <a:lnSpc>
                  <a:spcPct val="90000"/>
                </a:lnSpc>
                <a:spcBef>
                  <a:spcPct val="0"/>
                </a:spcBef>
                <a:spcAft>
                  <a:spcPct val="35000"/>
                </a:spcAft>
              </a:pPr>
              <a:r>
                <a:rPr lang="en-US" sz="2500" kern="1200" dirty="0" smtClean="0"/>
                <a:t>Action Plan</a:t>
              </a:r>
              <a:endParaRPr lang="en-US" sz="2500" kern="1200" dirty="0"/>
            </a:p>
          </p:txBody>
        </p:sp>
      </p:gr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17</a:t>
            </a:fld>
            <a:endParaRPr lang="en-US" b="1" dirty="0"/>
          </a:p>
        </p:txBody>
      </p:sp>
    </p:spTree>
    <p:extLst>
      <p:ext uri="{BB962C8B-B14F-4D97-AF65-F5344CB8AC3E}">
        <p14:creationId xmlns:p14="http://schemas.microsoft.com/office/powerpoint/2010/main" val="1174691275"/>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Mitigation Goals and Actions</a:t>
            </a:r>
            <a:endParaRPr lang="en-US" dirty="0"/>
          </a:p>
        </p:txBody>
      </p:sp>
      <p:sp>
        <p:nvSpPr>
          <p:cNvPr id="5"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18</a:t>
            </a:fld>
            <a:endParaRPr lang="en-US" b="1" dirty="0"/>
          </a:p>
        </p:txBody>
      </p:sp>
      <p:graphicFrame>
        <p:nvGraphicFramePr>
          <p:cNvPr id="6" name="Table 5" descr="Goals Actions  Broad, long-term, policy-type statements Specific  projects and activities that help achieve goals&#10;Ex 1 Reduce losses due to flooding Amend flood damage prevention ordinance to require elevation of first floor at least 1 foot above base flood elevation&#10;Ex 2 Prevent damage to structures and infrastructure Retrofit historic school for earthquake safety&#10;"/>
          <p:cNvGraphicFramePr>
            <a:graphicFrameLocks noGrp="1"/>
          </p:cNvGraphicFramePr>
          <p:nvPr>
            <p:extLst>
              <p:ext uri="{D42A27DB-BD31-4B8C-83A1-F6EECF244321}">
                <p14:modId xmlns:p14="http://schemas.microsoft.com/office/powerpoint/2010/main" val="547815442"/>
              </p:ext>
            </p:extLst>
          </p:nvPr>
        </p:nvGraphicFramePr>
        <p:xfrm>
          <a:off x="533400" y="1295400"/>
          <a:ext cx="8077200" cy="3962400"/>
        </p:xfrm>
        <a:graphic>
          <a:graphicData uri="http://schemas.openxmlformats.org/drawingml/2006/table">
            <a:tbl>
              <a:tblPr firstRow="1" bandRow="1">
                <a:tableStyleId>{5C22544A-7EE6-4342-B048-85BDC9FD1C3A}</a:tableStyleId>
              </a:tblPr>
              <a:tblGrid>
                <a:gridCol w="762000"/>
                <a:gridCol w="3276600"/>
                <a:gridCol w="4038600"/>
              </a:tblGrid>
              <a:tr h="3937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effectLst/>
                        <a:latin typeface="Calibri"/>
                        <a:ea typeface="Times New Roman"/>
                        <a:cs typeface="Times New Roman"/>
                      </a:endParaRPr>
                    </a:p>
                  </a:txBody>
                  <a:tcPr>
                    <a:solidFill>
                      <a:schemeClr val="accent1">
                        <a:lumMod val="75000"/>
                      </a:schemeClr>
                    </a:solidFill>
                  </a:tcPr>
                </a:tc>
                <a:tc>
                  <a:txBody>
                    <a:bodyPr/>
                    <a:lstStyle/>
                    <a:p>
                      <a:pPr algn="ctr"/>
                      <a:r>
                        <a:rPr lang="en-US" sz="2000" dirty="0" smtClean="0">
                          <a:solidFill>
                            <a:schemeClr val="bg1"/>
                          </a:solidFill>
                        </a:rPr>
                        <a:t>Goals</a:t>
                      </a:r>
                      <a:endParaRPr lang="en-US" sz="2000" dirty="0">
                        <a:solidFill>
                          <a:schemeClr val="bg1"/>
                        </a:solidFill>
                      </a:endParaRPr>
                    </a:p>
                  </a:txBody>
                  <a:tcPr>
                    <a:solidFill>
                      <a:schemeClr val="accent1">
                        <a:lumMod val="75000"/>
                      </a:schemeClr>
                    </a:solidFill>
                  </a:tcPr>
                </a:tc>
                <a:tc>
                  <a:txBody>
                    <a:bodyPr/>
                    <a:lstStyle/>
                    <a:p>
                      <a:pPr algn="ctr"/>
                      <a:r>
                        <a:rPr lang="en-US" sz="2000" dirty="0" smtClean="0">
                          <a:solidFill>
                            <a:schemeClr val="bg1"/>
                          </a:solidFill>
                        </a:rPr>
                        <a:t>Actions</a:t>
                      </a:r>
                      <a:endParaRPr lang="en-US" sz="2000" dirty="0">
                        <a:solidFill>
                          <a:schemeClr val="bg1"/>
                        </a:solidFill>
                      </a:endParaRPr>
                    </a:p>
                  </a:txBody>
                  <a:tcPr>
                    <a:solidFill>
                      <a:schemeClr val="accent1">
                        <a:lumMod val="75000"/>
                      </a:schemeClr>
                    </a:solidFill>
                  </a:tcPr>
                </a:tc>
              </a:tr>
              <a:tr h="370840">
                <a:tc>
                  <a:txBody>
                    <a:bodyPr/>
                    <a:lstStyle/>
                    <a:p>
                      <a:pPr marL="0" marR="0">
                        <a:spcBef>
                          <a:spcPts val="0"/>
                        </a:spcBef>
                        <a:spcAft>
                          <a:spcPts val="200"/>
                        </a:spcAft>
                      </a:pPr>
                      <a:endParaRPr lang="en-US" sz="2000" b="1" dirty="0">
                        <a:solidFill>
                          <a:schemeClr val="tx1"/>
                        </a:solidFill>
                        <a:effectLst/>
                        <a:latin typeface="Calibri"/>
                        <a:ea typeface="Times New Roman"/>
                        <a:cs typeface="Times New Roman"/>
                      </a:endParaRPr>
                    </a:p>
                  </a:txBody>
                  <a:tcPr marT="182880" marB="91440">
                    <a:solidFill>
                      <a:srgbClr val="C8E4E6"/>
                    </a:solidFill>
                  </a:tcPr>
                </a:tc>
                <a:tc>
                  <a:txBody>
                    <a:bodyPr/>
                    <a:lstStyle/>
                    <a:p>
                      <a:r>
                        <a:rPr lang="en-US" sz="2000" b="1" i="0" dirty="0" smtClean="0">
                          <a:solidFill>
                            <a:schemeClr val="tx1"/>
                          </a:solidFill>
                        </a:rPr>
                        <a:t>Broad, long-term, policy-type statements</a:t>
                      </a:r>
                      <a:r>
                        <a:rPr lang="en-US" sz="2000" b="1" i="0" baseline="0" dirty="0" smtClean="0">
                          <a:solidFill>
                            <a:schemeClr val="tx1"/>
                          </a:solidFill>
                        </a:rPr>
                        <a:t> </a:t>
                      </a:r>
                      <a:endParaRPr lang="en-US" sz="2000" b="1" i="0" dirty="0">
                        <a:solidFill>
                          <a:schemeClr val="tx1"/>
                        </a:solidFill>
                      </a:endParaRPr>
                    </a:p>
                  </a:txBody>
                  <a:tcPr marT="182880" marB="91440">
                    <a:solidFill>
                      <a:srgbClr val="C8E4E6"/>
                    </a:solidFill>
                  </a:tcPr>
                </a:tc>
                <a:tc>
                  <a:txBody>
                    <a:bodyPr/>
                    <a:lstStyle/>
                    <a:p>
                      <a:r>
                        <a:rPr lang="en-US" sz="2000" b="1" i="0" dirty="0" smtClean="0">
                          <a:solidFill>
                            <a:schemeClr val="tx1"/>
                          </a:solidFill>
                        </a:rPr>
                        <a:t>Specific</a:t>
                      </a:r>
                      <a:r>
                        <a:rPr lang="en-US" sz="2000" b="1" i="0" baseline="0" dirty="0" smtClean="0">
                          <a:solidFill>
                            <a:schemeClr val="tx1"/>
                          </a:solidFill>
                        </a:rPr>
                        <a:t>  projects and activities that help achieve goals</a:t>
                      </a:r>
                      <a:endParaRPr lang="en-US" sz="2000" b="1" i="0" dirty="0">
                        <a:solidFill>
                          <a:schemeClr val="tx1"/>
                        </a:solidFill>
                      </a:endParaRPr>
                    </a:p>
                  </a:txBody>
                  <a:tcPr marT="182880" marB="91440">
                    <a:solidFill>
                      <a:srgbClr val="C8E4E6"/>
                    </a:solidFill>
                  </a:tcPr>
                </a:tc>
              </a:tr>
              <a:tr h="370840">
                <a:tc>
                  <a:txBody>
                    <a:bodyPr/>
                    <a:lstStyle/>
                    <a:p>
                      <a:pPr marL="0" marR="0">
                        <a:spcBef>
                          <a:spcPts val="0"/>
                        </a:spcBef>
                        <a:spcAft>
                          <a:spcPts val="200"/>
                        </a:spcAft>
                      </a:pPr>
                      <a:r>
                        <a:rPr lang="en-US" sz="2000" b="1" i="0" dirty="0" smtClean="0">
                          <a:solidFill>
                            <a:schemeClr val="tx1"/>
                          </a:solidFill>
                          <a:effectLst/>
                          <a:latin typeface="+mn-lt"/>
                          <a:ea typeface="+mn-ea"/>
                          <a:cs typeface="+mn-cs"/>
                        </a:rPr>
                        <a:t>Ex</a:t>
                      </a:r>
                      <a:r>
                        <a:rPr lang="en-US" sz="2000" b="1" i="0" baseline="0" dirty="0" smtClean="0">
                          <a:solidFill>
                            <a:schemeClr val="tx1"/>
                          </a:solidFill>
                          <a:effectLst/>
                          <a:latin typeface="+mn-lt"/>
                          <a:ea typeface="+mn-ea"/>
                          <a:cs typeface="+mn-cs"/>
                        </a:rPr>
                        <a:t> 1</a:t>
                      </a:r>
                      <a:endParaRPr lang="en-US" sz="2000" b="1" dirty="0">
                        <a:solidFill>
                          <a:schemeClr val="tx1"/>
                        </a:solidFill>
                        <a:effectLst/>
                        <a:latin typeface="Calibri"/>
                        <a:ea typeface="Times New Roman"/>
                        <a:cs typeface="Times New Roman"/>
                      </a:endParaRPr>
                    </a:p>
                  </a:txBody>
                  <a:tcPr marT="18288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smtClean="0">
                          <a:solidFill>
                            <a:schemeClr val="tx1"/>
                          </a:solidFill>
                        </a:rPr>
                        <a:t>Reduce</a:t>
                      </a:r>
                      <a:r>
                        <a:rPr lang="en-US" sz="2000" b="1" i="0" baseline="0" dirty="0" smtClean="0">
                          <a:solidFill>
                            <a:schemeClr val="tx1"/>
                          </a:solidFill>
                        </a:rPr>
                        <a:t> losses due to flooding</a:t>
                      </a:r>
                      <a:endParaRPr lang="en-US" sz="2000" b="1" i="0" dirty="0" smtClean="0">
                        <a:solidFill>
                          <a:schemeClr val="tx1"/>
                        </a:solidFill>
                      </a:endParaRPr>
                    </a:p>
                  </a:txBody>
                  <a:tcPr marT="182880" marB="91440"/>
                </a:tc>
                <a:tc>
                  <a:txBody>
                    <a:bodyPr/>
                    <a:lstStyle/>
                    <a:p>
                      <a:r>
                        <a:rPr lang="en-US" sz="2000" b="1" i="0" dirty="0" smtClean="0">
                          <a:solidFill>
                            <a:schemeClr val="tx1"/>
                          </a:solidFill>
                        </a:rPr>
                        <a:t>Amend</a:t>
                      </a:r>
                      <a:r>
                        <a:rPr lang="en-US" sz="2000" b="1" i="0" baseline="0" dirty="0" smtClean="0">
                          <a:solidFill>
                            <a:schemeClr val="tx1"/>
                          </a:solidFill>
                        </a:rPr>
                        <a:t> flood damage prevention ordinance to require elevation of first floor at least 1 foot above base flood elevation</a:t>
                      </a:r>
                      <a:endParaRPr lang="en-US" sz="2000" b="1" i="0" dirty="0">
                        <a:solidFill>
                          <a:schemeClr val="tx1"/>
                        </a:solidFill>
                      </a:endParaRPr>
                    </a:p>
                  </a:txBody>
                  <a:tcPr marT="182880" marB="91440"/>
                </a:tc>
              </a:tr>
              <a:tr h="370840">
                <a:tc>
                  <a:txBody>
                    <a:bodyPr/>
                    <a:lstStyle/>
                    <a:p>
                      <a:pPr marL="0" marR="0" indent="0" algn="l" defTabSz="914400" rtl="0" eaLnBrk="1" fontAlgn="auto" latinLnBrk="0" hangingPunct="1">
                        <a:lnSpc>
                          <a:spcPct val="100000"/>
                        </a:lnSpc>
                        <a:spcBef>
                          <a:spcPts val="0"/>
                        </a:spcBef>
                        <a:spcAft>
                          <a:spcPts val="200"/>
                        </a:spcAft>
                        <a:buClrTx/>
                        <a:buSzTx/>
                        <a:buFontTx/>
                        <a:buNone/>
                        <a:tabLst/>
                        <a:defRPr/>
                      </a:pPr>
                      <a:r>
                        <a:rPr lang="en-US" sz="2000" b="1" i="0" dirty="0" smtClean="0">
                          <a:solidFill>
                            <a:schemeClr val="tx1"/>
                          </a:solidFill>
                          <a:effectLst/>
                          <a:latin typeface="+mn-lt"/>
                          <a:ea typeface="+mn-ea"/>
                          <a:cs typeface="+mn-cs"/>
                        </a:rPr>
                        <a:t>Ex</a:t>
                      </a:r>
                      <a:r>
                        <a:rPr lang="en-US" sz="2000" b="1" i="0" baseline="0" dirty="0" smtClean="0">
                          <a:solidFill>
                            <a:schemeClr val="tx1"/>
                          </a:solidFill>
                          <a:effectLst/>
                          <a:latin typeface="+mn-lt"/>
                          <a:ea typeface="+mn-ea"/>
                          <a:cs typeface="+mn-cs"/>
                        </a:rPr>
                        <a:t> 2</a:t>
                      </a:r>
                      <a:endParaRPr lang="en-US" sz="2000" b="1" dirty="0" smtClean="0">
                        <a:solidFill>
                          <a:schemeClr val="tx1"/>
                        </a:solidFill>
                        <a:effectLst/>
                        <a:latin typeface="Calibri"/>
                        <a:ea typeface="Times New Roman"/>
                        <a:cs typeface="Times New Roman"/>
                      </a:endParaRPr>
                    </a:p>
                  </a:txBody>
                  <a:tcPr marT="182880" marB="91440">
                    <a:solidFill>
                      <a:srgbClr val="C8E4E6"/>
                    </a:solidFill>
                  </a:tcPr>
                </a:tc>
                <a:tc>
                  <a:txBody>
                    <a:bodyPr/>
                    <a:lstStyle/>
                    <a:p>
                      <a:r>
                        <a:rPr lang="en-US" sz="2000" b="1" i="0" dirty="0" smtClean="0">
                          <a:solidFill>
                            <a:schemeClr val="tx1"/>
                          </a:solidFill>
                        </a:rPr>
                        <a:t>Prevent damage to structures and infrastructure</a:t>
                      </a:r>
                    </a:p>
                  </a:txBody>
                  <a:tcPr marT="182880" marB="91440">
                    <a:solidFill>
                      <a:srgbClr val="C8E4E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smtClean="0">
                          <a:solidFill>
                            <a:schemeClr val="tx1"/>
                          </a:solidFill>
                        </a:rPr>
                        <a:t>Retrofit historic school for earthquake safety</a:t>
                      </a:r>
                    </a:p>
                  </a:txBody>
                  <a:tcPr marT="182880" marB="91440">
                    <a:solidFill>
                      <a:srgbClr val="C8E4E6"/>
                    </a:solidFill>
                  </a:tcPr>
                </a:tc>
              </a:tr>
            </a:tbl>
          </a:graphicData>
        </a:graphic>
      </p:graphicFrame>
    </p:spTree>
    <p:extLst>
      <p:ext uri="{BB962C8B-B14F-4D97-AF65-F5344CB8AC3E}">
        <p14:creationId xmlns:p14="http://schemas.microsoft.com/office/powerpoint/2010/main" val="231096483"/>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0200"/>
            <a:ext cx="6629400" cy="2895600"/>
          </a:xfrm>
        </p:spPr>
        <p:txBody>
          <a:bodyPr/>
          <a:lstStyle/>
          <a:p>
            <a:pPr eaLnBrk="1" hangingPunct="1"/>
            <a:r>
              <a:rPr lang="en-US" sz="4400" dirty="0" smtClean="0"/>
              <a:t>Unit 1</a:t>
            </a:r>
            <a:br>
              <a:rPr lang="en-US" sz="4400" dirty="0" smtClean="0"/>
            </a:br>
            <a:r>
              <a:rPr lang="en-US" sz="4400" dirty="0" smtClean="0"/>
              <a:t/>
            </a:r>
            <a:br>
              <a:rPr lang="en-US" sz="4400" dirty="0" smtClean="0"/>
            </a:br>
            <a:r>
              <a:rPr lang="en-US" sz="5400" dirty="0" smtClean="0"/>
              <a:t>Community  Capabilities</a:t>
            </a:r>
            <a:endParaRPr lang="en-US" sz="1800" b="0" dirty="0" smtClean="0">
              <a:solidFill>
                <a:schemeClr val="bg1"/>
              </a:solidFill>
            </a:endParaRPr>
          </a:p>
        </p:txBody>
      </p:sp>
      <p:sp>
        <p:nvSpPr>
          <p:cNvPr id="5"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1</a:t>
            </a:fld>
            <a:endParaRPr lang="en-US" b="1"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Mitigation Actions</a:t>
            </a:r>
            <a:endParaRPr lang="en-US" dirty="0"/>
          </a:p>
        </p:txBody>
      </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19</a:t>
            </a:fld>
            <a:endParaRPr lang="en-US" b="1" dirty="0"/>
          </a:p>
        </p:txBody>
      </p:sp>
      <p:grpSp>
        <p:nvGrpSpPr>
          <p:cNvPr id="3" name="Group 2" descr="Men and woment sitting around a table.  Local plans and regulations."/>
          <p:cNvGrpSpPr/>
          <p:nvPr/>
        </p:nvGrpSpPr>
        <p:grpSpPr>
          <a:xfrm>
            <a:off x="914400" y="1066800"/>
            <a:ext cx="6781800" cy="1033232"/>
            <a:chOff x="914400" y="1066800"/>
            <a:chExt cx="6781800" cy="1033232"/>
          </a:xfrm>
        </p:grpSpPr>
        <p:sp>
          <p:nvSpPr>
            <p:cNvPr id="6" name="Freeform 5"/>
            <p:cNvSpPr/>
            <p:nvPr/>
          </p:nvSpPr>
          <p:spPr>
            <a:xfrm>
              <a:off x="990600" y="1275252"/>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Local Plans and Regulations</a:t>
              </a:r>
            </a:p>
          </p:txBody>
        </p:sp>
        <p:sp>
          <p:nvSpPr>
            <p:cNvPr id="15" name="Rounded Rectangle 14"/>
            <p:cNvSpPr/>
            <p:nvPr/>
          </p:nvSpPr>
          <p:spPr bwMode="auto">
            <a:xfrm>
              <a:off x="914400" y="1066800"/>
              <a:ext cx="1371600" cy="1033232"/>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5" name="Group 4" descr="Two women inspecing a beam.  Structure and infrastructure projects.&#10;"/>
          <p:cNvGrpSpPr/>
          <p:nvPr/>
        </p:nvGrpSpPr>
        <p:grpSpPr>
          <a:xfrm>
            <a:off x="914400" y="2286000"/>
            <a:ext cx="6781800" cy="1033232"/>
            <a:chOff x="914400" y="2286000"/>
            <a:chExt cx="6781800" cy="1033232"/>
          </a:xfrm>
        </p:grpSpPr>
        <p:sp>
          <p:nvSpPr>
            <p:cNvPr id="8" name="Freeform 7"/>
            <p:cNvSpPr/>
            <p:nvPr/>
          </p:nvSpPr>
          <p:spPr>
            <a:xfrm>
              <a:off x="990600" y="2537084"/>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Structure and Infrastructure Projects</a:t>
              </a:r>
            </a:p>
          </p:txBody>
        </p:sp>
        <p:sp>
          <p:nvSpPr>
            <p:cNvPr id="16" name="Rounded Rectangle 15"/>
            <p:cNvSpPr/>
            <p:nvPr/>
          </p:nvSpPr>
          <p:spPr bwMode="auto">
            <a:xfrm>
              <a:off x="914400" y="2286000"/>
              <a:ext cx="1371600" cy="1033232"/>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7" name="Group 6" descr="A trail in a wooded area.  Natural Systems Protections."/>
          <p:cNvGrpSpPr/>
          <p:nvPr/>
        </p:nvGrpSpPr>
        <p:grpSpPr>
          <a:xfrm>
            <a:off x="914400" y="3538768"/>
            <a:ext cx="6781800" cy="1033232"/>
            <a:chOff x="914400" y="3538768"/>
            <a:chExt cx="6781800" cy="1033232"/>
          </a:xfrm>
        </p:grpSpPr>
        <p:sp>
          <p:nvSpPr>
            <p:cNvPr id="11" name="Freeform 10"/>
            <p:cNvSpPr/>
            <p:nvPr/>
          </p:nvSpPr>
          <p:spPr>
            <a:xfrm>
              <a:off x="990600" y="3756283"/>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Natural Systems Protection</a:t>
              </a:r>
            </a:p>
          </p:txBody>
        </p:sp>
        <p:sp>
          <p:nvSpPr>
            <p:cNvPr id="17" name="Rounded Rectangle 16"/>
            <p:cNvSpPr/>
            <p:nvPr/>
          </p:nvSpPr>
          <p:spPr bwMode="auto">
            <a:xfrm>
              <a:off x="914400" y="3538768"/>
              <a:ext cx="1371600" cy="1033232"/>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9" name="Group 8" descr="A woman standing behind a table speaking with a man. Education and awareness programs."/>
          <p:cNvGrpSpPr/>
          <p:nvPr/>
        </p:nvGrpSpPr>
        <p:grpSpPr>
          <a:xfrm>
            <a:off x="914400" y="4757968"/>
            <a:ext cx="6781800" cy="1033232"/>
            <a:chOff x="914400" y="4757968"/>
            <a:chExt cx="6781800" cy="1033232"/>
          </a:xfrm>
        </p:grpSpPr>
        <p:sp>
          <p:nvSpPr>
            <p:cNvPr id="13" name="Freeform 12"/>
            <p:cNvSpPr/>
            <p:nvPr/>
          </p:nvSpPr>
          <p:spPr>
            <a:xfrm>
              <a:off x="990600" y="4975483"/>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Education and Awareness Programs</a:t>
              </a:r>
            </a:p>
          </p:txBody>
        </p:sp>
        <p:sp>
          <p:nvSpPr>
            <p:cNvPr id="18" name="Rounded Rectangle 17"/>
            <p:cNvSpPr/>
            <p:nvPr/>
          </p:nvSpPr>
          <p:spPr bwMode="auto">
            <a:xfrm>
              <a:off x="914400" y="4757968"/>
              <a:ext cx="1371600" cy="1033232"/>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Plans and Regulations</a:t>
            </a:r>
            <a:endParaRPr lang="en-US" dirty="0"/>
          </a:p>
        </p:txBody>
      </p:sp>
      <p:pic>
        <p:nvPicPr>
          <p:cNvPr id="5" name="Content Placeholder 4" descr="A man pointing to a chart hanging on a wall and speaking to women and men sitting at a tabl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7559" y="1068388"/>
            <a:ext cx="7068882" cy="4646612"/>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3.20</a:t>
            </a:r>
            <a:endParaRPr lang="en-US" b="1" dirty="0"/>
          </a:p>
        </p:txBody>
      </p:sp>
    </p:spTree>
    <p:extLst>
      <p:ext uri="{BB962C8B-B14F-4D97-AF65-F5344CB8AC3E}">
        <p14:creationId xmlns:p14="http://schemas.microsoft.com/office/powerpoint/2010/main" val="2241814067"/>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and Infrastructure Projects</a:t>
            </a:r>
            <a:endParaRPr lang="en-US" dirty="0"/>
          </a:p>
        </p:txBody>
      </p:sp>
      <p:pic>
        <p:nvPicPr>
          <p:cNvPr id="5" name="Content Placeholder 4" descr="Two-story eleveated hous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0" y="1562894"/>
            <a:ext cx="4876800" cy="3657600"/>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3.21</a:t>
            </a:r>
            <a:endParaRPr lang="en-US" b="1" dirty="0"/>
          </a:p>
        </p:txBody>
      </p:sp>
    </p:spTree>
    <p:extLst>
      <p:ext uri="{BB962C8B-B14F-4D97-AF65-F5344CB8AC3E}">
        <p14:creationId xmlns:p14="http://schemas.microsoft.com/office/powerpoint/2010/main" val="604424327"/>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Systems Protection</a:t>
            </a: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3.22</a:t>
            </a:r>
            <a:endParaRPr lang="en-US" b="1" dirty="0"/>
          </a:p>
        </p:txBody>
      </p:sp>
      <p:pic>
        <p:nvPicPr>
          <p:cNvPr id="6" name="Picture 6" descr="A two lane road heading off into a mountain.  Trees to the left and shallow body of water to the right."/>
          <p:cNvPicPr>
            <a:picLocks noChangeAspect="1"/>
          </p:cNvPicPr>
          <p:nvPr/>
        </p:nvPicPr>
        <p:blipFill>
          <a:blip r:embed="rId3" cstate="print"/>
          <a:srcRect/>
          <a:stretch>
            <a:fillRect/>
          </a:stretch>
        </p:blipFill>
        <p:spPr bwMode="auto">
          <a:xfrm>
            <a:off x="1500153" y="1066800"/>
            <a:ext cx="6196047" cy="4648199"/>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1105826"/>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Awareness Programs</a:t>
            </a:r>
            <a:endParaRPr lang="en-US" dirty="0"/>
          </a:p>
        </p:txBody>
      </p:sp>
      <p:pic>
        <p:nvPicPr>
          <p:cNvPr id="5" name="Content Placeholder 4" descr="Men and women at an event, reading information entitled Issues posted on walls of the building and speaking to one anothe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0943" y="1068388"/>
            <a:ext cx="6922113" cy="4646612"/>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3.23</a:t>
            </a:r>
            <a:endParaRPr lang="en-US" b="1" dirty="0"/>
          </a:p>
        </p:txBody>
      </p:sp>
    </p:spTree>
    <p:extLst>
      <p:ext uri="{BB962C8B-B14F-4D97-AF65-F5344CB8AC3E}">
        <p14:creationId xmlns:p14="http://schemas.microsoft.com/office/powerpoint/2010/main" val="2668913567"/>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Actions in the Mitigation Plan</a:t>
            </a:r>
            <a:endParaRPr lang="en-US" dirty="0"/>
          </a:p>
        </p:txBody>
      </p:sp>
      <p:pic>
        <p:nvPicPr>
          <p:cNvPr id="5" name="Content Placeholder 4" descr="A woman walking towards an American Red Cross Disaster relief truck that is parked in a grassy wooded area."/>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3989" y="1068388"/>
            <a:ext cx="6996022" cy="4646612"/>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3.24</a:t>
            </a:r>
            <a:endParaRPr lang="en-US" b="1" dirty="0"/>
          </a:p>
        </p:txBody>
      </p:sp>
    </p:spTree>
    <p:extLst>
      <p:ext uri="{BB962C8B-B14F-4D97-AF65-F5344CB8AC3E}">
        <p14:creationId xmlns:p14="http://schemas.microsoft.com/office/powerpoint/2010/main" val="3596467428"/>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What are some examples of mitigation actions? </a:t>
            </a:r>
          </a:p>
          <a:p>
            <a:endParaRPr lang="en-US" dirty="0" smtClean="0"/>
          </a:p>
          <a:p>
            <a:r>
              <a:rPr lang="en-US" dirty="0" smtClean="0"/>
              <a:t>What are examples of activities related to preparedness and response, but not mitigation?</a:t>
            </a:r>
          </a:p>
          <a:p>
            <a:endParaRPr lang="en-US" dirty="0"/>
          </a:p>
        </p:txBody>
      </p:sp>
      <p:sp>
        <p:nvSpPr>
          <p:cNvPr id="4"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25</a:t>
            </a:fld>
            <a:endParaRPr lang="en-US" dirty="0"/>
          </a:p>
        </p:txBody>
      </p:sp>
    </p:spTree>
    <p:extLst>
      <p:ext uri="{BB962C8B-B14F-4D97-AF65-F5344CB8AC3E}">
        <p14:creationId xmlns:p14="http://schemas.microsoft.com/office/powerpoint/2010/main" val="4061052754"/>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991600" cy="639763"/>
          </a:xfrm>
        </p:spPr>
        <p:txBody>
          <a:bodyPr/>
          <a:lstStyle/>
          <a:p>
            <a:r>
              <a:rPr lang="en-US" sz="3600" dirty="0" smtClean="0"/>
              <a:t>Steps for Developing a Mitigation Strategy</a:t>
            </a:r>
            <a:endParaRPr lang="en-US" sz="3600" dirty="0"/>
          </a:p>
        </p:txBody>
      </p:sp>
      <p:sp>
        <p:nvSpPr>
          <p:cNvPr id="5"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26</a:t>
            </a:fld>
            <a:endParaRPr lang="en-US" dirty="0"/>
          </a:p>
        </p:txBody>
      </p:sp>
      <p:grpSp>
        <p:nvGrpSpPr>
          <p:cNvPr id="3" name="Group 2" descr="Develop mitigation goals.&#10;Identify comprehensive range of mitigation actions.&#10;Evaluate and prioritize actions.&#10;Develop action plan for implementation."/>
          <p:cNvGrpSpPr/>
          <p:nvPr/>
        </p:nvGrpSpPr>
        <p:grpSpPr>
          <a:xfrm>
            <a:off x="1066800" y="1600200"/>
            <a:ext cx="6705600" cy="3292042"/>
            <a:chOff x="1066800" y="1600200"/>
            <a:chExt cx="6705600" cy="3292042"/>
          </a:xfrm>
        </p:grpSpPr>
        <p:sp>
          <p:nvSpPr>
            <p:cNvPr id="17" name="Freeform 16"/>
            <p:cNvSpPr/>
            <p:nvPr/>
          </p:nvSpPr>
          <p:spPr>
            <a:xfrm>
              <a:off x="1066800" y="1600200"/>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1900" b="1" dirty="0" smtClean="0"/>
                <a:t>1. Develop </a:t>
              </a:r>
              <a:r>
                <a:rPr lang="en-US" sz="1900" b="1" dirty="0"/>
                <a:t>Mitigation Goals</a:t>
              </a:r>
            </a:p>
          </p:txBody>
        </p:sp>
        <p:sp>
          <p:nvSpPr>
            <p:cNvPr id="20" name="Freeform 19"/>
            <p:cNvSpPr/>
            <p:nvPr/>
          </p:nvSpPr>
          <p:spPr>
            <a:xfrm>
              <a:off x="1066800" y="2514600"/>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1600" b="1" dirty="0" smtClean="0"/>
                <a:t>2</a:t>
              </a:r>
              <a:r>
                <a:rPr lang="en-US" sz="1900" b="1" dirty="0" smtClean="0"/>
                <a:t>. Identify </a:t>
              </a:r>
              <a:r>
                <a:rPr lang="en-US" sz="1900" b="1" dirty="0"/>
                <a:t>Comprehensive Range of Mitigation Actions</a:t>
              </a:r>
            </a:p>
          </p:txBody>
        </p:sp>
        <p:sp>
          <p:nvSpPr>
            <p:cNvPr id="22" name="Freeform 21"/>
            <p:cNvSpPr/>
            <p:nvPr/>
          </p:nvSpPr>
          <p:spPr>
            <a:xfrm>
              <a:off x="1066800" y="3429000"/>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1900" b="1" dirty="0" smtClean="0"/>
                <a:t>3. Evaluate </a:t>
              </a:r>
              <a:r>
                <a:rPr lang="en-US" sz="1900" b="1" dirty="0"/>
                <a:t>and Prioritize Actions</a:t>
              </a:r>
            </a:p>
          </p:txBody>
        </p:sp>
        <p:sp>
          <p:nvSpPr>
            <p:cNvPr id="25" name="Freeform 24"/>
            <p:cNvSpPr/>
            <p:nvPr/>
          </p:nvSpPr>
          <p:spPr>
            <a:xfrm>
              <a:off x="1066800" y="4343400"/>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1900" b="1" dirty="0" smtClean="0"/>
                <a:t>4. Develop </a:t>
              </a:r>
              <a:r>
                <a:rPr lang="en-US" sz="1900" b="1" dirty="0"/>
                <a:t>Action Plan for Implementation</a:t>
              </a:r>
            </a:p>
          </p:txBody>
        </p:sp>
      </p:gr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Develop Mitigation Goals</a:t>
            </a:r>
            <a:endParaRPr lang="en-US" dirty="0"/>
          </a:p>
        </p:txBody>
      </p:sp>
      <p:sp>
        <p:nvSpPr>
          <p:cNvPr id="4" name="Content Placeholder 3"/>
          <p:cNvSpPr>
            <a:spLocks noGrp="1"/>
          </p:cNvSpPr>
          <p:nvPr>
            <p:ph idx="1"/>
          </p:nvPr>
        </p:nvSpPr>
        <p:spPr/>
        <p:txBody>
          <a:bodyPr/>
          <a:lstStyle/>
          <a:p>
            <a:pPr lvl="0"/>
            <a:r>
              <a:rPr lang="en-US" dirty="0" smtClean="0"/>
              <a:t>The plan must include mitigation goals consistent with the hazards identified in risk assessment </a:t>
            </a:r>
          </a:p>
          <a:p>
            <a:pPr lvl="0"/>
            <a:r>
              <a:rPr lang="en-US" dirty="0" smtClean="0"/>
              <a:t>Evaluate previous goals and reaffirm or change based on current conditions and priorities </a:t>
            </a:r>
          </a:p>
        </p:txBody>
      </p:sp>
      <p:sp>
        <p:nvSpPr>
          <p:cNvPr id="7"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27</a:t>
            </a:fld>
            <a:endParaRPr lang="en-US" dirty="0"/>
          </a:p>
        </p:txBody>
      </p:sp>
      <p:pic>
        <p:nvPicPr>
          <p:cNvPr id="5" name="Picture 4" descr="Note paper."/>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pic>
        <p:nvPicPr>
          <p:cNvPr id="6" name="Picture 5" descr="Update."/>
          <p:cNvPicPr/>
          <p:nvPr/>
        </p:nvPicPr>
        <p:blipFill rotWithShape="1">
          <a:blip r:embed="rId4" cstate="print">
            <a:extLst>
              <a:ext uri="{28A0092B-C50C-407E-A947-70E740481C1C}">
                <a14:useLocalDpi xmlns:a14="http://schemas.microsoft.com/office/drawing/2010/main" val="0"/>
              </a:ext>
            </a:extLst>
          </a:blip>
          <a:srcRect l="20732" t="20732" r="20732" b="20732"/>
          <a:stretch/>
        </p:blipFill>
        <p:spPr bwMode="auto">
          <a:xfrm>
            <a:off x="7239000" y="3352800"/>
            <a:ext cx="1149033" cy="838200"/>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Develop Goals</a:t>
            </a:r>
            <a:endParaRPr lang="en-US" dirty="0"/>
          </a:p>
        </p:txBody>
      </p:sp>
      <p:sp>
        <p:nvSpPr>
          <p:cNvPr id="3" name="Content Placeholder 2"/>
          <p:cNvSpPr>
            <a:spLocks noGrp="1"/>
          </p:cNvSpPr>
          <p:nvPr>
            <p:ph idx="1"/>
          </p:nvPr>
        </p:nvSpPr>
        <p:spPr/>
        <p:txBody>
          <a:bodyPr/>
          <a:lstStyle/>
          <a:p>
            <a:r>
              <a:rPr lang="en-US" dirty="0" smtClean="0"/>
              <a:t>Risk assessment findings</a:t>
            </a:r>
          </a:p>
          <a:p>
            <a:r>
              <a:rPr lang="en-US" dirty="0" smtClean="0"/>
              <a:t>Outreach findings</a:t>
            </a:r>
          </a:p>
          <a:p>
            <a:r>
              <a:rPr lang="en-US" dirty="0" smtClean="0"/>
              <a:t>Community goals  </a:t>
            </a:r>
          </a:p>
          <a:p>
            <a:r>
              <a:rPr lang="en-US" dirty="0" smtClean="0"/>
              <a:t>State Hazard Mitigation </a:t>
            </a:r>
            <a:br>
              <a:rPr lang="en-US" dirty="0" smtClean="0"/>
            </a:br>
            <a:r>
              <a:rPr lang="en-US" dirty="0" smtClean="0"/>
              <a:t>Plan goals</a:t>
            </a:r>
          </a:p>
          <a:p>
            <a:endParaRPr lang="en-US" dirty="0"/>
          </a:p>
        </p:txBody>
      </p:sp>
      <p:sp>
        <p:nvSpPr>
          <p:cNvPr id="7"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28</a:t>
            </a:fld>
            <a:endParaRPr lang="en-US" dirty="0"/>
          </a:p>
        </p:txBody>
      </p:sp>
      <p:pic>
        <p:nvPicPr>
          <p:cNvPr id="4" name="Picture 3"/>
          <p:cNvPicPr>
            <a:picLocks noChangeAspect="1"/>
          </p:cNvPicPr>
          <p:nvPr/>
        </p:nvPicPr>
        <p:blipFill>
          <a:blip r:embed="rId3"/>
          <a:stretch>
            <a:fillRect/>
          </a:stretch>
        </p:blipFill>
        <p:spPr>
          <a:xfrm>
            <a:off x="6858000" y="1143001"/>
            <a:ext cx="1755760" cy="228199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2976328"/>
            <a:ext cx="1981200" cy="257988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Tribal or Community Capabilities </a:t>
            </a:r>
            <a:endParaRPr lang="en-US" dirty="0"/>
          </a:p>
        </p:txBody>
      </p:sp>
      <p:sp>
        <p:nvSpPr>
          <p:cNvPr id="3" name="Content Placeholder 2"/>
          <p:cNvSpPr>
            <a:spLocks noGrp="1"/>
          </p:cNvSpPr>
          <p:nvPr>
            <p:ph idx="1"/>
          </p:nvPr>
        </p:nvSpPr>
        <p:spPr>
          <a:xfrm>
            <a:off x="457200" y="1068388"/>
            <a:ext cx="5334000" cy="4646612"/>
          </a:xfrm>
        </p:spPr>
        <p:txBody>
          <a:bodyPr/>
          <a:lstStyle/>
          <a:p>
            <a:r>
              <a:rPr lang="en-US" sz="2400" dirty="0" smtClean="0"/>
              <a:t>What existing capabilities (laws, regulations, policies, programs, plans, funding) currently reduce long-term vulnerability?</a:t>
            </a:r>
          </a:p>
          <a:p>
            <a:r>
              <a:rPr lang="en-US" sz="2400" dirty="0" smtClean="0"/>
              <a:t>What capabilities could be used to implement mitigation and reduce vulnerability in the future?</a:t>
            </a:r>
          </a:p>
          <a:p>
            <a:endParaRPr lang="en-US" sz="2400" dirty="0"/>
          </a:p>
        </p:txBody>
      </p:sp>
      <p:sp>
        <p:nvSpPr>
          <p:cNvPr id="7"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2</a:t>
            </a:fld>
            <a:endParaRPr lang="en-US" dirty="0"/>
          </a:p>
        </p:txBody>
      </p:sp>
      <p:pic>
        <p:nvPicPr>
          <p:cNvPr id="5" name="Picture 2" descr="Cover of Flood Risk Report by RiskMap FE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143000"/>
            <a:ext cx="2667000" cy="33821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969270"/>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Identify Mitigation Actions</a:t>
            </a:r>
            <a:endParaRPr lang="en-US" dirty="0"/>
          </a:p>
        </p:txBody>
      </p:sp>
      <p:sp>
        <p:nvSpPr>
          <p:cNvPr id="3" name="Content Placeholder 2"/>
          <p:cNvSpPr>
            <a:spLocks noGrp="1"/>
          </p:cNvSpPr>
          <p:nvPr>
            <p:ph idx="1"/>
          </p:nvPr>
        </p:nvSpPr>
        <p:spPr/>
        <p:txBody>
          <a:bodyPr/>
          <a:lstStyle/>
          <a:p>
            <a:pPr marL="0" indent="0">
              <a:buNone/>
            </a:pPr>
            <a:r>
              <a:rPr lang="en-US" dirty="0" smtClean="0"/>
              <a:t>Each jurisdiction must:</a:t>
            </a:r>
          </a:p>
          <a:p>
            <a:r>
              <a:rPr lang="en-US" dirty="0" smtClean="0"/>
              <a:t>Identify and analyze a comprehensive range of specific mitigation actions to reduce the </a:t>
            </a:r>
            <a:r>
              <a:rPr lang="en-US" u="sng" dirty="0" smtClean="0"/>
              <a:t>impacts</a:t>
            </a:r>
            <a:r>
              <a:rPr lang="en-US" dirty="0" smtClean="0"/>
              <a:t> of hazards identified in the risk assessment</a:t>
            </a:r>
          </a:p>
          <a:p>
            <a:r>
              <a:rPr lang="en-US" dirty="0" smtClean="0"/>
              <a:t>Consider actions that reduce risk to:</a:t>
            </a:r>
          </a:p>
          <a:p>
            <a:pPr lvl="2"/>
            <a:r>
              <a:rPr lang="en-US" dirty="0" smtClean="0"/>
              <a:t>Existing buildings and infrastructure</a:t>
            </a:r>
          </a:p>
          <a:p>
            <a:pPr lvl="2"/>
            <a:r>
              <a:rPr lang="en-US" dirty="0" smtClean="0"/>
              <a:t>New development and redevelopment</a:t>
            </a:r>
          </a:p>
        </p:txBody>
      </p:sp>
      <p:sp>
        <p:nvSpPr>
          <p:cNvPr id="5"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29</a:t>
            </a:fld>
            <a:endParaRPr lang="en-US" dirty="0"/>
          </a:p>
        </p:txBody>
      </p:sp>
      <p:pic>
        <p:nvPicPr>
          <p:cNvPr id="4" name="Picture 3" descr="Note paper."/>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Venn diagram of Natural Hazards, Risk, and Community Assets."/>
          <p:cNvGrpSpPr/>
          <p:nvPr/>
        </p:nvGrpSpPr>
        <p:grpSpPr>
          <a:xfrm>
            <a:off x="304800" y="2307077"/>
            <a:ext cx="3990039" cy="2493523"/>
            <a:chOff x="304800" y="2307077"/>
            <a:chExt cx="3990039" cy="249352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856" y="2307077"/>
              <a:ext cx="1995983" cy="2493523"/>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307077"/>
              <a:ext cx="2493523" cy="2493523"/>
            </a:xfrm>
            <a:prstGeom prst="rect">
              <a:avLst/>
            </a:prstGeom>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lstStyle/>
          <a:p>
            <a:r>
              <a:rPr lang="en-US" dirty="0" smtClean="0"/>
              <a:t>How to Identify Mitigation Actions </a:t>
            </a:r>
            <a:endParaRPr lang="en-US" dirty="0"/>
          </a:p>
        </p:txBody>
      </p:sp>
      <p:sp>
        <p:nvSpPr>
          <p:cNvPr id="9"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30</a:t>
            </a:fld>
            <a:endParaRPr lang="en-US" b="1" dirty="0"/>
          </a:p>
        </p:txBody>
      </p:sp>
      <p:sp>
        <p:nvSpPr>
          <p:cNvPr id="19" name="TextBox 18"/>
          <p:cNvSpPr txBox="1"/>
          <p:nvPr/>
        </p:nvSpPr>
        <p:spPr>
          <a:xfrm>
            <a:off x="329066" y="3204713"/>
            <a:ext cx="1508633" cy="646331"/>
          </a:xfrm>
          <a:prstGeom prst="rect">
            <a:avLst/>
          </a:prstGeom>
          <a:noFill/>
        </p:spPr>
        <p:txBody>
          <a:bodyPr wrap="square" rtlCol="0">
            <a:spAutoFit/>
          </a:bodyPr>
          <a:lstStyle/>
          <a:p>
            <a:pPr algn="ctr"/>
            <a:r>
              <a:rPr lang="en-US" b="1" dirty="0" smtClean="0">
                <a:solidFill>
                  <a:schemeClr val="bg1"/>
                </a:solidFill>
              </a:rPr>
              <a:t>Natural</a:t>
            </a:r>
          </a:p>
          <a:p>
            <a:pPr algn="ctr"/>
            <a:r>
              <a:rPr lang="en-US" b="1" dirty="0" smtClean="0">
                <a:solidFill>
                  <a:schemeClr val="bg1"/>
                </a:solidFill>
              </a:rPr>
              <a:t>Hazards</a:t>
            </a:r>
            <a:endParaRPr lang="en-US" b="1" dirty="0">
              <a:solidFill>
                <a:schemeClr val="bg1"/>
              </a:solidFill>
            </a:endParaRPr>
          </a:p>
        </p:txBody>
      </p:sp>
      <p:sp>
        <p:nvSpPr>
          <p:cNvPr id="20" name="TextBox 19"/>
          <p:cNvSpPr txBox="1"/>
          <p:nvPr/>
        </p:nvSpPr>
        <p:spPr>
          <a:xfrm>
            <a:off x="2675899" y="3204713"/>
            <a:ext cx="1737233" cy="646331"/>
          </a:xfrm>
          <a:prstGeom prst="rect">
            <a:avLst/>
          </a:prstGeom>
          <a:noFill/>
        </p:spPr>
        <p:txBody>
          <a:bodyPr wrap="square" rtlCol="0">
            <a:spAutoFit/>
          </a:bodyPr>
          <a:lstStyle/>
          <a:p>
            <a:pPr algn="ctr"/>
            <a:r>
              <a:rPr lang="en-US" b="1" dirty="0" smtClean="0">
                <a:solidFill>
                  <a:schemeClr val="bg1"/>
                </a:solidFill>
              </a:rPr>
              <a:t>Community</a:t>
            </a:r>
          </a:p>
          <a:p>
            <a:pPr algn="ctr"/>
            <a:r>
              <a:rPr lang="en-US" b="1" dirty="0" smtClean="0">
                <a:solidFill>
                  <a:schemeClr val="bg1"/>
                </a:solidFill>
              </a:rPr>
              <a:t>Assets</a:t>
            </a:r>
            <a:endParaRPr lang="en-US" b="1" dirty="0">
              <a:solidFill>
                <a:schemeClr val="bg1"/>
              </a:solidFill>
            </a:endParaRPr>
          </a:p>
        </p:txBody>
      </p:sp>
      <p:sp>
        <p:nvSpPr>
          <p:cNvPr id="21" name="TextBox 20"/>
          <p:cNvSpPr txBox="1"/>
          <p:nvPr/>
        </p:nvSpPr>
        <p:spPr>
          <a:xfrm>
            <a:off x="1837699" y="3343212"/>
            <a:ext cx="856649" cy="369332"/>
          </a:xfrm>
          <a:prstGeom prst="rect">
            <a:avLst/>
          </a:prstGeom>
          <a:noFill/>
        </p:spPr>
        <p:txBody>
          <a:bodyPr wrap="square" rtlCol="0">
            <a:spAutoFit/>
          </a:bodyPr>
          <a:lstStyle/>
          <a:p>
            <a:pPr algn="ctr"/>
            <a:r>
              <a:rPr lang="en-US" b="1" dirty="0" smtClean="0">
                <a:solidFill>
                  <a:srgbClr val="FFFF00"/>
                </a:solidFill>
              </a:rPr>
              <a:t>RISK</a:t>
            </a:r>
            <a:endParaRPr lang="en-US" b="1" dirty="0">
              <a:solidFill>
                <a:srgbClr val="FFFF00"/>
              </a:solidFill>
            </a:endParaRPr>
          </a:p>
        </p:txBody>
      </p:sp>
      <p:sp>
        <p:nvSpPr>
          <p:cNvPr id="22" name="Oval 21"/>
          <p:cNvSpPr/>
          <p:nvPr/>
        </p:nvSpPr>
        <p:spPr bwMode="auto">
          <a:xfrm>
            <a:off x="4800600" y="2667000"/>
            <a:ext cx="3996103" cy="1905000"/>
          </a:xfrm>
          <a:prstGeom prst="ellipse">
            <a:avLst/>
          </a:prstGeom>
          <a:noFill/>
          <a:ln w="57150" cap="flat" cmpd="sng" algn="ctr">
            <a:solidFill>
              <a:schemeClr val="accent5">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cs typeface="Arial" charset="0"/>
            </a:endParaRPr>
          </a:p>
        </p:txBody>
      </p:sp>
      <p:grpSp>
        <p:nvGrpSpPr>
          <p:cNvPr id="7" name="Group 6" descr="Planning and Regulatory, Administrative and Technical, Education and Outreach, Financial." title="Assess Capabilities diagram"/>
          <p:cNvGrpSpPr/>
          <p:nvPr/>
        </p:nvGrpSpPr>
        <p:grpSpPr>
          <a:xfrm>
            <a:off x="5017932" y="1996440"/>
            <a:ext cx="3566160" cy="3489960"/>
            <a:chOff x="5017932" y="1996440"/>
            <a:chExt cx="3566160" cy="3489960"/>
          </a:xfrm>
        </p:grpSpPr>
        <p:sp>
          <p:nvSpPr>
            <p:cNvPr id="23" name="Freeform 22" descr="Planning and Regulatory (highlighted)&#10;Administrative and technical&#10;Financial&#10;Education and outreach."/>
            <p:cNvSpPr/>
            <p:nvPr/>
          </p:nvSpPr>
          <p:spPr>
            <a:xfrm>
              <a:off x="5057614" y="1996440"/>
              <a:ext cx="1676400" cy="167640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400" b="1" dirty="0"/>
                <a:t>Planning and Regulatory </a:t>
              </a:r>
            </a:p>
          </p:txBody>
        </p:sp>
        <p:sp>
          <p:nvSpPr>
            <p:cNvPr id="24" name="Freeform 23"/>
            <p:cNvSpPr/>
            <p:nvPr/>
          </p:nvSpPr>
          <p:spPr>
            <a:xfrm>
              <a:off x="6907692" y="1996440"/>
              <a:ext cx="1676400" cy="167640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1400" b="1" kern="1200" dirty="0" smtClean="0"/>
                <a:t>Administrative and Technical</a:t>
              </a:r>
              <a:endParaRPr lang="en-US" sz="1400" b="1" kern="1200" dirty="0"/>
            </a:p>
          </p:txBody>
        </p:sp>
        <p:sp>
          <p:nvSpPr>
            <p:cNvPr id="25" name="Freeform 24"/>
            <p:cNvSpPr/>
            <p:nvPr/>
          </p:nvSpPr>
          <p:spPr>
            <a:xfrm>
              <a:off x="5017932" y="3810000"/>
              <a:ext cx="1676400" cy="167640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1400" b="1" kern="1200" dirty="0" smtClean="0"/>
                <a:t>Financial </a:t>
              </a:r>
              <a:endParaRPr lang="en-US" sz="1400" b="1" kern="1200" dirty="0"/>
            </a:p>
          </p:txBody>
        </p:sp>
        <p:sp>
          <p:nvSpPr>
            <p:cNvPr id="26" name="Freeform 25"/>
            <p:cNvSpPr/>
            <p:nvPr/>
          </p:nvSpPr>
          <p:spPr>
            <a:xfrm>
              <a:off x="6868010" y="3810000"/>
              <a:ext cx="1676400" cy="167640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1400" b="1" kern="1200" dirty="0" smtClean="0"/>
                <a:t>Education and Outreach </a:t>
              </a:r>
              <a:endParaRPr lang="en-US" sz="1400" b="1" kern="1200" dirty="0"/>
            </a:p>
          </p:txBody>
        </p:sp>
      </p:grpSp>
      <p:sp>
        <p:nvSpPr>
          <p:cNvPr id="3" name="TextBox 2"/>
          <p:cNvSpPr txBox="1"/>
          <p:nvPr/>
        </p:nvSpPr>
        <p:spPr>
          <a:xfrm>
            <a:off x="381154" y="1261498"/>
            <a:ext cx="4041299" cy="461665"/>
          </a:xfrm>
          <a:prstGeom prst="rect">
            <a:avLst/>
          </a:prstGeom>
          <a:noFill/>
        </p:spPr>
        <p:txBody>
          <a:bodyPr wrap="none" rtlCol="0">
            <a:spAutoFit/>
          </a:bodyPr>
          <a:lstStyle/>
          <a:p>
            <a:pPr algn="ctr"/>
            <a:r>
              <a:rPr lang="en-US" sz="2400" b="1" dirty="0">
                <a:solidFill>
                  <a:srgbClr val="002060"/>
                </a:solidFill>
              </a:rPr>
              <a:t>Review Risk Assessment  </a:t>
            </a:r>
          </a:p>
        </p:txBody>
      </p:sp>
      <p:sp>
        <p:nvSpPr>
          <p:cNvPr id="27" name="TextBox 26"/>
          <p:cNvSpPr txBox="1"/>
          <p:nvPr/>
        </p:nvSpPr>
        <p:spPr>
          <a:xfrm>
            <a:off x="5229316" y="1261498"/>
            <a:ext cx="3076484" cy="461665"/>
          </a:xfrm>
          <a:prstGeom prst="rect">
            <a:avLst/>
          </a:prstGeom>
          <a:noFill/>
        </p:spPr>
        <p:txBody>
          <a:bodyPr wrap="none" rtlCol="0">
            <a:spAutoFit/>
          </a:bodyPr>
          <a:lstStyle/>
          <a:p>
            <a:pPr algn="ctr"/>
            <a:r>
              <a:rPr lang="en-US" sz="2400" b="1" dirty="0">
                <a:solidFill>
                  <a:srgbClr val="002060"/>
                </a:solidFill>
              </a:rPr>
              <a:t>Assess Capabilities</a:t>
            </a:r>
          </a:p>
        </p:txBody>
      </p:sp>
    </p:spTree>
    <p:extLst>
      <p:ext uri="{BB962C8B-B14F-4D97-AF65-F5344CB8AC3E}">
        <p14:creationId xmlns:p14="http://schemas.microsoft.com/office/powerpoint/2010/main" val="3386355728"/>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NFIP Compliance</a:t>
            </a:r>
            <a:endParaRPr lang="en-US" dirty="0"/>
          </a:p>
        </p:txBody>
      </p:sp>
      <p:sp>
        <p:nvSpPr>
          <p:cNvPr id="3" name="Content Placeholder 2"/>
          <p:cNvSpPr>
            <a:spLocks noGrp="1"/>
          </p:cNvSpPr>
          <p:nvPr>
            <p:ph idx="1"/>
          </p:nvPr>
        </p:nvSpPr>
        <p:spPr>
          <a:xfrm>
            <a:off x="457200" y="1068388"/>
            <a:ext cx="7543800" cy="4646612"/>
          </a:xfrm>
        </p:spPr>
        <p:txBody>
          <a:bodyPr/>
          <a:lstStyle/>
          <a:p>
            <a:r>
              <a:rPr lang="en-US" kern="1200" dirty="0" smtClean="0">
                <a:solidFill>
                  <a:srgbClr val="002060"/>
                </a:solidFill>
                <a:latin typeface="Arial" charset="0"/>
              </a:rPr>
              <a:t>NFIP communities must describe continued compliance with the program</a:t>
            </a:r>
          </a:p>
          <a:p>
            <a:r>
              <a:rPr lang="en-US" kern="1200" dirty="0" smtClean="0">
                <a:solidFill>
                  <a:srgbClr val="002060"/>
                </a:solidFill>
                <a:latin typeface="Arial" charset="0"/>
              </a:rPr>
              <a:t>Plan updates must meet the same requirements and document any change in floodplain management programs  </a:t>
            </a:r>
          </a:p>
          <a:p>
            <a:endParaRPr lang="en-US" kern="1200" dirty="0" smtClean="0">
              <a:solidFill>
                <a:schemeClr val="tx1"/>
              </a:solidFill>
              <a:latin typeface="Arial" charset="0"/>
            </a:endParaRPr>
          </a:p>
        </p:txBody>
      </p:sp>
      <p:pic>
        <p:nvPicPr>
          <p:cNvPr id="4" name="Picture 3" descr="Federal Planning Requirement." title="Icon."/>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pic>
        <p:nvPicPr>
          <p:cNvPr id="5" name="Picture 4" descr="Update." title="Icon."/>
          <p:cNvPicPr/>
          <p:nvPr/>
        </p:nvPicPr>
        <p:blipFill rotWithShape="1">
          <a:blip r:embed="rId4" cstate="print">
            <a:extLst>
              <a:ext uri="{28A0092B-C50C-407E-A947-70E740481C1C}">
                <a14:useLocalDpi xmlns:a14="http://schemas.microsoft.com/office/drawing/2010/main" val="0"/>
              </a:ext>
            </a:extLst>
          </a:blip>
          <a:srcRect l="20732" t="20732" r="20732" b="20732"/>
          <a:stretch/>
        </p:blipFill>
        <p:spPr bwMode="auto">
          <a:xfrm>
            <a:off x="7848600" y="2133600"/>
            <a:ext cx="1149033" cy="838200"/>
          </a:xfrm>
          <a:prstGeom prst="rect">
            <a:avLst/>
          </a:prstGeom>
          <a:ln>
            <a:noFill/>
          </a:ln>
          <a:extLst>
            <a:ext uri="{53640926-AAD7-44D8-BBD7-CCE9431645EC}">
              <a14:shadowObscured xmlns:a14="http://schemas.microsoft.com/office/drawing/2010/main"/>
            </a:ext>
          </a:extLst>
        </p:spPr>
      </p:pic>
      <p:sp>
        <p:nvSpPr>
          <p:cNvPr id="6"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31</a:t>
            </a:fld>
            <a:endParaRPr lang="en-US" b="1" dirty="0"/>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Problem Statement</a:t>
            </a:r>
            <a:endParaRPr lang="en-US" dirty="0"/>
          </a:p>
        </p:txBody>
      </p:sp>
      <p:sp>
        <p:nvSpPr>
          <p:cNvPr id="3" name="Content Placeholder 2"/>
          <p:cNvSpPr>
            <a:spLocks noGrp="1"/>
          </p:cNvSpPr>
          <p:nvPr>
            <p:ph idx="1"/>
          </p:nvPr>
        </p:nvSpPr>
        <p:spPr/>
        <p:txBody>
          <a:bodyPr/>
          <a:lstStyle/>
          <a:p>
            <a:pPr marL="0" indent="0">
              <a:buNone/>
            </a:pPr>
            <a:r>
              <a:rPr lang="en-US" dirty="0" smtClean="0"/>
              <a:t>In wildland-urban interface areas, two critical facilities (school and county maintenance shop) and $500 million in property value are at risk, and there is increasing development pressure.</a:t>
            </a:r>
          </a:p>
          <a:p>
            <a:endParaRPr lang="en-US" dirty="0" smtClean="0"/>
          </a:p>
          <a:p>
            <a:endParaRPr lang="en-US" dirty="0"/>
          </a:p>
        </p:txBody>
      </p:sp>
      <p:sp>
        <p:nvSpPr>
          <p:cNvPr id="6"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32</a:t>
            </a:fld>
            <a:endParaRPr lang="en-US" dirty="0"/>
          </a:p>
        </p:txBody>
      </p:sp>
      <p:pic>
        <p:nvPicPr>
          <p:cNvPr id="5" name="Picture 4" descr="Fenced in home in the foreground.  Unfinished building in the backgrou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807" y="2987615"/>
            <a:ext cx="3912393" cy="2608262"/>
          </a:xfrm>
          <a:prstGeom prst="rect">
            <a:avLst/>
          </a:prstGeom>
          <a:effectLst>
            <a:outerShdw blurRad="50800" dist="38100" dir="2700000" algn="tl" rotWithShape="0">
              <a:prstClr val="black">
                <a:alpha val="40000"/>
              </a:prstClr>
            </a:outerShdw>
          </a:effectLst>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 Range of Actions</a:t>
            </a:r>
            <a:endParaRPr lang="en-US" dirty="0"/>
          </a:p>
        </p:txBody>
      </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33</a:t>
            </a:fld>
            <a:endParaRPr lang="en-US" b="1" dirty="0"/>
          </a:p>
        </p:txBody>
      </p:sp>
      <p:grpSp>
        <p:nvGrpSpPr>
          <p:cNvPr id="5" name="Group 4" descr="Fenced in home in the foreground.  Unfinished building in the background. Retrofit school and maintenance shop with fire-resistant materials.  "/>
          <p:cNvGrpSpPr/>
          <p:nvPr/>
        </p:nvGrpSpPr>
        <p:grpSpPr>
          <a:xfrm>
            <a:off x="1066800" y="2286000"/>
            <a:ext cx="6858000" cy="991410"/>
            <a:chOff x="1066800" y="2286000"/>
            <a:chExt cx="6858000" cy="991410"/>
          </a:xfrm>
        </p:grpSpPr>
        <p:sp>
          <p:nvSpPr>
            <p:cNvPr id="16" name="Freeform 15"/>
            <p:cNvSpPr/>
            <p:nvPr/>
          </p:nvSpPr>
          <p:spPr>
            <a:xfrm>
              <a:off x="1828800" y="2349378"/>
              <a:ext cx="60960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a:t>
              </a:r>
              <a:r>
                <a:rPr lang="en-US" sz="2400" dirty="0"/>
                <a:t>Retrofit school and maintenance shop with fire-resistant </a:t>
              </a:r>
              <a:r>
                <a:rPr lang="en-US" sz="2400" dirty="0" smtClean="0"/>
                <a:t>materials</a:t>
              </a:r>
              <a:endParaRPr lang="en-US" sz="2200" b="1" dirty="0"/>
            </a:p>
          </p:txBody>
        </p:sp>
        <p:sp>
          <p:nvSpPr>
            <p:cNvPr id="17" name="Rounded Rectangle 16"/>
            <p:cNvSpPr/>
            <p:nvPr/>
          </p:nvSpPr>
          <p:spPr bwMode="auto">
            <a:xfrm>
              <a:off x="1066800" y="2286000"/>
              <a:ext cx="1371600" cy="99141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3" name="Group 2" descr="Man speaking to men and women sitting at a table. Adopt a mitigation code."/>
          <p:cNvGrpSpPr/>
          <p:nvPr/>
        </p:nvGrpSpPr>
        <p:grpSpPr>
          <a:xfrm>
            <a:off x="1066800" y="1143000"/>
            <a:ext cx="6858000" cy="991410"/>
            <a:chOff x="1066800" y="1143000"/>
            <a:chExt cx="6858000" cy="991410"/>
          </a:xfrm>
        </p:grpSpPr>
        <p:sp>
          <p:nvSpPr>
            <p:cNvPr id="18" name="Freeform 17"/>
            <p:cNvSpPr/>
            <p:nvPr/>
          </p:nvSpPr>
          <p:spPr>
            <a:xfrm>
              <a:off x="1828800" y="1206378"/>
              <a:ext cx="60960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a:t>
              </a:r>
              <a:r>
                <a:rPr lang="en-US" sz="2400" dirty="0"/>
                <a:t>Adopt a wildfire mitigation code</a:t>
              </a:r>
              <a:endParaRPr lang="en-US" sz="2200" b="1" dirty="0"/>
            </a:p>
          </p:txBody>
        </p:sp>
        <p:sp>
          <p:nvSpPr>
            <p:cNvPr id="19" name="Rounded Rectangle 18"/>
            <p:cNvSpPr/>
            <p:nvPr/>
          </p:nvSpPr>
          <p:spPr bwMode="auto">
            <a:xfrm>
              <a:off x="1066800" y="1143000"/>
              <a:ext cx="1371600" cy="99141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6" name="Group 5" descr="Road heading off into mountains."/>
          <p:cNvGrpSpPr/>
          <p:nvPr/>
        </p:nvGrpSpPr>
        <p:grpSpPr>
          <a:xfrm>
            <a:off x="1066800" y="3485278"/>
            <a:ext cx="6858000" cy="991410"/>
            <a:chOff x="1066800" y="3485278"/>
            <a:chExt cx="6858000" cy="991410"/>
          </a:xfrm>
        </p:grpSpPr>
        <p:sp>
          <p:nvSpPr>
            <p:cNvPr id="20" name="Freeform 19" descr="Identify land for acquisition by Parks Department for trails an open space."/>
            <p:cNvSpPr/>
            <p:nvPr/>
          </p:nvSpPr>
          <p:spPr>
            <a:xfrm>
              <a:off x="1828800" y="3548656"/>
              <a:ext cx="60960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r" defTabSz="1066800">
                <a:lnSpc>
                  <a:spcPct val="90000"/>
                </a:lnSpc>
                <a:spcAft>
                  <a:spcPct val="35000"/>
                </a:spcAft>
              </a:pPr>
              <a:r>
                <a:rPr lang="en-US" sz="2200" b="1" dirty="0"/>
                <a:t> </a:t>
              </a:r>
              <a:r>
                <a:rPr lang="en-US" sz="2400" dirty="0"/>
                <a:t>Identify land for acquisition by Parks Department for trails and open </a:t>
              </a:r>
              <a:r>
                <a:rPr lang="en-US" sz="2400" dirty="0" smtClean="0"/>
                <a:t>space</a:t>
              </a:r>
              <a:endParaRPr lang="en-US" sz="2400" dirty="0"/>
            </a:p>
          </p:txBody>
        </p:sp>
        <p:sp>
          <p:nvSpPr>
            <p:cNvPr id="21" name="Rounded Rectangle 20"/>
            <p:cNvSpPr/>
            <p:nvPr/>
          </p:nvSpPr>
          <p:spPr bwMode="auto">
            <a:xfrm>
              <a:off x="1066800" y="3485278"/>
              <a:ext cx="1371600" cy="99141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7" name="Group 6" descr="A woman standing behind a table speaking with a man. Implement firewise progams to educate property owners."/>
          <p:cNvGrpSpPr/>
          <p:nvPr/>
        </p:nvGrpSpPr>
        <p:grpSpPr>
          <a:xfrm>
            <a:off x="1066800" y="4648200"/>
            <a:ext cx="6858000" cy="991410"/>
            <a:chOff x="1066800" y="4648200"/>
            <a:chExt cx="6858000" cy="991410"/>
          </a:xfrm>
        </p:grpSpPr>
        <p:sp>
          <p:nvSpPr>
            <p:cNvPr id="22" name="Freeform 21"/>
            <p:cNvSpPr/>
            <p:nvPr/>
          </p:nvSpPr>
          <p:spPr>
            <a:xfrm>
              <a:off x="1828800" y="4711578"/>
              <a:ext cx="60960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a:t>
              </a:r>
              <a:r>
                <a:rPr lang="en-US" sz="2400" dirty="0"/>
                <a:t>Implement Firewise programs </a:t>
              </a:r>
              <a:r>
                <a:rPr lang="en-US" sz="2400" dirty="0" smtClean="0"/>
                <a:t>to </a:t>
              </a:r>
              <a:br>
                <a:rPr lang="en-US" sz="2400" dirty="0" smtClean="0"/>
              </a:br>
              <a:r>
                <a:rPr lang="en-US" sz="2400" dirty="0" smtClean="0"/>
                <a:t>educate </a:t>
              </a:r>
              <a:r>
                <a:rPr lang="en-US" sz="2400" dirty="0"/>
                <a:t>property </a:t>
              </a:r>
              <a:r>
                <a:rPr lang="en-US" sz="2400" dirty="0" smtClean="0"/>
                <a:t>owners</a:t>
              </a:r>
              <a:endParaRPr lang="en-US" sz="2400" dirty="0"/>
            </a:p>
          </p:txBody>
        </p:sp>
        <p:sp>
          <p:nvSpPr>
            <p:cNvPr id="23" name="Rounded Rectangle 22"/>
            <p:cNvSpPr/>
            <p:nvPr/>
          </p:nvSpPr>
          <p:spPr bwMode="auto">
            <a:xfrm>
              <a:off x="1066800" y="4648200"/>
              <a:ext cx="1371600" cy="991410"/>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Problem Statements</a:t>
            </a:r>
            <a:endParaRPr lang="en-US" dirty="0"/>
          </a:p>
        </p:txBody>
      </p:sp>
      <p:sp>
        <p:nvSpPr>
          <p:cNvPr id="3" name="Content Placeholder 2"/>
          <p:cNvSpPr>
            <a:spLocks noGrp="1"/>
          </p:cNvSpPr>
          <p:nvPr>
            <p:ph idx="1"/>
          </p:nvPr>
        </p:nvSpPr>
        <p:spPr/>
        <p:txBody>
          <a:bodyPr/>
          <a:lstStyle/>
          <a:p>
            <a:r>
              <a:rPr lang="en-US" dirty="0" smtClean="0"/>
              <a:t>The school is in a low lying areas that is flooded frequently causing disruptions for students.</a:t>
            </a:r>
          </a:p>
          <a:p>
            <a:endParaRPr lang="en-US" dirty="0"/>
          </a:p>
        </p:txBody>
      </p:sp>
      <p:sp>
        <p:nvSpPr>
          <p:cNvPr id="6"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34</a:t>
            </a:fld>
            <a:endParaRPr lang="en-US" dirty="0"/>
          </a:p>
        </p:txBody>
      </p:sp>
      <p:pic>
        <p:nvPicPr>
          <p:cNvPr id="5" name="Picture 4" descr="Fenced in home in the foreground.  Unfinished building in the backgrou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807" y="3030538"/>
            <a:ext cx="3912393" cy="26082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0606734"/>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 Range of Actions</a:t>
            </a:r>
            <a:endParaRPr lang="en-US" dirty="0"/>
          </a:p>
        </p:txBody>
      </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35</a:t>
            </a:fld>
            <a:endParaRPr lang="en-US" b="1" dirty="0"/>
          </a:p>
        </p:txBody>
      </p:sp>
      <p:grpSp>
        <p:nvGrpSpPr>
          <p:cNvPr id="5" name="Group 4" descr="Fenced in home in the foreground.  Unfinished building in the background. Retrofit school and maintenance shop with fire-resistant materials.  "/>
          <p:cNvGrpSpPr/>
          <p:nvPr/>
        </p:nvGrpSpPr>
        <p:grpSpPr>
          <a:xfrm>
            <a:off x="1066800" y="2286000"/>
            <a:ext cx="6858000" cy="991410"/>
            <a:chOff x="1066800" y="2286000"/>
            <a:chExt cx="6858000" cy="991410"/>
          </a:xfrm>
        </p:grpSpPr>
        <p:sp>
          <p:nvSpPr>
            <p:cNvPr id="16" name="Freeform 15"/>
            <p:cNvSpPr/>
            <p:nvPr/>
          </p:nvSpPr>
          <p:spPr>
            <a:xfrm>
              <a:off x="2286000" y="2349378"/>
              <a:ext cx="56388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a:t>
              </a:r>
              <a:r>
                <a:rPr lang="en-US" sz="2400" dirty="0"/>
                <a:t>Retrofit school </a:t>
              </a:r>
              <a:r>
                <a:rPr lang="en-US" sz="2400" dirty="0" smtClean="0"/>
                <a:t>with flood proof materials</a:t>
              </a:r>
              <a:endParaRPr lang="en-US" sz="2200" b="1" dirty="0"/>
            </a:p>
          </p:txBody>
        </p:sp>
        <p:sp>
          <p:nvSpPr>
            <p:cNvPr id="17" name="Rounded Rectangle 16"/>
            <p:cNvSpPr/>
            <p:nvPr/>
          </p:nvSpPr>
          <p:spPr bwMode="auto">
            <a:xfrm>
              <a:off x="1066800" y="2286000"/>
              <a:ext cx="1371600" cy="99141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3" name="Group 2" descr="Man speaking to men and women sitting at a table. Adopt a mitigation code."/>
          <p:cNvGrpSpPr/>
          <p:nvPr/>
        </p:nvGrpSpPr>
        <p:grpSpPr>
          <a:xfrm>
            <a:off x="1066800" y="1143000"/>
            <a:ext cx="6858000" cy="991410"/>
            <a:chOff x="1066800" y="1143000"/>
            <a:chExt cx="6858000" cy="991410"/>
          </a:xfrm>
        </p:grpSpPr>
        <p:sp>
          <p:nvSpPr>
            <p:cNvPr id="18" name="Freeform 17"/>
            <p:cNvSpPr/>
            <p:nvPr/>
          </p:nvSpPr>
          <p:spPr>
            <a:xfrm>
              <a:off x="2286000" y="1206378"/>
              <a:ext cx="56388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a:t>
              </a:r>
              <a:r>
                <a:rPr lang="en-US" sz="2400" dirty="0" smtClean="0"/>
                <a:t>Elevate the school in its current location</a:t>
              </a:r>
              <a:endParaRPr lang="en-US" sz="2200" b="1" dirty="0"/>
            </a:p>
          </p:txBody>
        </p:sp>
        <p:sp>
          <p:nvSpPr>
            <p:cNvPr id="19" name="Rounded Rectangle 18"/>
            <p:cNvSpPr/>
            <p:nvPr/>
          </p:nvSpPr>
          <p:spPr bwMode="auto">
            <a:xfrm>
              <a:off x="1066800" y="1143000"/>
              <a:ext cx="1371600" cy="99141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6" name="Group 5" descr="Road heading off into mountains."/>
          <p:cNvGrpSpPr/>
          <p:nvPr/>
        </p:nvGrpSpPr>
        <p:grpSpPr>
          <a:xfrm>
            <a:off x="1066800" y="3485278"/>
            <a:ext cx="6858000" cy="991410"/>
            <a:chOff x="1066800" y="3485278"/>
            <a:chExt cx="6858000" cy="991410"/>
          </a:xfrm>
        </p:grpSpPr>
        <p:sp>
          <p:nvSpPr>
            <p:cNvPr id="20" name="Freeform 19" descr="Identify land for acquisition by Parks Department for trails an open space."/>
            <p:cNvSpPr/>
            <p:nvPr/>
          </p:nvSpPr>
          <p:spPr>
            <a:xfrm>
              <a:off x="2286000" y="3548656"/>
              <a:ext cx="56388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r" defTabSz="1066800">
                <a:lnSpc>
                  <a:spcPct val="90000"/>
                </a:lnSpc>
                <a:spcAft>
                  <a:spcPct val="35000"/>
                </a:spcAft>
              </a:pPr>
              <a:r>
                <a:rPr lang="en-US" sz="2200" b="1" dirty="0"/>
                <a:t> </a:t>
              </a:r>
              <a:r>
                <a:rPr lang="en-US" sz="2400" dirty="0"/>
                <a:t>R</a:t>
              </a:r>
              <a:r>
                <a:rPr lang="en-US" sz="2400" dirty="0" smtClean="0"/>
                <a:t>elocate school to new, less flood-prone location</a:t>
              </a:r>
              <a:endParaRPr lang="en-US" sz="2400" dirty="0"/>
            </a:p>
          </p:txBody>
        </p:sp>
        <p:sp>
          <p:nvSpPr>
            <p:cNvPr id="21" name="Rounded Rectangle 20"/>
            <p:cNvSpPr/>
            <p:nvPr/>
          </p:nvSpPr>
          <p:spPr bwMode="auto">
            <a:xfrm>
              <a:off x="1066800" y="3485278"/>
              <a:ext cx="1371600" cy="99141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grpSp>
        <p:nvGrpSpPr>
          <p:cNvPr id="7" name="Group 6" descr="A woman standing behind a table speaking with a man. Implement firewise progams to educate property owners."/>
          <p:cNvGrpSpPr/>
          <p:nvPr/>
        </p:nvGrpSpPr>
        <p:grpSpPr>
          <a:xfrm>
            <a:off x="1066800" y="4648200"/>
            <a:ext cx="6858000" cy="991410"/>
            <a:chOff x="1066800" y="4648200"/>
            <a:chExt cx="6858000" cy="991410"/>
          </a:xfrm>
        </p:grpSpPr>
        <p:sp>
          <p:nvSpPr>
            <p:cNvPr id="22" name="Freeform 21"/>
            <p:cNvSpPr/>
            <p:nvPr/>
          </p:nvSpPr>
          <p:spPr>
            <a:xfrm>
              <a:off x="2286000" y="4711578"/>
              <a:ext cx="5638800" cy="872743"/>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r" defTabSz="1066800">
                <a:lnSpc>
                  <a:spcPct val="90000"/>
                </a:lnSpc>
                <a:spcAft>
                  <a:spcPct val="35000"/>
                </a:spcAft>
              </a:pPr>
              <a:r>
                <a:rPr lang="en-US" sz="2200" b="1" dirty="0"/>
                <a:t> </a:t>
              </a:r>
              <a:r>
                <a:rPr lang="en-US" sz="2400" dirty="0" smtClean="0"/>
                <a:t>Identify an secondary location for classes if school is flooded</a:t>
              </a:r>
              <a:endParaRPr lang="en-US" sz="2400" dirty="0"/>
            </a:p>
          </p:txBody>
        </p:sp>
        <p:sp>
          <p:nvSpPr>
            <p:cNvPr id="23" name="Rounded Rectangle 22"/>
            <p:cNvSpPr/>
            <p:nvPr/>
          </p:nvSpPr>
          <p:spPr bwMode="auto">
            <a:xfrm>
              <a:off x="1066800" y="4648200"/>
              <a:ext cx="1371600" cy="991410"/>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1512194091"/>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Mitigation Actions</a:t>
            </a:r>
            <a:endParaRPr lang="en-US" dirty="0"/>
          </a:p>
        </p:txBody>
      </p:sp>
      <p:sp>
        <p:nvSpPr>
          <p:cNvPr id="3" name="Content Placeholder 2"/>
          <p:cNvSpPr>
            <a:spLocks noGrp="1"/>
          </p:cNvSpPr>
          <p:nvPr>
            <p:ph idx="1"/>
          </p:nvPr>
        </p:nvSpPr>
        <p:spPr>
          <a:xfrm>
            <a:off x="457200" y="1068388"/>
            <a:ext cx="4572000" cy="4646612"/>
          </a:xfrm>
        </p:spPr>
        <p:txBody>
          <a:bodyPr/>
          <a:lstStyle/>
          <a:p>
            <a:r>
              <a:rPr lang="en-US" dirty="0" smtClean="0"/>
              <a:t>Subject matter experts, stakeholders, public</a:t>
            </a:r>
          </a:p>
          <a:p>
            <a:r>
              <a:rPr lang="en-US" dirty="0" smtClean="0"/>
              <a:t>Neighboring or similar communities</a:t>
            </a:r>
          </a:p>
          <a:p>
            <a:r>
              <a:rPr lang="en-US" dirty="0" smtClean="0"/>
              <a:t>FEMA Mitigation Best Practices Portfolio</a:t>
            </a:r>
          </a:p>
          <a:p>
            <a:r>
              <a:rPr lang="en-US" dirty="0" smtClean="0"/>
              <a:t>Student Manual Attachment F Mitigation Ideas</a:t>
            </a:r>
          </a:p>
        </p:txBody>
      </p:sp>
      <p:sp>
        <p:nvSpPr>
          <p:cNvPr id="5"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36</a:t>
            </a:fld>
            <a:endParaRPr lang="en-US" dirty="0"/>
          </a:p>
        </p:txBody>
      </p:sp>
      <p:pic>
        <p:nvPicPr>
          <p:cNvPr id="6" name="Picture 5" descr="Cover of Mitigation Ideas A Resource for Reducing Risk to Natural Hazar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582">
            <a:off x="4945133" y="1385298"/>
            <a:ext cx="3569208" cy="4615355"/>
          </a:xfrm>
          <a:prstGeom prst="rect">
            <a:avLst/>
          </a:prstGeom>
          <a:ln>
            <a:solidFill>
              <a:srgbClr val="CC33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4600164"/>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838200" y="533400"/>
            <a:ext cx="7467600" cy="1143000"/>
          </a:xfrm>
        </p:spPr>
        <p:txBody>
          <a:bodyPr/>
          <a:lstStyle/>
          <a:p>
            <a:pPr algn="ctr" eaLnBrk="1" hangingPunct="1"/>
            <a:r>
              <a:rPr lang="en-US" sz="3600" dirty="0" smtClean="0"/>
              <a:t>Activity 3.1</a:t>
            </a:r>
            <a:br>
              <a:rPr lang="en-US" sz="3600" dirty="0" smtClean="0"/>
            </a:br>
            <a:r>
              <a:rPr lang="en-US" sz="3600" dirty="0" smtClean="0"/>
              <a:t>Identifying Mitigation Actions</a:t>
            </a:r>
            <a:br>
              <a:rPr lang="en-US" sz="3600" dirty="0" smtClean="0"/>
            </a:br>
            <a:r>
              <a:rPr lang="en-US" sz="2400" dirty="0" smtClean="0"/>
              <a:t>Allotted Time: 30 minutes</a:t>
            </a:r>
          </a:p>
        </p:txBody>
      </p:sp>
      <p:sp>
        <p:nvSpPr>
          <p:cNvPr id="5"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37</a:t>
            </a:fld>
            <a:endParaRPr lang="en-US" dirty="0"/>
          </a:p>
        </p:txBody>
      </p:sp>
      <p:pic>
        <p:nvPicPr>
          <p:cNvPr id="7" name="Picture 6" descr="Man sitting at a table writing on a sheet pap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700" y="1905000"/>
            <a:ext cx="2514600" cy="167081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52400" y="3808274"/>
            <a:ext cx="8839200" cy="1754326"/>
          </a:xfrm>
          <a:prstGeom prst="rect">
            <a:avLst/>
          </a:prstGeom>
          <a:noFill/>
        </p:spPr>
        <p:txBody>
          <a:bodyPr wrap="square" rtlCol="0">
            <a:spAutoFit/>
          </a:bodyPr>
          <a:lstStyle/>
          <a:p>
            <a:r>
              <a:rPr lang="en-US" dirty="0"/>
              <a:t>Consider the problem statements written for Activity </a:t>
            </a:r>
            <a:r>
              <a:rPr lang="en-US" dirty="0" smtClean="0"/>
              <a:t>2.1. Choose one </a:t>
            </a:r>
            <a:r>
              <a:rPr lang="en-US" dirty="0"/>
              <a:t>and identify at least three potential mitigation actions to address </a:t>
            </a:r>
            <a:r>
              <a:rPr lang="en-US" dirty="0" smtClean="0"/>
              <a:t>the </a:t>
            </a:r>
            <a:r>
              <a:rPr lang="en-US" dirty="0"/>
              <a:t>problem. Write each mitigation action in the space below. If possible, identify mitigation actions that fall into different </a:t>
            </a:r>
            <a:r>
              <a:rPr lang="en-US" dirty="0" smtClean="0"/>
              <a:t>categories.</a:t>
            </a:r>
          </a:p>
          <a:p>
            <a:endParaRPr lang="en-US" dirty="0"/>
          </a:p>
          <a:p>
            <a:r>
              <a:rPr lang="en-US" dirty="0"/>
              <a:t>One person per group will share the identified mitigation actions with the class</a:t>
            </a:r>
            <a:r>
              <a:rPr lang="en-US" dirty="0" smtClean="0"/>
              <a:t>.</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24150"/>
            <a:ext cx="14446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695115"/>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Evaluate and Prioritize Actions</a:t>
            </a:r>
            <a:endParaRPr lang="en-US" dirty="0"/>
          </a:p>
        </p:txBody>
      </p:sp>
      <p:sp>
        <p:nvSpPr>
          <p:cNvPr id="3" name="Content Placeholder 2"/>
          <p:cNvSpPr>
            <a:spLocks noGrp="1"/>
          </p:cNvSpPr>
          <p:nvPr>
            <p:ph idx="1"/>
          </p:nvPr>
        </p:nvSpPr>
        <p:spPr/>
        <p:txBody>
          <a:bodyPr/>
          <a:lstStyle/>
          <a:p>
            <a:pPr marL="0" indent="0">
              <a:buNone/>
            </a:pPr>
            <a:r>
              <a:rPr lang="en-US" dirty="0" smtClean="0"/>
              <a:t>Describe how actions will be prioritized, including emphasis on benefit-cost review</a:t>
            </a:r>
          </a:p>
          <a:p>
            <a:pPr lvl="1"/>
            <a:r>
              <a:rPr lang="en-US" sz="2400" dirty="0" smtClean="0"/>
              <a:t>Benefit-Cost Review</a:t>
            </a:r>
          </a:p>
          <a:p>
            <a:pPr lvl="2"/>
            <a:r>
              <a:rPr lang="en-US" sz="2400" dirty="0" smtClean="0"/>
              <a:t>Are costs reasonable </a:t>
            </a:r>
            <a:br>
              <a:rPr lang="en-US" sz="2400" dirty="0" smtClean="0"/>
            </a:br>
            <a:r>
              <a:rPr lang="en-US" sz="2400" dirty="0" smtClean="0"/>
              <a:t>compared to problem</a:t>
            </a:r>
            <a:br>
              <a:rPr lang="en-US" sz="2400" dirty="0" smtClean="0"/>
            </a:br>
            <a:r>
              <a:rPr lang="en-US" sz="2400" dirty="0" smtClean="0"/>
              <a:t>and probable benefits?</a:t>
            </a:r>
          </a:p>
          <a:p>
            <a:pPr lvl="2"/>
            <a:r>
              <a:rPr lang="en-US" sz="2400" dirty="0" smtClean="0"/>
              <a:t>Estimate costs using </a:t>
            </a:r>
            <a:br>
              <a:rPr lang="en-US" sz="2400" dirty="0" smtClean="0"/>
            </a:br>
            <a:r>
              <a:rPr lang="en-US" sz="2400" dirty="0" smtClean="0"/>
              <a:t>planning level assessment</a:t>
            </a:r>
          </a:p>
          <a:p>
            <a:pPr lvl="2"/>
            <a:r>
              <a:rPr lang="en-US" sz="2400" dirty="0" smtClean="0"/>
              <a:t>Consider quantitative ($) </a:t>
            </a:r>
            <a:br>
              <a:rPr lang="en-US" sz="2400" dirty="0" smtClean="0"/>
            </a:br>
            <a:r>
              <a:rPr lang="en-US" sz="2400" dirty="0" smtClean="0"/>
              <a:t>and qualitative</a:t>
            </a:r>
          </a:p>
          <a:p>
            <a:endParaRPr lang="en-US" dirty="0" smtClean="0"/>
          </a:p>
        </p:txBody>
      </p:sp>
      <p:sp>
        <p:nvSpPr>
          <p:cNvPr id="6"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38</a:t>
            </a:fld>
            <a:endParaRPr lang="en-US" dirty="0"/>
          </a:p>
        </p:txBody>
      </p:sp>
      <p:pic>
        <p:nvPicPr>
          <p:cNvPr id="5" name="Picture 4" title="Federal Planning Requirement icon."/>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grpSp>
        <p:nvGrpSpPr>
          <p:cNvPr id="4" name="Group 3" descr="Costs/Money balances the Benefits of Losses avoided.&#10;"/>
          <p:cNvGrpSpPr/>
          <p:nvPr/>
        </p:nvGrpSpPr>
        <p:grpSpPr>
          <a:xfrm>
            <a:off x="5715000" y="2214554"/>
            <a:ext cx="2919222" cy="3271846"/>
            <a:chOff x="5715000" y="2214554"/>
            <a:chExt cx="2919222" cy="3271846"/>
          </a:xfrm>
        </p:grpSpPr>
        <p:sp>
          <p:nvSpPr>
            <p:cNvPr id="13" name="Freeform 12"/>
            <p:cNvSpPr/>
            <p:nvPr/>
          </p:nvSpPr>
          <p:spPr>
            <a:xfrm>
              <a:off x="7308342" y="2214554"/>
              <a:ext cx="1293876" cy="6400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a:solidFill>
                    <a:schemeClr val="lt1"/>
                  </a:solidFill>
                </a:rPr>
                <a:t>Benefits</a:t>
              </a:r>
            </a:p>
          </p:txBody>
        </p:sp>
        <p:sp>
          <p:nvSpPr>
            <p:cNvPr id="14" name="Isosceles Triangle 13"/>
            <p:cNvSpPr/>
            <p:nvPr/>
          </p:nvSpPr>
          <p:spPr>
            <a:xfrm>
              <a:off x="6954012" y="5006340"/>
              <a:ext cx="480060" cy="480060"/>
            </a:xfrm>
            <a:prstGeom prst="triangle">
              <a:avLst/>
            </a:pr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5753862" y="4805354"/>
              <a:ext cx="2880360" cy="194584"/>
            </a:xfrm>
            <a:prstGeom prst="rect">
              <a:avLst/>
            </a:pr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5780532" y="2995451"/>
              <a:ext cx="1223010" cy="1715414"/>
            </a:xfrm>
            <a:custGeom>
              <a:avLst/>
              <a:gdLst>
                <a:gd name="connsiteX0" fmla="*/ 0 w 1152144"/>
                <a:gd name="connsiteY0" fmla="*/ 192028 h 1715414"/>
                <a:gd name="connsiteX1" fmla="*/ 192028 w 1152144"/>
                <a:gd name="connsiteY1" fmla="*/ 0 h 1715414"/>
                <a:gd name="connsiteX2" fmla="*/ 960116 w 1152144"/>
                <a:gd name="connsiteY2" fmla="*/ 0 h 1715414"/>
                <a:gd name="connsiteX3" fmla="*/ 1152144 w 1152144"/>
                <a:gd name="connsiteY3" fmla="*/ 192028 h 1715414"/>
                <a:gd name="connsiteX4" fmla="*/ 1152144 w 1152144"/>
                <a:gd name="connsiteY4" fmla="*/ 1523386 h 1715414"/>
                <a:gd name="connsiteX5" fmla="*/ 960116 w 1152144"/>
                <a:gd name="connsiteY5" fmla="*/ 1715414 h 1715414"/>
                <a:gd name="connsiteX6" fmla="*/ 192028 w 1152144"/>
                <a:gd name="connsiteY6" fmla="*/ 1715414 h 1715414"/>
                <a:gd name="connsiteX7" fmla="*/ 0 w 1152144"/>
                <a:gd name="connsiteY7" fmla="*/ 1523386 h 1715414"/>
                <a:gd name="connsiteX8" fmla="*/ 0 w 1152144"/>
                <a:gd name="connsiteY8" fmla="*/ 192028 h 17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1715414">
                  <a:moveTo>
                    <a:pt x="0" y="192028"/>
                  </a:moveTo>
                  <a:cubicBezTo>
                    <a:pt x="0" y="85974"/>
                    <a:pt x="85974" y="0"/>
                    <a:pt x="192028" y="0"/>
                  </a:cubicBezTo>
                  <a:lnTo>
                    <a:pt x="960116" y="0"/>
                  </a:lnTo>
                  <a:cubicBezTo>
                    <a:pt x="1066170" y="0"/>
                    <a:pt x="1152144" y="85974"/>
                    <a:pt x="1152144" y="192028"/>
                  </a:cubicBezTo>
                  <a:lnTo>
                    <a:pt x="1152144" y="1523386"/>
                  </a:lnTo>
                  <a:cubicBezTo>
                    <a:pt x="1152144" y="1629440"/>
                    <a:pt x="1066170" y="1715414"/>
                    <a:pt x="960116" y="1715414"/>
                  </a:cubicBezTo>
                  <a:lnTo>
                    <a:pt x="192028" y="1715414"/>
                  </a:lnTo>
                  <a:cubicBezTo>
                    <a:pt x="85974" y="1715414"/>
                    <a:pt x="0" y="1629440"/>
                    <a:pt x="0" y="1523386"/>
                  </a:cubicBezTo>
                  <a:lnTo>
                    <a:pt x="0" y="192028"/>
                  </a:lnTo>
                  <a:close/>
                </a:path>
              </a:pathLst>
            </a:custGeom>
            <a:solidFill>
              <a:srgbClr val="4468A2"/>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4400" b="1" dirty="0"/>
                <a:t>$</a:t>
              </a:r>
            </a:p>
          </p:txBody>
        </p:sp>
        <p:sp>
          <p:nvSpPr>
            <p:cNvPr id="17" name="Freeform 16"/>
            <p:cNvSpPr/>
            <p:nvPr/>
          </p:nvSpPr>
          <p:spPr>
            <a:xfrm>
              <a:off x="7308342" y="2995451"/>
              <a:ext cx="1293876" cy="1715414"/>
            </a:xfrm>
            <a:custGeom>
              <a:avLst/>
              <a:gdLst>
                <a:gd name="connsiteX0" fmla="*/ 0 w 1152144"/>
                <a:gd name="connsiteY0" fmla="*/ 192028 h 1715414"/>
                <a:gd name="connsiteX1" fmla="*/ 192028 w 1152144"/>
                <a:gd name="connsiteY1" fmla="*/ 0 h 1715414"/>
                <a:gd name="connsiteX2" fmla="*/ 960116 w 1152144"/>
                <a:gd name="connsiteY2" fmla="*/ 0 h 1715414"/>
                <a:gd name="connsiteX3" fmla="*/ 1152144 w 1152144"/>
                <a:gd name="connsiteY3" fmla="*/ 192028 h 1715414"/>
                <a:gd name="connsiteX4" fmla="*/ 1152144 w 1152144"/>
                <a:gd name="connsiteY4" fmla="*/ 1523386 h 1715414"/>
                <a:gd name="connsiteX5" fmla="*/ 960116 w 1152144"/>
                <a:gd name="connsiteY5" fmla="*/ 1715414 h 1715414"/>
                <a:gd name="connsiteX6" fmla="*/ 192028 w 1152144"/>
                <a:gd name="connsiteY6" fmla="*/ 1715414 h 1715414"/>
                <a:gd name="connsiteX7" fmla="*/ 0 w 1152144"/>
                <a:gd name="connsiteY7" fmla="*/ 1523386 h 1715414"/>
                <a:gd name="connsiteX8" fmla="*/ 0 w 1152144"/>
                <a:gd name="connsiteY8" fmla="*/ 192028 h 17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1715414">
                  <a:moveTo>
                    <a:pt x="0" y="192028"/>
                  </a:moveTo>
                  <a:cubicBezTo>
                    <a:pt x="0" y="85974"/>
                    <a:pt x="85974" y="0"/>
                    <a:pt x="192028" y="0"/>
                  </a:cubicBezTo>
                  <a:lnTo>
                    <a:pt x="960116" y="0"/>
                  </a:lnTo>
                  <a:cubicBezTo>
                    <a:pt x="1066170" y="0"/>
                    <a:pt x="1152144" y="85974"/>
                    <a:pt x="1152144" y="192028"/>
                  </a:cubicBezTo>
                  <a:lnTo>
                    <a:pt x="1152144" y="1523386"/>
                  </a:lnTo>
                  <a:cubicBezTo>
                    <a:pt x="1152144" y="1629440"/>
                    <a:pt x="1066170" y="1715414"/>
                    <a:pt x="960116" y="1715414"/>
                  </a:cubicBezTo>
                  <a:lnTo>
                    <a:pt x="192028" y="1715414"/>
                  </a:lnTo>
                  <a:cubicBezTo>
                    <a:pt x="85974" y="1715414"/>
                    <a:pt x="0" y="1629440"/>
                    <a:pt x="0" y="1523386"/>
                  </a:cubicBezTo>
                  <a:lnTo>
                    <a:pt x="0" y="192028"/>
                  </a:lnTo>
                  <a:close/>
                </a:path>
              </a:pathLst>
            </a:custGeom>
            <a:solidFill>
              <a:srgbClr val="347278"/>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a:t>Losses Avoided</a:t>
              </a:r>
            </a:p>
          </p:txBody>
        </p:sp>
        <p:sp>
          <p:nvSpPr>
            <p:cNvPr id="18" name="Freeform 17"/>
            <p:cNvSpPr/>
            <p:nvPr/>
          </p:nvSpPr>
          <p:spPr>
            <a:xfrm>
              <a:off x="5715000" y="2214554"/>
              <a:ext cx="1293876" cy="6400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smtClean="0">
                  <a:solidFill>
                    <a:schemeClr val="lt1"/>
                  </a:solidFill>
                </a:rPr>
                <a:t>Costs</a:t>
              </a:r>
              <a:endParaRPr lang="en-US" sz="1600" b="1" dirty="0">
                <a:solidFill>
                  <a:schemeClr val="lt1"/>
                </a:solidFill>
              </a:endParaRPr>
            </a:p>
          </p:txBody>
        </p:sp>
      </p:gr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Capability Assessment</a:t>
            </a:r>
            <a:endParaRPr lang="en-US" dirty="0"/>
          </a:p>
        </p:txBody>
      </p:sp>
      <p:sp>
        <p:nvSpPr>
          <p:cNvPr id="3" name="Content Placeholder 2"/>
          <p:cNvSpPr>
            <a:spLocks noGrp="1"/>
          </p:cNvSpPr>
          <p:nvPr>
            <p:ph idx="1"/>
          </p:nvPr>
        </p:nvSpPr>
        <p:spPr/>
        <p:txBody>
          <a:bodyPr/>
          <a:lstStyle/>
          <a:p>
            <a:r>
              <a:rPr lang="en-US" dirty="0" smtClean="0"/>
              <a:t>Describe existing authorities, policies, programs, and resources available to accomplish hazard mitigation </a:t>
            </a:r>
          </a:p>
          <a:p>
            <a:r>
              <a:rPr lang="en-US" dirty="0" smtClean="0"/>
              <a:t>Describe the plans, reports, and technical information reviewed and incorporated</a:t>
            </a:r>
          </a:p>
          <a:p>
            <a:r>
              <a:rPr lang="en-US" dirty="0" smtClean="0"/>
              <a:t>Review and update capabilities, highlighting changes since previous plan  </a:t>
            </a:r>
            <a:endParaRPr lang="en-US" dirty="0"/>
          </a:p>
        </p:txBody>
      </p:sp>
      <p:sp>
        <p:nvSpPr>
          <p:cNvPr id="8"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3</a:t>
            </a:fld>
            <a:endParaRPr lang="en-US" dirty="0"/>
          </a:p>
        </p:txBody>
      </p:sp>
      <p:pic>
        <p:nvPicPr>
          <p:cNvPr id="6" name="Picture 5" descr="Note paper."/>
          <p:cNvPicPr/>
          <p:nvPr/>
        </p:nvPicPr>
        <p:blipFill>
          <a:blip r:embed="rId3" cstate="print">
            <a:extLst>
              <a:ext uri="{28A0092B-C50C-407E-A947-70E740481C1C}">
                <a14:useLocalDpi xmlns:a14="http://schemas.microsoft.com/office/drawing/2010/main" val="0"/>
              </a:ext>
            </a:extLst>
          </a:blip>
          <a:stretch>
            <a:fillRect/>
          </a:stretch>
        </p:blipFill>
        <p:spPr>
          <a:xfrm>
            <a:off x="7924800" y="17898"/>
            <a:ext cx="1143000" cy="996696"/>
          </a:xfrm>
          <a:prstGeom prst="rect">
            <a:avLst/>
          </a:prstGeom>
        </p:spPr>
      </p:pic>
      <p:pic>
        <p:nvPicPr>
          <p:cNvPr id="7" name="Picture 6" descr="Update."/>
          <p:cNvPicPr/>
          <p:nvPr/>
        </p:nvPicPr>
        <p:blipFill rotWithShape="1">
          <a:blip r:embed="rId4" cstate="print">
            <a:extLst>
              <a:ext uri="{28A0092B-C50C-407E-A947-70E740481C1C}">
                <a14:useLocalDpi xmlns:a14="http://schemas.microsoft.com/office/drawing/2010/main" val="0"/>
              </a:ext>
            </a:extLst>
          </a:blip>
          <a:srcRect l="20732" t="20732" r="20732" b="20732"/>
          <a:stretch/>
        </p:blipFill>
        <p:spPr bwMode="auto">
          <a:xfrm>
            <a:off x="7766367" y="3886200"/>
            <a:ext cx="1149033" cy="838200"/>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Criteria</a:t>
            </a:r>
            <a:endParaRPr lang="en-US" dirty="0"/>
          </a:p>
        </p:txBody>
      </p:sp>
      <p:sp>
        <p:nvSpPr>
          <p:cNvPr id="3" name="Content Placeholder 2"/>
          <p:cNvSpPr>
            <a:spLocks noGrp="1"/>
          </p:cNvSpPr>
          <p:nvPr>
            <p:ph idx="1"/>
          </p:nvPr>
        </p:nvSpPr>
        <p:spPr>
          <a:xfrm>
            <a:off x="457200" y="1068388"/>
            <a:ext cx="4114800" cy="4646612"/>
          </a:xfrm>
        </p:spPr>
        <p:txBody>
          <a:bodyPr/>
          <a:lstStyle/>
          <a:p>
            <a:r>
              <a:rPr lang="en-US" sz="2400" dirty="0" smtClean="0"/>
              <a:t>Technical</a:t>
            </a:r>
          </a:p>
          <a:p>
            <a:r>
              <a:rPr lang="en-US" sz="2400" dirty="0" smtClean="0"/>
              <a:t>Political</a:t>
            </a:r>
          </a:p>
          <a:p>
            <a:r>
              <a:rPr lang="en-US" sz="2400" dirty="0" smtClean="0"/>
              <a:t>Legal</a:t>
            </a:r>
          </a:p>
          <a:p>
            <a:r>
              <a:rPr lang="en-US" sz="2400" dirty="0" smtClean="0"/>
              <a:t>Environmental</a:t>
            </a:r>
          </a:p>
          <a:p>
            <a:r>
              <a:rPr lang="en-US" sz="2400" dirty="0" smtClean="0"/>
              <a:t>Social</a:t>
            </a:r>
          </a:p>
          <a:p>
            <a:r>
              <a:rPr lang="en-US" sz="2400" dirty="0" smtClean="0"/>
              <a:t>Administrative</a:t>
            </a:r>
          </a:p>
          <a:p>
            <a:r>
              <a:rPr lang="en-US" sz="2400" dirty="0" smtClean="0"/>
              <a:t>Local champion</a:t>
            </a:r>
          </a:p>
          <a:p>
            <a:r>
              <a:rPr lang="en-US" sz="2400" dirty="0" smtClean="0"/>
              <a:t>Protect lives</a:t>
            </a:r>
          </a:p>
          <a:p>
            <a:r>
              <a:rPr lang="en-US" sz="2400" dirty="0" smtClean="0"/>
              <a:t>Other community objectives</a:t>
            </a:r>
            <a:endParaRPr lang="en-US" sz="2400" dirty="0"/>
          </a:p>
        </p:txBody>
      </p:sp>
      <p:sp>
        <p:nvSpPr>
          <p:cNvPr id="6"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39</a:t>
            </a:fld>
            <a:endParaRPr lang="en-US" b="1" dirty="0"/>
          </a:p>
        </p:txBody>
      </p:sp>
      <p:grpSp>
        <p:nvGrpSpPr>
          <p:cNvPr id="5" name="Group 4" descr="Cons.&#10;High cost.&#10;Low Political Support.&#10;Pros.&#10;Protects structures.&#10;Funding available.&#10;Technically feasible." title="Evaluation Criteria"/>
          <p:cNvGrpSpPr/>
          <p:nvPr/>
        </p:nvGrpSpPr>
        <p:grpSpPr>
          <a:xfrm>
            <a:off x="4111879" y="1219200"/>
            <a:ext cx="4689971" cy="4784762"/>
            <a:chOff x="4111879" y="1219200"/>
            <a:chExt cx="4689971" cy="4784762"/>
          </a:xfrm>
        </p:grpSpPr>
        <p:sp>
          <p:nvSpPr>
            <p:cNvPr id="8" name="Isosceles Triangle 7"/>
            <p:cNvSpPr/>
            <p:nvPr/>
          </p:nvSpPr>
          <p:spPr>
            <a:xfrm>
              <a:off x="5942477" y="5352452"/>
              <a:ext cx="651510" cy="651510"/>
            </a:xfrm>
            <a:prstGeom prst="triangle">
              <a:avLst/>
            </a:pr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 name="Group 3"/>
            <p:cNvGrpSpPr/>
            <p:nvPr/>
          </p:nvGrpSpPr>
          <p:grpSpPr>
            <a:xfrm>
              <a:off x="4111879" y="1219200"/>
              <a:ext cx="4689971" cy="4155801"/>
              <a:chOff x="4111879" y="1219200"/>
              <a:chExt cx="4689971" cy="4155801"/>
            </a:xfrm>
          </p:grpSpPr>
          <p:sp>
            <p:nvSpPr>
              <p:cNvPr id="7" name="Freeform 6"/>
              <p:cNvSpPr/>
              <p:nvPr/>
            </p:nvSpPr>
            <p:spPr>
              <a:xfrm>
                <a:off x="7001017" y="1219200"/>
                <a:ext cx="1702145"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3200" b="1" dirty="0"/>
                  <a:t>Pros</a:t>
                </a:r>
              </a:p>
            </p:txBody>
          </p:sp>
          <p:sp>
            <p:nvSpPr>
              <p:cNvPr id="9" name="Rectangle 8"/>
              <p:cNvSpPr/>
              <p:nvPr/>
            </p:nvSpPr>
            <p:spPr>
              <a:xfrm rot="480806">
                <a:off x="4111879" y="5110923"/>
                <a:ext cx="4368483" cy="264078"/>
              </a:xfrm>
              <a:prstGeom prst="rect">
                <a:avLst/>
              </a:pr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486417" y="1219200"/>
                <a:ext cx="1702145"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3200" b="1" dirty="0" smtClean="0">
                    <a:solidFill>
                      <a:schemeClr val="lt1"/>
                    </a:solidFill>
                  </a:rPr>
                  <a:t>Cons</a:t>
                </a:r>
                <a:endParaRPr lang="en-US" sz="3200" b="1" dirty="0">
                  <a:solidFill>
                    <a:schemeClr val="lt1"/>
                  </a:solidFill>
                </a:endParaRPr>
              </a:p>
            </p:txBody>
          </p:sp>
          <p:sp>
            <p:nvSpPr>
              <p:cNvPr id="13" name="Freeform 12"/>
              <p:cNvSpPr/>
              <p:nvPr/>
            </p:nvSpPr>
            <p:spPr>
              <a:xfrm rot="480806">
                <a:off x="7002326" y="2439128"/>
                <a:ext cx="1799524"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rgbClr val="347278"/>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a:t>Protects Structures</a:t>
                </a:r>
              </a:p>
            </p:txBody>
          </p:sp>
          <p:sp>
            <p:nvSpPr>
              <p:cNvPr id="15" name="Freeform 14"/>
              <p:cNvSpPr/>
              <p:nvPr/>
            </p:nvSpPr>
            <p:spPr>
              <a:xfrm rot="480806">
                <a:off x="6849926" y="3397548"/>
                <a:ext cx="1799524"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rgbClr val="347278"/>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a:t>Funding Available</a:t>
                </a:r>
              </a:p>
            </p:txBody>
          </p:sp>
          <p:sp>
            <p:nvSpPr>
              <p:cNvPr id="16" name="Freeform 15"/>
              <p:cNvSpPr/>
              <p:nvPr/>
            </p:nvSpPr>
            <p:spPr>
              <a:xfrm rot="480806">
                <a:off x="4417683" y="3002475"/>
                <a:ext cx="1799524"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rgbClr val="4468A2"/>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a:t>High Cost $</a:t>
                </a:r>
              </a:p>
            </p:txBody>
          </p:sp>
          <p:sp>
            <p:nvSpPr>
              <p:cNvPr id="17" name="Freeform 16"/>
              <p:cNvSpPr/>
              <p:nvPr/>
            </p:nvSpPr>
            <p:spPr>
              <a:xfrm rot="480806">
                <a:off x="6724618" y="4344129"/>
                <a:ext cx="1799524"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rgbClr val="347278"/>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a:t>Technically Feasible</a:t>
                </a:r>
              </a:p>
            </p:txBody>
          </p:sp>
          <p:sp>
            <p:nvSpPr>
              <p:cNvPr id="18" name="Freeform 17"/>
              <p:cNvSpPr/>
              <p:nvPr/>
            </p:nvSpPr>
            <p:spPr>
              <a:xfrm rot="480806">
                <a:off x="4265283" y="4000686"/>
                <a:ext cx="1799524" cy="868680"/>
              </a:xfrm>
              <a:custGeom>
                <a:avLst/>
                <a:gdLst>
                  <a:gd name="connsiteX0" fmla="*/ 0 w 1152144"/>
                  <a:gd name="connsiteY0" fmla="*/ 64008 h 640080"/>
                  <a:gd name="connsiteX1" fmla="*/ 64008 w 1152144"/>
                  <a:gd name="connsiteY1" fmla="*/ 0 h 640080"/>
                  <a:gd name="connsiteX2" fmla="*/ 1088136 w 1152144"/>
                  <a:gd name="connsiteY2" fmla="*/ 0 h 640080"/>
                  <a:gd name="connsiteX3" fmla="*/ 1152144 w 1152144"/>
                  <a:gd name="connsiteY3" fmla="*/ 64008 h 640080"/>
                  <a:gd name="connsiteX4" fmla="*/ 1152144 w 1152144"/>
                  <a:gd name="connsiteY4" fmla="*/ 576072 h 640080"/>
                  <a:gd name="connsiteX5" fmla="*/ 1088136 w 1152144"/>
                  <a:gd name="connsiteY5" fmla="*/ 640080 h 640080"/>
                  <a:gd name="connsiteX6" fmla="*/ 64008 w 1152144"/>
                  <a:gd name="connsiteY6" fmla="*/ 640080 h 640080"/>
                  <a:gd name="connsiteX7" fmla="*/ 0 w 1152144"/>
                  <a:gd name="connsiteY7" fmla="*/ 576072 h 640080"/>
                  <a:gd name="connsiteX8" fmla="*/ 0 w 1152144"/>
                  <a:gd name="connsiteY8" fmla="*/ 64008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 h="640080">
                    <a:moveTo>
                      <a:pt x="0" y="64008"/>
                    </a:moveTo>
                    <a:cubicBezTo>
                      <a:pt x="0" y="28657"/>
                      <a:pt x="28657" y="0"/>
                      <a:pt x="64008" y="0"/>
                    </a:cubicBezTo>
                    <a:lnTo>
                      <a:pt x="1088136" y="0"/>
                    </a:lnTo>
                    <a:cubicBezTo>
                      <a:pt x="1123487" y="0"/>
                      <a:pt x="1152144" y="28657"/>
                      <a:pt x="1152144" y="64008"/>
                    </a:cubicBezTo>
                    <a:lnTo>
                      <a:pt x="1152144" y="576072"/>
                    </a:lnTo>
                    <a:cubicBezTo>
                      <a:pt x="1152144" y="611423"/>
                      <a:pt x="1123487" y="640080"/>
                      <a:pt x="1088136" y="640080"/>
                    </a:cubicBezTo>
                    <a:lnTo>
                      <a:pt x="64008" y="640080"/>
                    </a:lnTo>
                    <a:cubicBezTo>
                      <a:pt x="28657" y="640080"/>
                      <a:pt x="0" y="611423"/>
                      <a:pt x="0" y="576072"/>
                    </a:cubicBezTo>
                    <a:lnTo>
                      <a:pt x="0" y="64008"/>
                    </a:lnTo>
                    <a:close/>
                  </a:path>
                </a:pathLst>
              </a:custGeom>
              <a:solidFill>
                <a:srgbClr val="4468A2"/>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600" b="1" dirty="0" smtClean="0"/>
                  <a:t>Low Political </a:t>
                </a:r>
                <a:r>
                  <a:rPr lang="en-US" sz="1600" b="1" dirty="0"/>
                  <a:t>Support</a:t>
                </a:r>
              </a:p>
            </p:txBody>
          </p:sp>
        </p:grpSp>
      </p:gr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Prioritization</a:t>
            </a:r>
            <a:endParaRPr lang="en-US" dirty="0"/>
          </a:p>
        </p:txBody>
      </p:sp>
      <p:sp>
        <p:nvSpPr>
          <p:cNvPr id="3" name="Content Placeholder 2"/>
          <p:cNvSpPr>
            <a:spLocks noGrp="1"/>
          </p:cNvSpPr>
          <p:nvPr>
            <p:ph idx="1"/>
          </p:nvPr>
        </p:nvSpPr>
        <p:spPr/>
        <p:txBody>
          <a:bodyPr/>
          <a:lstStyle/>
          <a:p>
            <a:r>
              <a:rPr lang="en-US" dirty="0"/>
              <a:t>Considers plan goals and hazards addressed</a:t>
            </a:r>
          </a:p>
          <a:p>
            <a:r>
              <a:rPr lang="en-US" dirty="0" smtClean="0"/>
              <a:t>Weighs the pros and cons</a:t>
            </a:r>
          </a:p>
          <a:p>
            <a:r>
              <a:rPr lang="en-US" dirty="0" smtClean="0"/>
              <a:t>Is appropriate for community capabilities</a:t>
            </a:r>
          </a:p>
        </p:txBody>
      </p:sp>
      <p:sp>
        <p:nvSpPr>
          <p:cNvPr id="6"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40</a:t>
            </a:fld>
            <a:endParaRPr lang="en-US" dirty="0"/>
          </a:p>
        </p:txBody>
      </p:sp>
      <p:pic>
        <p:nvPicPr>
          <p:cNvPr id="7" name="Picture 6" descr="Water tunnel underneath road with stones stacked to the left and right of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908577"/>
            <a:ext cx="3265095" cy="2443113"/>
          </a:xfrm>
          <a:prstGeom prst="rect">
            <a:avLst/>
          </a:prstGeom>
        </p:spPr>
      </p:pic>
      <p:pic>
        <p:nvPicPr>
          <p:cNvPr id="8" name="Picture 7" descr="Flooding that has resulted in shallow water in residential area with an elevated house in the backgrou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908577"/>
            <a:ext cx="3265095" cy="2449811"/>
          </a:xfrm>
          <a:prstGeom prst="rect">
            <a:avLst/>
          </a:prstGeom>
        </p:spPr>
      </p:pic>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838200" y="3352800"/>
            <a:ext cx="7467600" cy="1143000"/>
          </a:xfrm>
        </p:spPr>
        <p:txBody>
          <a:bodyPr/>
          <a:lstStyle/>
          <a:p>
            <a:pPr algn="ctr" eaLnBrk="1" hangingPunct="1"/>
            <a:r>
              <a:rPr lang="en-US" sz="3600" dirty="0" smtClean="0"/>
              <a:t>Activity 3.2</a:t>
            </a:r>
            <a:br>
              <a:rPr lang="en-US" sz="3600" dirty="0" smtClean="0"/>
            </a:br>
            <a:r>
              <a:rPr lang="en-US" sz="3600" dirty="0" smtClean="0"/>
              <a:t>Prioritizing Mitigation Actions</a:t>
            </a:r>
            <a:br>
              <a:rPr lang="en-US" sz="3600" dirty="0" smtClean="0"/>
            </a:br>
            <a:r>
              <a:rPr lang="en-US" sz="3600" dirty="0" smtClean="0"/>
              <a:t/>
            </a:r>
            <a:br>
              <a:rPr lang="en-US" sz="3600" dirty="0" smtClean="0"/>
            </a:br>
            <a:r>
              <a:rPr lang="en-US" sz="2400" dirty="0" smtClean="0"/>
              <a:t>Allotted Time: 35 minutes</a:t>
            </a:r>
          </a:p>
        </p:txBody>
      </p:sp>
      <p:sp>
        <p:nvSpPr>
          <p:cNvPr id="6" name="Slide Number Placeholder 4"/>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3.41</a:t>
            </a:r>
            <a:endParaRPr lang="en-US" b="1" dirty="0"/>
          </a:p>
        </p:txBody>
      </p:sp>
      <p:pic>
        <p:nvPicPr>
          <p:cNvPr id="5" name="Picture 4" descr="Men and women in an office setting sitting at a table listening to a man reading his not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779" y="1145794"/>
            <a:ext cx="2488441" cy="167081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762000" y="76200"/>
            <a:ext cx="7467600" cy="914400"/>
          </a:xfrm>
        </p:spPr>
        <p:txBody>
          <a:bodyPr/>
          <a:lstStyle/>
          <a:p>
            <a:pPr algn="ctr" eaLnBrk="1" hangingPunct="1"/>
            <a:r>
              <a:rPr lang="en-US" sz="3600" dirty="0" smtClean="0"/>
              <a:t>Activity 3.2:</a:t>
            </a:r>
            <a:br>
              <a:rPr lang="en-US" sz="3600" dirty="0" smtClean="0"/>
            </a:br>
            <a:r>
              <a:rPr lang="en-US" sz="3600" dirty="0" smtClean="0"/>
              <a:t>Prioritizing Mitigation Actions</a:t>
            </a:r>
            <a:endParaRPr lang="en-US" sz="2400" dirty="0" smtClean="0"/>
          </a:p>
        </p:txBody>
      </p:sp>
      <p:sp>
        <p:nvSpPr>
          <p:cNvPr id="3" name="TextBox 2"/>
          <p:cNvSpPr txBox="1"/>
          <p:nvPr/>
        </p:nvSpPr>
        <p:spPr>
          <a:xfrm>
            <a:off x="76198" y="990599"/>
            <a:ext cx="4495801" cy="5299912"/>
          </a:xfrm>
          <a:prstGeom prst="rect">
            <a:avLst/>
          </a:prstGeom>
          <a:noFill/>
        </p:spPr>
        <p:txBody>
          <a:bodyPr wrap="square" rtlCol="0">
            <a:spAutoFit/>
          </a:bodyPr>
          <a:lstStyle/>
          <a:p>
            <a:pPr eaLnBrk="0" hangingPunct="0">
              <a:spcBef>
                <a:spcPct val="20000"/>
              </a:spcBef>
              <a:tabLst>
                <a:tab pos="401638" algn="l"/>
              </a:tabLst>
            </a:pPr>
            <a:r>
              <a:rPr lang="en-US" b="1" dirty="0" smtClean="0">
                <a:solidFill>
                  <a:srgbClr val="000066"/>
                </a:solidFill>
                <a:latin typeface="+mn-lt"/>
              </a:rPr>
              <a:t>Part I Instructions</a:t>
            </a:r>
            <a:endParaRPr lang="en-US" b="1" dirty="0">
              <a:solidFill>
                <a:srgbClr val="000066"/>
              </a:solidFill>
              <a:latin typeface="+mn-lt"/>
            </a:endParaRPr>
          </a:p>
          <a:p>
            <a:pPr marL="342900" indent="-342900" eaLnBrk="0" hangingPunct="0">
              <a:spcBef>
                <a:spcPct val="20000"/>
              </a:spcBef>
              <a:buAutoNum type="arabicPeriod"/>
              <a:tabLst>
                <a:tab pos="401638" algn="l"/>
              </a:tabLst>
            </a:pPr>
            <a:r>
              <a:rPr lang="en-US" dirty="0" smtClean="0">
                <a:solidFill>
                  <a:srgbClr val="000066"/>
                </a:solidFill>
              </a:rPr>
              <a:t>The </a:t>
            </a:r>
            <a:r>
              <a:rPr lang="en-US" dirty="0">
                <a:solidFill>
                  <a:srgbClr val="000066"/>
                </a:solidFill>
              </a:rPr>
              <a:t>entire class will review </a:t>
            </a:r>
            <a:r>
              <a:rPr lang="en-US" dirty="0" smtClean="0">
                <a:solidFill>
                  <a:srgbClr val="000066"/>
                </a:solidFill>
              </a:rPr>
              <a:t>   approximately </a:t>
            </a:r>
            <a:r>
              <a:rPr lang="en-US" dirty="0">
                <a:solidFill>
                  <a:srgbClr val="000066"/>
                </a:solidFill>
              </a:rPr>
              <a:t>five actions using a limited set of criteria to identify top priority </a:t>
            </a:r>
            <a:r>
              <a:rPr lang="en-US" dirty="0" smtClean="0">
                <a:solidFill>
                  <a:srgbClr val="000066"/>
                </a:solidFill>
              </a:rPr>
              <a:t>actions</a:t>
            </a:r>
          </a:p>
          <a:p>
            <a:pPr eaLnBrk="0" hangingPunct="0">
              <a:spcBef>
                <a:spcPct val="20000"/>
              </a:spcBef>
              <a:tabLst>
                <a:tab pos="401638" algn="l"/>
              </a:tabLst>
            </a:pPr>
            <a:endParaRPr lang="en-US" sz="1100" dirty="0" smtClean="0">
              <a:solidFill>
                <a:srgbClr val="000066"/>
              </a:solidFill>
            </a:endParaRPr>
          </a:p>
          <a:p>
            <a:pPr eaLnBrk="0" hangingPunct="0">
              <a:spcBef>
                <a:spcPct val="20000"/>
              </a:spcBef>
              <a:tabLst>
                <a:tab pos="401638" algn="l"/>
              </a:tabLst>
            </a:pPr>
            <a:r>
              <a:rPr lang="en-US" dirty="0" smtClean="0">
                <a:solidFill>
                  <a:srgbClr val="000066"/>
                </a:solidFill>
              </a:rPr>
              <a:t>2. Rate each action</a:t>
            </a:r>
            <a:endParaRPr lang="en-US" dirty="0">
              <a:solidFill>
                <a:srgbClr val="000066"/>
              </a:solidFill>
            </a:endParaRPr>
          </a:p>
          <a:p>
            <a:pPr marL="742950" lvl="1" indent="-285750" eaLnBrk="0" hangingPunct="0">
              <a:spcBef>
                <a:spcPct val="20000"/>
              </a:spcBef>
              <a:buFont typeface="Arial" panose="020B0604020202020204" pitchFamily="34" charset="0"/>
              <a:buChar char="•"/>
              <a:tabLst>
                <a:tab pos="401638" algn="l"/>
              </a:tabLst>
            </a:pPr>
            <a:r>
              <a:rPr lang="en-US" dirty="0">
                <a:solidFill>
                  <a:srgbClr val="000066"/>
                </a:solidFill>
              </a:rPr>
              <a:t>Zero (0) if the action would not do well or would be neutral on that criterion</a:t>
            </a:r>
          </a:p>
          <a:p>
            <a:pPr marL="742950" lvl="1" indent="-285750" eaLnBrk="0" hangingPunct="0">
              <a:spcBef>
                <a:spcPct val="20000"/>
              </a:spcBef>
              <a:buFont typeface="Arial" panose="020B0604020202020204" pitchFamily="34" charset="0"/>
              <a:buChar char="•"/>
              <a:tabLst>
                <a:tab pos="401638" algn="l"/>
              </a:tabLst>
            </a:pPr>
            <a:r>
              <a:rPr lang="en-US" dirty="0">
                <a:solidFill>
                  <a:srgbClr val="000066"/>
                </a:solidFill>
              </a:rPr>
              <a:t>One (1) if an action would do well on a criterion</a:t>
            </a:r>
          </a:p>
          <a:p>
            <a:pPr marL="742950" lvl="1" indent="-285750" eaLnBrk="0" hangingPunct="0">
              <a:spcBef>
                <a:spcPct val="20000"/>
              </a:spcBef>
              <a:buFont typeface="Arial" panose="020B0604020202020204" pitchFamily="34" charset="0"/>
              <a:buChar char="•"/>
              <a:tabLst>
                <a:tab pos="401638" algn="l"/>
              </a:tabLst>
            </a:pPr>
            <a:r>
              <a:rPr lang="en-US" dirty="0">
                <a:solidFill>
                  <a:srgbClr val="000066"/>
                </a:solidFill>
              </a:rPr>
              <a:t>Two (2) if an action would do very well on a criterion</a:t>
            </a:r>
          </a:p>
          <a:p>
            <a:pPr eaLnBrk="0" hangingPunct="0">
              <a:spcBef>
                <a:spcPct val="20000"/>
              </a:spcBef>
              <a:tabLst>
                <a:tab pos="401638" algn="l"/>
              </a:tabLst>
            </a:pPr>
            <a:endParaRPr lang="en-US" dirty="0" smtClean="0">
              <a:solidFill>
                <a:srgbClr val="000066"/>
              </a:solidFill>
            </a:endParaRPr>
          </a:p>
          <a:p>
            <a:pPr eaLnBrk="0" hangingPunct="0">
              <a:spcBef>
                <a:spcPct val="20000"/>
              </a:spcBef>
              <a:tabLst>
                <a:tab pos="401638" algn="l"/>
              </a:tabLst>
            </a:pPr>
            <a:r>
              <a:rPr lang="en-US" dirty="0" smtClean="0">
                <a:solidFill>
                  <a:srgbClr val="000066"/>
                </a:solidFill>
              </a:rPr>
              <a:t>3. Total the numbers</a:t>
            </a:r>
            <a:endParaRPr lang="en-US" dirty="0">
              <a:solidFill>
                <a:srgbClr val="000066"/>
              </a:solidFill>
            </a:endParaRPr>
          </a:p>
          <a:p>
            <a:pPr eaLnBrk="0" hangingPunct="0">
              <a:spcBef>
                <a:spcPct val="20000"/>
              </a:spcBef>
              <a:tabLst>
                <a:tab pos="401638" algn="l"/>
              </a:tabLst>
            </a:pPr>
            <a:endParaRPr lang="en-US" dirty="0">
              <a:solidFill>
                <a:srgbClr val="00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02664129"/>
              </p:ext>
            </p:extLst>
          </p:nvPr>
        </p:nvGraphicFramePr>
        <p:xfrm>
          <a:off x="4650528" y="1219199"/>
          <a:ext cx="4177284" cy="4333820"/>
        </p:xfrm>
        <a:graphic>
          <a:graphicData uri="http://schemas.openxmlformats.org/drawingml/2006/table">
            <a:tbl>
              <a:tblPr firstRow="1" firstCol="1" bandRow="1">
                <a:tableStyleId>{21E4AEA4-8DFA-4A89-87EB-49C32662AFE0}</a:tableStyleId>
              </a:tblPr>
              <a:tblGrid>
                <a:gridCol w="599856"/>
                <a:gridCol w="539549"/>
                <a:gridCol w="506581"/>
                <a:gridCol w="578950"/>
                <a:gridCol w="796056"/>
                <a:gridCol w="578146"/>
                <a:gridCol w="578146"/>
              </a:tblGrid>
              <a:tr h="2498290">
                <a:tc>
                  <a:txBody>
                    <a:bodyPr/>
                    <a:lstStyle/>
                    <a:p>
                      <a:pPr marL="0" marR="0" indent="0">
                        <a:lnSpc>
                          <a:spcPct val="115000"/>
                        </a:lnSpc>
                        <a:spcBef>
                          <a:spcPts val="600"/>
                        </a:spcBef>
                        <a:spcAft>
                          <a:spcPts val="600"/>
                        </a:spcAft>
                        <a:tabLst>
                          <a:tab pos="685800" algn="l"/>
                          <a:tab pos="457200" algn="l"/>
                        </a:tabLst>
                      </a:pPr>
                      <a:r>
                        <a:rPr lang="en-US" sz="1800" dirty="0" smtClean="0">
                          <a:effectLst/>
                        </a:rPr>
                        <a:t>  </a:t>
                      </a:r>
                      <a:r>
                        <a:rPr lang="en-US" sz="1800" b="1" dirty="0" smtClean="0">
                          <a:effectLst/>
                        </a:rPr>
                        <a:t>Identified Action</a:t>
                      </a:r>
                      <a:endParaRPr lang="en-US" sz="1800" b="1" dirty="0">
                        <a:effectLst/>
                        <a:latin typeface="Arial"/>
                        <a:ea typeface="Times New Roman"/>
                        <a:cs typeface="Times New Roman"/>
                      </a:endParaRPr>
                    </a:p>
                  </a:txBody>
                  <a:tcPr marL="100792" marR="100792" marT="0" marB="0" vert="vert270"/>
                </a:tc>
                <a:tc>
                  <a:txBody>
                    <a:bodyPr/>
                    <a:lstStyle/>
                    <a:p>
                      <a:pPr marL="0" marR="0" indent="0">
                        <a:lnSpc>
                          <a:spcPct val="115000"/>
                        </a:lnSpc>
                        <a:spcBef>
                          <a:spcPts val="600"/>
                        </a:spcBef>
                        <a:spcAft>
                          <a:spcPts val="600"/>
                        </a:spcAft>
                        <a:tabLst>
                          <a:tab pos="685800" algn="l"/>
                          <a:tab pos="457200" algn="l"/>
                        </a:tabLst>
                      </a:pPr>
                      <a:r>
                        <a:rPr lang="en-US" sz="1800" b="0" dirty="0" smtClean="0">
                          <a:effectLst/>
                        </a:rPr>
                        <a:t> Technical</a:t>
                      </a:r>
                      <a:endParaRPr lang="en-US" sz="1800" b="0" dirty="0">
                        <a:effectLst/>
                        <a:latin typeface="Arial"/>
                        <a:ea typeface="Times New Roman"/>
                        <a:cs typeface="Times New Roman"/>
                      </a:endParaRPr>
                    </a:p>
                  </a:txBody>
                  <a:tcPr marL="100792" marR="100792" marT="0" marB="0" vert="vert270"/>
                </a:tc>
                <a:tc>
                  <a:txBody>
                    <a:bodyPr/>
                    <a:lstStyle/>
                    <a:p>
                      <a:pPr marL="0" marR="0" indent="0">
                        <a:lnSpc>
                          <a:spcPct val="115000"/>
                        </a:lnSpc>
                        <a:spcBef>
                          <a:spcPts val="600"/>
                        </a:spcBef>
                        <a:spcAft>
                          <a:spcPts val="600"/>
                        </a:spcAft>
                        <a:tabLst>
                          <a:tab pos="685800" algn="l"/>
                          <a:tab pos="457200" algn="l"/>
                        </a:tabLst>
                      </a:pPr>
                      <a:r>
                        <a:rPr lang="en-US" sz="1800" b="0" dirty="0" smtClean="0">
                          <a:effectLst/>
                        </a:rPr>
                        <a:t> Political</a:t>
                      </a:r>
                      <a:endParaRPr lang="en-US" sz="1800" b="0" dirty="0">
                        <a:effectLst/>
                        <a:latin typeface="Arial"/>
                        <a:ea typeface="Times New Roman"/>
                        <a:cs typeface="Times New Roman"/>
                      </a:endParaRPr>
                    </a:p>
                  </a:txBody>
                  <a:tcPr marL="100792" marR="100792" marT="0" marB="0" vert="vert270"/>
                </a:tc>
                <a:tc>
                  <a:txBody>
                    <a:bodyPr/>
                    <a:lstStyle/>
                    <a:p>
                      <a:pPr marL="0" marR="0" indent="0">
                        <a:lnSpc>
                          <a:spcPct val="115000"/>
                        </a:lnSpc>
                        <a:spcBef>
                          <a:spcPts val="600"/>
                        </a:spcBef>
                        <a:spcAft>
                          <a:spcPts val="600"/>
                        </a:spcAft>
                        <a:tabLst>
                          <a:tab pos="685800" algn="l"/>
                          <a:tab pos="457200" algn="l"/>
                        </a:tabLst>
                      </a:pPr>
                      <a:r>
                        <a:rPr lang="en-US" sz="1800" b="0" dirty="0" smtClean="0">
                          <a:effectLst/>
                        </a:rPr>
                        <a:t> Environmental</a:t>
                      </a:r>
                      <a:endParaRPr lang="en-US" sz="1800" b="0" dirty="0">
                        <a:effectLst/>
                        <a:latin typeface="Arial"/>
                        <a:ea typeface="Times New Roman"/>
                        <a:cs typeface="Times New Roman"/>
                      </a:endParaRPr>
                    </a:p>
                  </a:txBody>
                  <a:tcPr marL="100792" marR="100792" marT="0" marB="0" vert="vert270"/>
                </a:tc>
                <a:tc>
                  <a:txBody>
                    <a:bodyPr/>
                    <a:lstStyle/>
                    <a:p>
                      <a:pPr marL="0" marR="0" indent="0">
                        <a:lnSpc>
                          <a:spcPct val="115000"/>
                        </a:lnSpc>
                        <a:spcBef>
                          <a:spcPts val="0"/>
                        </a:spcBef>
                        <a:spcAft>
                          <a:spcPts val="0"/>
                        </a:spcAft>
                        <a:tabLst>
                          <a:tab pos="685800" algn="l"/>
                          <a:tab pos="457200" algn="l"/>
                        </a:tabLst>
                      </a:pPr>
                      <a:r>
                        <a:rPr lang="en-US" sz="1800" b="0" dirty="0" smtClean="0">
                          <a:effectLst/>
                        </a:rPr>
                        <a:t> Other Community  Objectives</a:t>
                      </a:r>
                      <a:endParaRPr lang="en-US" sz="1800" b="0" dirty="0">
                        <a:effectLst/>
                        <a:latin typeface="Arial"/>
                        <a:ea typeface="Times New Roman"/>
                        <a:cs typeface="Times New Roman"/>
                      </a:endParaRPr>
                    </a:p>
                  </a:txBody>
                  <a:tcPr marL="100792" marR="100792" marT="0" marB="0" vert="vert270"/>
                </a:tc>
                <a:tc>
                  <a:txBody>
                    <a:bodyPr/>
                    <a:lstStyle/>
                    <a:p>
                      <a:pPr marL="0" marR="0" indent="0">
                        <a:lnSpc>
                          <a:spcPct val="115000"/>
                        </a:lnSpc>
                        <a:spcBef>
                          <a:spcPts val="600"/>
                        </a:spcBef>
                        <a:spcAft>
                          <a:spcPts val="600"/>
                        </a:spcAft>
                        <a:tabLst>
                          <a:tab pos="685800" algn="l"/>
                          <a:tab pos="457200" algn="l"/>
                        </a:tabLst>
                      </a:pPr>
                      <a:r>
                        <a:rPr lang="en-US" sz="1800" b="0" dirty="0" smtClean="0">
                          <a:effectLst/>
                        </a:rPr>
                        <a:t> Protect </a:t>
                      </a:r>
                      <a:r>
                        <a:rPr lang="en-US" sz="1800" b="0" dirty="0">
                          <a:effectLst/>
                        </a:rPr>
                        <a:t>Lives</a:t>
                      </a:r>
                      <a:endParaRPr lang="en-US" sz="1800" b="0" dirty="0">
                        <a:effectLst/>
                        <a:latin typeface="Arial"/>
                        <a:ea typeface="Times New Roman"/>
                        <a:cs typeface="Times New Roman"/>
                      </a:endParaRPr>
                    </a:p>
                  </a:txBody>
                  <a:tcPr marL="100792" marR="100792" marT="0" marB="0" vert="vert270"/>
                </a:tc>
                <a:tc>
                  <a:txBody>
                    <a:bodyPr/>
                    <a:lstStyle/>
                    <a:p>
                      <a:pPr marL="0" marR="0" indent="0">
                        <a:lnSpc>
                          <a:spcPct val="115000"/>
                        </a:lnSpc>
                        <a:spcBef>
                          <a:spcPts val="600"/>
                        </a:spcBef>
                        <a:spcAft>
                          <a:spcPts val="600"/>
                        </a:spcAft>
                        <a:tabLst>
                          <a:tab pos="685800" algn="l"/>
                          <a:tab pos="457200" algn="l"/>
                        </a:tabLst>
                      </a:pPr>
                      <a:r>
                        <a:rPr lang="en-US" sz="1800" dirty="0" smtClean="0">
                          <a:effectLst/>
                          <a:latin typeface="Arial"/>
                          <a:ea typeface="Times New Roman"/>
                          <a:cs typeface="Times New Roman"/>
                        </a:rPr>
                        <a:t>Total</a:t>
                      </a:r>
                      <a:endParaRPr lang="en-US" sz="1800" dirty="0">
                        <a:effectLst/>
                        <a:latin typeface="Arial"/>
                        <a:ea typeface="Times New Roman"/>
                        <a:cs typeface="Times New Roman"/>
                      </a:endParaRPr>
                    </a:p>
                  </a:txBody>
                  <a:tcPr marL="100792" marR="100792" marT="0" marB="0" vert="vert270"/>
                </a:tc>
              </a:tr>
              <a:tr h="367106">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dirty="0">
                          <a:effectLst/>
                        </a:rPr>
                        <a:t> </a:t>
                      </a:r>
                      <a:endParaRPr lang="en-US" sz="1800" dirty="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endParaRPr lang="en-US" sz="1800">
                        <a:effectLst/>
                        <a:latin typeface="Arial"/>
                        <a:ea typeface="Times New Roman"/>
                        <a:cs typeface="Times New Roman"/>
                      </a:endParaRPr>
                    </a:p>
                  </a:txBody>
                  <a:tcPr marL="100792" marR="100792" marT="0" marB="0"/>
                </a:tc>
              </a:tr>
              <a:tr h="367106">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endParaRPr lang="en-US" sz="1800">
                        <a:effectLst/>
                        <a:latin typeface="Arial"/>
                        <a:ea typeface="Times New Roman"/>
                        <a:cs typeface="Times New Roman"/>
                      </a:endParaRPr>
                    </a:p>
                  </a:txBody>
                  <a:tcPr marL="100792" marR="100792" marT="0" marB="0"/>
                </a:tc>
              </a:tr>
              <a:tr h="367106">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endParaRPr lang="en-US" sz="1800">
                        <a:effectLst/>
                        <a:latin typeface="Arial"/>
                        <a:ea typeface="Times New Roman"/>
                        <a:cs typeface="Times New Roman"/>
                      </a:endParaRPr>
                    </a:p>
                  </a:txBody>
                  <a:tcPr marL="100792" marR="100792" marT="0" marB="0"/>
                </a:tc>
              </a:tr>
              <a:tr h="367106">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endParaRPr lang="en-US" sz="1800">
                        <a:effectLst/>
                        <a:latin typeface="Arial"/>
                        <a:ea typeface="Times New Roman"/>
                        <a:cs typeface="Times New Roman"/>
                      </a:endParaRPr>
                    </a:p>
                  </a:txBody>
                  <a:tcPr marL="100792" marR="100792" marT="0" marB="0"/>
                </a:tc>
              </a:tr>
              <a:tr h="367106">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a:effectLst/>
                        </a:rPr>
                        <a:t> </a:t>
                      </a:r>
                      <a:endParaRPr lang="en-US" sz="180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r>
                        <a:rPr lang="en-US" sz="1800" dirty="0">
                          <a:effectLst/>
                        </a:rPr>
                        <a:t> </a:t>
                      </a:r>
                      <a:endParaRPr lang="en-US" sz="1800" dirty="0">
                        <a:effectLst/>
                        <a:latin typeface="Arial"/>
                        <a:ea typeface="Times New Roman"/>
                        <a:cs typeface="Times New Roman"/>
                      </a:endParaRPr>
                    </a:p>
                  </a:txBody>
                  <a:tcPr marL="100792" marR="100792" marT="0" marB="0"/>
                </a:tc>
                <a:tc>
                  <a:txBody>
                    <a:bodyPr/>
                    <a:lstStyle/>
                    <a:p>
                      <a:pPr marL="0" marR="0" indent="0">
                        <a:lnSpc>
                          <a:spcPct val="115000"/>
                        </a:lnSpc>
                        <a:spcBef>
                          <a:spcPts val="300"/>
                        </a:spcBef>
                        <a:spcAft>
                          <a:spcPts val="300"/>
                        </a:spcAft>
                        <a:tabLst>
                          <a:tab pos="685800" algn="l"/>
                          <a:tab pos="457200" algn="l"/>
                        </a:tabLst>
                      </a:pPr>
                      <a:endParaRPr lang="en-US" sz="1800" dirty="0">
                        <a:effectLst/>
                        <a:latin typeface="Arial"/>
                        <a:ea typeface="Times New Roman"/>
                        <a:cs typeface="Times New Roman"/>
                      </a:endParaRPr>
                    </a:p>
                  </a:txBody>
                  <a:tcPr marL="100792" marR="100792" marT="0" marB="0"/>
                </a:tc>
              </a:tr>
            </a:tbl>
          </a:graphicData>
        </a:graphic>
      </p:graphicFrame>
    </p:spTree>
    <p:extLst>
      <p:ext uri="{BB962C8B-B14F-4D97-AF65-F5344CB8AC3E}">
        <p14:creationId xmlns:p14="http://schemas.microsoft.com/office/powerpoint/2010/main" val="135485719"/>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762000" y="76200"/>
            <a:ext cx="7467600" cy="914400"/>
          </a:xfrm>
        </p:spPr>
        <p:txBody>
          <a:bodyPr/>
          <a:lstStyle/>
          <a:p>
            <a:pPr algn="ctr" eaLnBrk="1" hangingPunct="1"/>
            <a:r>
              <a:rPr lang="en-US" sz="3600" dirty="0" smtClean="0"/>
              <a:t>Activity 3.2:</a:t>
            </a:r>
            <a:br>
              <a:rPr lang="en-US" sz="3600" dirty="0" smtClean="0"/>
            </a:br>
            <a:r>
              <a:rPr lang="en-US" sz="3600" dirty="0" smtClean="0"/>
              <a:t>Prioritizing Mitigation Actions</a:t>
            </a:r>
            <a:endParaRPr lang="en-US" sz="2400" dirty="0" smtClean="0"/>
          </a:p>
        </p:txBody>
      </p:sp>
      <p:sp>
        <p:nvSpPr>
          <p:cNvPr id="3" name="TextBox 2"/>
          <p:cNvSpPr txBox="1"/>
          <p:nvPr/>
        </p:nvSpPr>
        <p:spPr>
          <a:xfrm>
            <a:off x="76198" y="990599"/>
            <a:ext cx="8915402" cy="1643527"/>
          </a:xfrm>
          <a:prstGeom prst="rect">
            <a:avLst/>
          </a:prstGeom>
          <a:noFill/>
        </p:spPr>
        <p:txBody>
          <a:bodyPr wrap="square" rtlCol="0">
            <a:spAutoFit/>
          </a:bodyPr>
          <a:lstStyle/>
          <a:p>
            <a:pPr eaLnBrk="0" hangingPunct="0">
              <a:spcBef>
                <a:spcPct val="20000"/>
              </a:spcBef>
              <a:tabLst>
                <a:tab pos="401638" algn="l"/>
              </a:tabLst>
            </a:pPr>
            <a:r>
              <a:rPr lang="en-US" b="1" dirty="0" smtClean="0">
                <a:solidFill>
                  <a:srgbClr val="000066"/>
                </a:solidFill>
                <a:latin typeface="+mn-lt"/>
              </a:rPr>
              <a:t>Part II Instructions</a:t>
            </a:r>
            <a:endParaRPr lang="en-US" b="1" dirty="0">
              <a:solidFill>
                <a:srgbClr val="000066"/>
              </a:solidFill>
              <a:latin typeface="+mn-lt"/>
            </a:endParaRPr>
          </a:p>
          <a:p>
            <a:pPr marL="342900" indent="-342900" eaLnBrk="0" hangingPunct="0">
              <a:spcBef>
                <a:spcPct val="20000"/>
              </a:spcBef>
              <a:buAutoNum type="arabicPeriod"/>
              <a:tabLst>
                <a:tab pos="401638" algn="l"/>
              </a:tabLst>
            </a:pPr>
            <a:r>
              <a:rPr lang="en-US" dirty="0" smtClean="0">
                <a:solidFill>
                  <a:srgbClr val="000066"/>
                </a:solidFill>
              </a:rPr>
              <a:t>Each participant will receive three (3) sticky dots</a:t>
            </a:r>
          </a:p>
          <a:p>
            <a:pPr marL="342900" indent="-342900" eaLnBrk="0" hangingPunct="0">
              <a:spcBef>
                <a:spcPct val="20000"/>
              </a:spcBef>
              <a:buAutoNum type="arabicPeriod"/>
              <a:tabLst>
                <a:tab pos="401638" algn="l"/>
              </a:tabLst>
            </a:pPr>
            <a:r>
              <a:rPr lang="en-US" dirty="0" smtClean="0">
                <a:solidFill>
                  <a:srgbClr val="000066"/>
                </a:solidFill>
              </a:rPr>
              <a:t>Each participant can go to the easel and place a sticky dot by the actions that they consider to be top priority</a:t>
            </a:r>
            <a:endParaRPr lang="en-US" dirty="0">
              <a:solidFill>
                <a:srgbClr val="000066"/>
              </a:solidFill>
            </a:endParaRPr>
          </a:p>
          <a:p>
            <a:pPr eaLnBrk="0" hangingPunct="0">
              <a:spcBef>
                <a:spcPct val="20000"/>
              </a:spcBef>
              <a:tabLst>
                <a:tab pos="401638" algn="l"/>
              </a:tabLst>
            </a:pPr>
            <a:endParaRPr lang="en-US" dirty="0">
              <a:solidFill>
                <a:srgbClr val="000066"/>
              </a:solidFill>
            </a:endParaRPr>
          </a:p>
        </p:txBody>
      </p:sp>
    </p:spTree>
    <p:extLst>
      <p:ext uri="{BB962C8B-B14F-4D97-AF65-F5344CB8AC3E}">
        <p14:creationId xmlns:p14="http://schemas.microsoft.com/office/powerpoint/2010/main" val="117631909"/>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639763"/>
          </a:xfrm>
        </p:spPr>
        <p:txBody>
          <a:bodyPr/>
          <a:lstStyle/>
          <a:p>
            <a:r>
              <a:rPr lang="en-US" sz="3600" dirty="0" smtClean="0"/>
              <a:t>4. Develop Action Plan for Implementation</a:t>
            </a:r>
            <a:endParaRPr lang="en-US" sz="3600" dirty="0"/>
          </a:p>
        </p:txBody>
      </p:sp>
      <p:sp>
        <p:nvSpPr>
          <p:cNvPr id="4" name="Content Placeholder 3"/>
          <p:cNvSpPr>
            <a:spLocks noGrp="1"/>
          </p:cNvSpPr>
          <p:nvPr>
            <p:ph idx="1"/>
          </p:nvPr>
        </p:nvSpPr>
        <p:spPr/>
        <p:txBody>
          <a:bodyPr/>
          <a:lstStyle/>
          <a:p>
            <a:r>
              <a:rPr lang="en-US" dirty="0" smtClean="0"/>
              <a:t>Describe how the mitigation plan will be incorporated into existing planning mechanisms</a:t>
            </a:r>
          </a:p>
          <a:p>
            <a:r>
              <a:rPr lang="en-US" dirty="0" smtClean="0"/>
              <a:t>Describe how the mitigation actions will be prioritized, implemented, and administered by each jurisdiction</a:t>
            </a:r>
            <a:endParaRPr lang="en-US" dirty="0"/>
          </a:p>
        </p:txBody>
      </p:sp>
      <p:sp>
        <p:nvSpPr>
          <p:cNvPr id="6"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44</a:t>
            </a:fld>
            <a:endParaRPr lang="en-US" dirty="0"/>
          </a:p>
        </p:txBody>
      </p:sp>
      <p:pic>
        <p:nvPicPr>
          <p:cNvPr id="5" name="Picture 4" title="Federal Planning Requirement."/>
          <p:cNvPicPr/>
          <p:nvPr/>
        </p:nvPicPr>
        <p:blipFill>
          <a:blip r:embed="rId3" cstate="print">
            <a:extLst>
              <a:ext uri="{28A0092B-C50C-407E-A947-70E740481C1C}">
                <a14:useLocalDpi xmlns:a14="http://schemas.microsoft.com/office/drawing/2010/main" val="0"/>
              </a:ext>
            </a:extLst>
          </a:blip>
          <a:stretch>
            <a:fillRect/>
          </a:stretch>
        </p:blipFill>
        <p:spPr>
          <a:xfrm>
            <a:off x="7772400" y="1143000"/>
            <a:ext cx="1143000" cy="996696"/>
          </a:xfrm>
          <a:prstGeom prst="rect">
            <a:avLst/>
          </a:prstGeom>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Mitigation</a:t>
            </a:r>
            <a:endParaRPr lang="en-US" dirty="0"/>
          </a:p>
        </p:txBody>
      </p:sp>
      <p:sp>
        <p:nvSpPr>
          <p:cNvPr id="3" name="Content Placeholder 2"/>
          <p:cNvSpPr>
            <a:spLocks noGrp="1"/>
          </p:cNvSpPr>
          <p:nvPr>
            <p:ph idx="1"/>
          </p:nvPr>
        </p:nvSpPr>
        <p:spPr>
          <a:xfrm>
            <a:off x="457200" y="1068388"/>
            <a:ext cx="4267200" cy="4646612"/>
          </a:xfrm>
        </p:spPr>
        <p:txBody>
          <a:bodyPr/>
          <a:lstStyle/>
          <a:p>
            <a:r>
              <a:rPr lang="en-US" dirty="0" smtClean="0"/>
              <a:t>Integrate plan goals with other community objectives</a:t>
            </a:r>
          </a:p>
          <a:p>
            <a:r>
              <a:rPr lang="en-US" dirty="0" smtClean="0"/>
              <a:t>Use the risk assessment to inform plans and policies</a:t>
            </a:r>
          </a:p>
          <a:p>
            <a:r>
              <a:rPr lang="en-US" dirty="0" smtClean="0"/>
              <a:t>Implement mitigation actions through </a:t>
            </a:r>
            <a:br>
              <a:rPr lang="en-US" dirty="0" smtClean="0"/>
            </a:br>
            <a:r>
              <a:rPr lang="en-US" dirty="0" smtClean="0"/>
              <a:t>existing mechanisms</a:t>
            </a:r>
            <a:endParaRPr lang="en-US" dirty="0"/>
          </a:p>
        </p:txBody>
      </p:sp>
      <p:sp>
        <p:nvSpPr>
          <p:cNvPr id="5"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45</a:t>
            </a:fld>
            <a:endParaRPr lang="en-US" dirty="0"/>
          </a:p>
        </p:txBody>
      </p:sp>
      <p:pic>
        <p:nvPicPr>
          <p:cNvPr id="7" name="Picture 6"/>
          <p:cNvPicPr>
            <a:picLocks noChangeAspect="1"/>
          </p:cNvPicPr>
          <p:nvPr/>
        </p:nvPicPr>
        <p:blipFill>
          <a:blip r:embed="rId3"/>
          <a:stretch>
            <a:fillRect/>
          </a:stretch>
        </p:blipFill>
        <p:spPr>
          <a:xfrm>
            <a:off x="5943600" y="1068388"/>
            <a:ext cx="2914650" cy="380523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5161731" y="2455141"/>
            <a:ext cx="2658294" cy="348845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Examples</a:t>
            </a:r>
            <a:endParaRPr lang="en-US" dirty="0"/>
          </a:p>
        </p:txBody>
      </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46</a:t>
            </a:fld>
            <a:endParaRPr lang="en-US" b="1" dirty="0"/>
          </a:p>
        </p:txBody>
      </p:sp>
      <p:pic>
        <p:nvPicPr>
          <p:cNvPr id="5" name="Picture 4"/>
          <p:cNvPicPr>
            <a:picLocks noChangeAspect="1"/>
          </p:cNvPicPr>
          <p:nvPr/>
        </p:nvPicPr>
        <p:blipFill>
          <a:blip r:embed="rId3"/>
          <a:stretch>
            <a:fillRect/>
          </a:stretch>
        </p:blipFill>
        <p:spPr>
          <a:xfrm>
            <a:off x="609600" y="1219200"/>
            <a:ext cx="8248650" cy="3143250"/>
          </a:xfrm>
          <a:prstGeom prst="rect">
            <a:avLst/>
          </a:prstGeom>
        </p:spPr>
      </p:pic>
      <p:pic>
        <p:nvPicPr>
          <p:cNvPr id="3" name="Picture 2"/>
          <p:cNvPicPr>
            <a:picLocks noChangeAspect="1"/>
          </p:cNvPicPr>
          <p:nvPr/>
        </p:nvPicPr>
        <p:blipFill>
          <a:blip r:embed="rId4"/>
          <a:stretch>
            <a:fillRect/>
          </a:stretch>
        </p:blipFill>
        <p:spPr>
          <a:xfrm>
            <a:off x="609600" y="1066800"/>
            <a:ext cx="7791450" cy="4619625"/>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Communicating the Action Plan</a:t>
            </a:r>
            <a:endParaRPr lang="en-US" dirty="0"/>
          </a:p>
        </p:txBody>
      </p:sp>
      <p:sp>
        <p:nvSpPr>
          <p:cNvPr id="5" name="Content Placeholder 4"/>
          <p:cNvSpPr txBox="1">
            <a:spLocks noGrp="1"/>
          </p:cNvSpPr>
          <p:nvPr>
            <p:ph idx="1"/>
          </p:nvPr>
        </p:nvSpPr>
        <p:spPr>
          <a:xfrm>
            <a:off x="457200" y="1068388"/>
            <a:ext cx="8229600" cy="1557349"/>
          </a:xfrm>
          <a:prstGeom prst="rect">
            <a:avLst/>
          </a:prstGeom>
          <a:noFill/>
        </p:spPr>
        <p:txBody>
          <a:bodyPr wrap="square" rtlCol="0">
            <a:spAutoFit/>
          </a:bodyPr>
          <a:lstStyle/>
          <a:p>
            <a:pPr marL="0" indent="0">
              <a:buNone/>
            </a:pPr>
            <a:endParaRPr lang="en-US" dirty="0" smtClean="0"/>
          </a:p>
          <a:p>
            <a:endParaRPr lang="en-US" dirty="0" smtClean="0"/>
          </a:p>
          <a:p>
            <a:pPr>
              <a:buNone/>
            </a:pPr>
            <a:endParaRPr lang="en-US" dirty="0"/>
          </a:p>
        </p:txBody>
      </p:sp>
      <p:sp>
        <p:nvSpPr>
          <p:cNvPr id="6"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47</a:t>
            </a:fld>
            <a:endParaRPr lang="en-US" b="1" dirty="0"/>
          </a:p>
        </p:txBody>
      </p:sp>
      <p:pic>
        <p:nvPicPr>
          <p:cNvPr id="7" name="Picture 6"/>
          <p:cNvPicPr>
            <a:picLocks noChangeAspect="1"/>
          </p:cNvPicPr>
          <p:nvPr/>
        </p:nvPicPr>
        <p:blipFill>
          <a:blip r:embed="rId3"/>
          <a:stretch>
            <a:fillRect/>
          </a:stretch>
        </p:blipFill>
        <p:spPr>
          <a:xfrm>
            <a:off x="533400" y="1068388"/>
            <a:ext cx="7391400" cy="4295455"/>
          </a:xfrm>
          <a:prstGeom prst="rect">
            <a:avLst/>
          </a:prstGeom>
          <a:ln>
            <a:noFill/>
          </a:ln>
          <a:effectLst>
            <a:outerShdw blurRad="292100" dist="139700" dir="2700000" algn="tl" rotWithShape="0">
              <a:srgbClr val="333333">
                <a:alpha val="65000"/>
              </a:srgbClr>
            </a:outerShdw>
          </a:effectLst>
        </p:spPr>
      </p:pic>
      <p:sp>
        <p:nvSpPr>
          <p:cNvPr id="9" name="Text Placeholder 7"/>
          <p:cNvSpPr txBox="1">
            <a:spLocks/>
          </p:cNvSpPr>
          <p:nvPr/>
        </p:nvSpPr>
        <p:spPr>
          <a:xfrm>
            <a:off x="5600700" y="5363843"/>
            <a:ext cx="2400300" cy="326402"/>
          </a:xfrm>
          <a:prstGeom prst="rect">
            <a:avLst/>
          </a:prstGeom>
        </p:spPr>
        <p:txBody>
          <a:bodyPr/>
          <a:lstStyle>
            <a:lvl1pPr marL="342900" indent="-342900" algn="l" rtl="0" eaLnBrk="0" fontAlgn="base" hangingPunct="0">
              <a:spcBef>
                <a:spcPct val="20000"/>
              </a:spcBef>
              <a:spcAft>
                <a:spcPct val="0"/>
              </a:spcAft>
              <a:buChar char="•"/>
              <a:tabLst>
                <a:tab pos="401638" algn="l"/>
              </a:tabLst>
              <a:defRPr sz="2800" b="1">
                <a:solidFill>
                  <a:srgbClr val="000066"/>
                </a:solidFill>
                <a:latin typeface="+mn-lt"/>
                <a:ea typeface="+mn-ea"/>
                <a:cs typeface="+mn-cs"/>
              </a:defRPr>
            </a:lvl1pPr>
            <a:lvl2pPr marL="4572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2pPr>
            <a:lvl3pPr marL="9144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3pPr>
            <a:lvl4pPr marL="13716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4pPr>
            <a:lvl5pPr marL="21748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5pPr>
            <a:lvl6pPr marL="26320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6pPr>
            <a:lvl7pPr marL="30892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7pPr>
            <a:lvl8pPr marL="35464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8pPr>
            <a:lvl9pPr marL="40036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9pPr>
          </a:lstStyle>
          <a:p>
            <a:pPr marL="0" indent="0" algn="r">
              <a:buNone/>
            </a:pPr>
            <a:r>
              <a:rPr lang="en-US" sz="1400" b="0" kern="0" dirty="0" smtClean="0">
                <a:solidFill>
                  <a:schemeClr val="tx1"/>
                </a:solidFill>
              </a:rPr>
              <a:t>Albany, Oregon</a:t>
            </a:r>
            <a:endParaRPr lang="en-US" sz="1400" b="0" kern="0" dirty="0">
              <a:solidFill>
                <a:schemeClr val="tx1"/>
              </a:solidFill>
            </a:endParaRPr>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48</a:t>
            </a:fld>
            <a:endParaRPr lang="en-US" b="1" dirty="0"/>
          </a:p>
        </p:txBody>
      </p:sp>
      <p:pic>
        <p:nvPicPr>
          <p:cNvPr id="8" name="Picture 7"/>
          <p:cNvPicPr>
            <a:picLocks noChangeAspect="1"/>
          </p:cNvPicPr>
          <p:nvPr/>
        </p:nvPicPr>
        <p:blipFill>
          <a:blip r:embed="rId3"/>
          <a:stretch>
            <a:fillRect/>
          </a:stretch>
        </p:blipFill>
        <p:spPr>
          <a:xfrm>
            <a:off x="1371600" y="132638"/>
            <a:ext cx="5791200" cy="6709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1924708"/>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bwMode="auto">
          <a:xfrm>
            <a:off x="1676400" y="2133600"/>
            <a:ext cx="6172200" cy="2895600"/>
          </a:xfrm>
          <a:prstGeom prst="ellipse">
            <a:avLst/>
          </a:prstGeom>
          <a:noFill/>
          <a:ln w="57150" cap="flat" cmpd="sng" algn="ctr">
            <a:solidFill>
              <a:schemeClr val="accent5">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2" name="Title 1"/>
          <p:cNvSpPr>
            <a:spLocks noGrp="1"/>
          </p:cNvSpPr>
          <p:nvPr>
            <p:ph type="title"/>
          </p:nvPr>
        </p:nvSpPr>
        <p:spPr/>
        <p:txBody>
          <a:bodyPr/>
          <a:lstStyle/>
          <a:p>
            <a:r>
              <a:rPr lang="en-US" dirty="0" smtClean="0"/>
              <a:t>Types of Community Capabilities</a:t>
            </a:r>
            <a:endParaRPr lang="en-US" dirty="0"/>
          </a:p>
        </p:txBody>
      </p:sp>
      <p:grpSp>
        <p:nvGrpSpPr>
          <p:cNvPr id="3" name="Group 2" descr="Planning and regulatory (highlighted)&#10;Administrative and Technical&#10;Financial&#10;Education and Outreach."/>
          <p:cNvGrpSpPr/>
          <p:nvPr/>
        </p:nvGrpSpPr>
        <p:grpSpPr>
          <a:xfrm>
            <a:off x="2438400" y="1295400"/>
            <a:ext cx="4946073" cy="4267201"/>
            <a:chOff x="2438400" y="1295400"/>
            <a:chExt cx="4946073" cy="4267201"/>
          </a:xfrm>
        </p:grpSpPr>
        <p:sp>
          <p:nvSpPr>
            <p:cNvPr id="7" name="Freeform 6"/>
            <p:cNvSpPr/>
            <p:nvPr/>
          </p:nvSpPr>
          <p:spPr>
            <a:xfrm>
              <a:off x="2590800" y="1295400"/>
              <a:ext cx="2171700" cy="182880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660033"/>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2200" b="1" dirty="0"/>
                <a:t>Planning and Regulatory </a:t>
              </a:r>
            </a:p>
          </p:txBody>
        </p:sp>
        <p:sp>
          <p:nvSpPr>
            <p:cNvPr id="8" name="Freeform 7"/>
            <p:cNvSpPr/>
            <p:nvPr/>
          </p:nvSpPr>
          <p:spPr>
            <a:xfrm>
              <a:off x="4946073" y="1295400"/>
              <a:ext cx="2438400" cy="182880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chemeClr val="accent2">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Administrative and Technical</a:t>
              </a:r>
              <a:endParaRPr lang="en-US" sz="2200" b="1" kern="1200" dirty="0"/>
            </a:p>
          </p:txBody>
        </p:sp>
        <p:sp>
          <p:nvSpPr>
            <p:cNvPr id="9" name="Freeform 8"/>
            <p:cNvSpPr/>
            <p:nvPr/>
          </p:nvSpPr>
          <p:spPr>
            <a:xfrm>
              <a:off x="2438400" y="3855721"/>
              <a:ext cx="2173778" cy="170688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00B05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Financial </a:t>
              </a:r>
              <a:endParaRPr lang="en-US" sz="2200" b="1" kern="1200" dirty="0"/>
            </a:p>
          </p:txBody>
        </p:sp>
        <p:sp>
          <p:nvSpPr>
            <p:cNvPr id="10" name="Freeform 9"/>
            <p:cNvSpPr/>
            <p:nvPr/>
          </p:nvSpPr>
          <p:spPr>
            <a:xfrm>
              <a:off x="4953000" y="3733799"/>
              <a:ext cx="2270760" cy="1828801"/>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Education and Outreach </a:t>
              </a:r>
              <a:endParaRPr lang="en-US" sz="2200" b="1" kern="1200" dirty="0"/>
            </a:p>
          </p:txBody>
        </p:sp>
      </p:gr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4</a:t>
            </a:fld>
            <a:endParaRPr lang="en-US" b="1" dirty="0"/>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bwMode="auto">
          <a:xfrm>
            <a:off x="4191000" y="1591574"/>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2" name="Title 1"/>
          <p:cNvSpPr>
            <a:spLocks noGrp="1"/>
          </p:cNvSpPr>
          <p:nvPr>
            <p:ph type="title"/>
          </p:nvPr>
        </p:nvSpPr>
        <p:spPr>
          <a:xfrm>
            <a:off x="457200" y="304800"/>
            <a:ext cx="8991600" cy="639763"/>
          </a:xfrm>
        </p:spPr>
        <p:txBody>
          <a:bodyPr/>
          <a:lstStyle/>
          <a:p>
            <a:r>
              <a:rPr lang="en-US" sz="3600" dirty="0" smtClean="0"/>
              <a:t>Steps for Developing a Mitigation Strategy</a:t>
            </a:r>
            <a:endParaRPr lang="en-US" sz="3600" dirty="0"/>
          </a:p>
        </p:txBody>
      </p:sp>
      <p:sp>
        <p:nvSpPr>
          <p:cNvPr id="5"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49</a:t>
            </a:fld>
            <a:endParaRPr lang="en-US" dirty="0"/>
          </a:p>
        </p:txBody>
      </p:sp>
      <p:sp>
        <p:nvSpPr>
          <p:cNvPr id="19" name="Down Arrow 18"/>
          <p:cNvSpPr/>
          <p:nvPr/>
        </p:nvSpPr>
        <p:spPr bwMode="auto">
          <a:xfrm>
            <a:off x="4191000" y="3039374"/>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21" name="Down Arrow 20"/>
          <p:cNvSpPr/>
          <p:nvPr/>
        </p:nvSpPr>
        <p:spPr bwMode="auto">
          <a:xfrm>
            <a:off x="4191000" y="3945148"/>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grpSp>
        <p:nvGrpSpPr>
          <p:cNvPr id="3" name="Group 2" descr="Develop mitigation goals.&#10;Identify comprehensive range of mitigation actions.&#10;Review risk assessment.  Assess capabilities.&#10;Evaluate and prioritize actions.&#10;Develop action plan for implementation.&#10;Integrate with existing planning mechanisms.  Describe implementation of actions."/>
          <p:cNvGrpSpPr/>
          <p:nvPr/>
        </p:nvGrpSpPr>
        <p:grpSpPr>
          <a:xfrm>
            <a:off x="1059402" y="1143000"/>
            <a:ext cx="6712998" cy="4495799"/>
            <a:chOff x="1059402" y="1143000"/>
            <a:chExt cx="6712998" cy="4495799"/>
          </a:xfrm>
        </p:grpSpPr>
        <p:sp>
          <p:nvSpPr>
            <p:cNvPr id="17" name="Freeform 16"/>
            <p:cNvSpPr/>
            <p:nvPr/>
          </p:nvSpPr>
          <p:spPr>
            <a:xfrm>
              <a:off x="1066800" y="1143000"/>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2000" dirty="0" smtClean="0"/>
                <a:t>Develop </a:t>
              </a:r>
              <a:r>
                <a:rPr lang="en-US" sz="2000" dirty="0"/>
                <a:t>Mitigation Goals</a:t>
              </a:r>
            </a:p>
          </p:txBody>
        </p:sp>
        <p:sp>
          <p:nvSpPr>
            <p:cNvPr id="20" name="Freeform 19"/>
            <p:cNvSpPr/>
            <p:nvPr/>
          </p:nvSpPr>
          <p:spPr>
            <a:xfrm>
              <a:off x="1066800" y="2048774"/>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2000" dirty="0"/>
                <a:t>Identify Comprehensive Range of Mitigation Actions</a:t>
              </a:r>
            </a:p>
          </p:txBody>
        </p:sp>
        <p:sp>
          <p:nvSpPr>
            <p:cNvPr id="22" name="Freeform 21"/>
            <p:cNvSpPr/>
            <p:nvPr/>
          </p:nvSpPr>
          <p:spPr>
            <a:xfrm>
              <a:off x="1066800" y="3496574"/>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2000" dirty="0"/>
                <a:t>Evaluate and Prioritize Actions</a:t>
              </a:r>
            </a:p>
          </p:txBody>
        </p:sp>
        <p:sp>
          <p:nvSpPr>
            <p:cNvPr id="23" name="Freeform 22"/>
            <p:cNvSpPr/>
            <p:nvPr/>
          </p:nvSpPr>
          <p:spPr>
            <a:xfrm>
              <a:off x="1059402" y="2591419"/>
              <a:ext cx="34671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B6DCE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666750">
                <a:lnSpc>
                  <a:spcPct val="90000"/>
                </a:lnSpc>
                <a:spcAft>
                  <a:spcPct val="35000"/>
                </a:spcAft>
              </a:pPr>
              <a:r>
                <a:rPr lang="en-US" sz="2000" dirty="0">
                  <a:solidFill>
                    <a:schemeClr val="tx1"/>
                  </a:solidFill>
                </a:rPr>
                <a:t>Review risk assessment</a:t>
              </a:r>
            </a:p>
          </p:txBody>
        </p:sp>
        <p:sp>
          <p:nvSpPr>
            <p:cNvPr id="24" name="Freeform 23"/>
            <p:cNvSpPr/>
            <p:nvPr/>
          </p:nvSpPr>
          <p:spPr>
            <a:xfrm>
              <a:off x="4526502" y="2591419"/>
              <a:ext cx="3245898"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B6DCE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666750">
                <a:lnSpc>
                  <a:spcPct val="90000"/>
                </a:lnSpc>
                <a:spcAft>
                  <a:spcPct val="35000"/>
                </a:spcAft>
              </a:pPr>
              <a:r>
                <a:rPr lang="en-US" sz="2000" dirty="0">
                  <a:solidFill>
                    <a:schemeClr val="tx1"/>
                  </a:solidFill>
                </a:rPr>
                <a:t>Assess capabilities</a:t>
              </a:r>
            </a:p>
          </p:txBody>
        </p:sp>
        <p:sp>
          <p:nvSpPr>
            <p:cNvPr id="25" name="Freeform 24"/>
            <p:cNvSpPr/>
            <p:nvPr/>
          </p:nvSpPr>
          <p:spPr>
            <a:xfrm>
              <a:off x="1066800" y="4402348"/>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711200">
                <a:lnSpc>
                  <a:spcPct val="90000"/>
                </a:lnSpc>
                <a:spcAft>
                  <a:spcPct val="35000"/>
                </a:spcAft>
              </a:pPr>
              <a:r>
                <a:rPr lang="en-US" sz="2000" dirty="0"/>
                <a:t>Develop Action Plan for Implementation</a:t>
              </a:r>
            </a:p>
          </p:txBody>
        </p:sp>
        <p:sp>
          <p:nvSpPr>
            <p:cNvPr id="26" name="Freeform 25"/>
            <p:cNvSpPr/>
            <p:nvPr/>
          </p:nvSpPr>
          <p:spPr>
            <a:xfrm>
              <a:off x="1066800" y="4929724"/>
              <a:ext cx="3467100" cy="709075"/>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B6DCE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666750">
                <a:lnSpc>
                  <a:spcPct val="90000"/>
                </a:lnSpc>
                <a:spcAft>
                  <a:spcPct val="35000"/>
                </a:spcAft>
              </a:pPr>
              <a:r>
                <a:rPr lang="en-US" sz="2000" dirty="0">
                  <a:solidFill>
                    <a:schemeClr val="tx1"/>
                  </a:solidFill>
                </a:rPr>
                <a:t>Integrate with existing </a:t>
              </a:r>
              <a:r>
                <a:rPr lang="en-US" sz="2000" dirty="0" smtClean="0">
                  <a:solidFill>
                    <a:schemeClr val="tx1"/>
                  </a:solidFill>
                </a:rPr>
                <a:t>planning mechanisms</a:t>
              </a:r>
              <a:endParaRPr lang="en-US" sz="2000" dirty="0">
                <a:solidFill>
                  <a:schemeClr val="tx1"/>
                </a:solidFill>
              </a:endParaRPr>
            </a:p>
          </p:txBody>
        </p:sp>
      </p:grpSp>
      <p:sp>
        <p:nvSpPr>
          <p:cNvPr id="27" name="Freeform 26"/>
          <p:cNvSpPr/>
          <p:nvPr/>
        </p:nvSpPr>
        <p:spPr>
          <a:xfrm>
            <a:off x="4526502" y="4929724"/>
            <a:ext cx="3245898" cy="709075"/>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B6DCE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666750">
              <a:lnSpc>
                <a:spcPct val="90000"/>
              </a:lnSpc>
              <a:spcAft>
                <a:spcPct val="35000"/>
              </a:spcAft>
            </a:pPr>
            <a:r>
              <a:rPr lang="en-US" sz="2000" dirty="0">
                <a:solidFill>
                  <a:schemeClr val="tx1"/>
                </a:solidFill>
              </a:rPr>
              <a:t>Describe </a:t>
            </a:r>
            <a:r>
              <a:rPr lang="en-US" sz="2000" dirty="0" smtClean="0">
                <a:solidFill>
                  <a:schemeClr val="tx1"/>
                </a:solidFill>
              </a:rPr>
              <a:t>implementation</a:t>
            </a:r>
            <a:br>
              <a:rPr lang="en-US" sz="2000" dirty="0" smtClean="0">
                <a:solidFill>
                  <a:schemeClr val="tx1"/>
                </a:solidFill>
              </a:rPr>
            </a:br>
            <a:r>
              <a:rPr lang="en-US" sz="2000" dirty="0" smtClean="0">
                <a:solidFill>
                  <a:schemeClr val="tx1"/>
                </a:solidFill>
              </a:rPr>
              <a:t>of </a:t>
            </a:r>
            <a:r>
              <a:rPr lang="en-US" sz="2000" dirty="0">
                <a:solidFill>
                  <a:schemeClr val="tx1"/>
                </a:solidFill>
              </a:rPr>
              <a:t>actions</a:t>
            </a:r>
          </a:p>
        </p:txBody>
      </p:sp>
    </p:spTree>
    <p:extLst>
      <p:ext uri="{BB962C8B-B14F-4D97-AF65-F5344CB8AC3E}">
        <p14:creationId xmlns:p14="http://schemas.microsoft.com/office/powerpoint/2010/main" val="1898194508"/>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descr="Fenced in home in the foreground.  Unfinished building in the background."/>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7041" y="1068388"/>
            <a:ext cx="6969918" cy="4646612"/>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3.50</a:t>
            </a:r>
            <a:endParaRPr lang="en-US" b="1" dirty="0"/>
          </a:p>
        </p:txBody>
      </p:sp>
    </p:spTree>
    <p:extLst>
      <p:ext uri="{BB962C8B-B14F-4D97-AF65-F5344CB8AC3E}">
        <p14:creationId xmlns:p14="http://schemas.microsoft.com/office/powerpoint/2010/main" val="1271353120"/>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838200" y="3352800"/>
            <a:ext cx="7467600" cy="1143000"/>
          </a:xfrm>
        </p:spPr>
        <p:txBody>
          <a:bodyPr/>
          <a:lstStyle/>
          <a:p>
            <a:pPr algn="ctr" eaLnBrk="1" hangingPunct="1"/>
            <a:r>
              <a:rPr lang="en-US" sz="3600" dirty="0" smtClean="0"/>
              <a:t>Activity 3.3</a:t>
            </a:r>
            <a:br>
              <a:rPr lang="en-US" sz="3600" dirty="0" smtClean="0"/>
            </a:br>
            <a:r>
              <a:rPr lang="en-US" sz="3600" dirty="0" smtClean="0"/>
              <a:t>Implement an Action</a:t>
            </a:r>
            <a:br>
              <a:rPr lang="en-US" sz="3600" dirty="0" smtClean="0"/>
            </a:br>
            <a:r>
              <a:rPr lang="en-US" sz="3600" dirty="0" smtClean="0"/>
              <a:t/>
            </a:r>
            <a:br>
              <a:rPr lang="en-US" sz="3600" dirty="0" smtClean="0"/>
            </a:br>
            <a:r>
              <a:rPr lang="en-US" sz="2400" dirty="0" smtClean="0"/>
              <a:t>Allotted Time: 20 minutes</a:t>
            </a:r>
          </a:p>
        </p:txBody>
      </p:sp>
      <p:sp>
        <p:nvSpPr>
          <p:cNvPr id="7"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51</a:t>
            </a:fld>
            <a:endParaRPr lang="en-US" b="1" dirty="0"/>
          </a:p>
        </p:txBody>
      </p:sp>
      <p:pic>
        <p:nvPicPr>
          <p:cNvPr id="6" name="Picture 5" descr="Men and women sitting at a table listening to a man standing in front of a 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897" y="1145794"/>
            <a:ext cx="2500206" cy="167081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686598"/>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762000" y="76200"/>
            <a:ext cx="7467600" cy="914400"/>
          </a:xfrm>
        </p:spPr>
        <p:txBody>
          <a:bodyPr/>
          <a:lstStyle/>
          <a:p>
            <a:pPr algn="ctr" eaLnBrk="1" hangingPunct="1"/>
            <a:r>
              <a:rPr lang="en-US" sz="3600" dirty="0" smtClean="0"/>
              <a:t>Activity 3.3:</a:t>
            </a:r>
            <a:br>
              <a:rPr lang="en-US" sz="3600" dirty="0" smtClean="0"/>
            </a:br>
            <a:r>
              <a:rPr lang="en-US" sz="3600" dirty="0" smtClean="0"/>
              <a:t>Implement an Action</a:t>
            </a:r>
            <a:endParaRPr lang="en-US" sz="2400" dirty="0" smtClean="0"/>
          </a:p>
        </p:txBody>
      </p:sp>
      <p:sp>
        <p:nvSpPr>
          <p:cNvPr id="3" name="TextBox 2"/>
          <p:cNvSpPr txBox="1"/>
          <p:nvPr/>
        </p:nvSpPr>
        <p:spPr>
          <a:xfrm>
            <a:off x="76198" y="990599"/>
            <a:ext cx="9067802" cy="4524315"/>
          </a:xfrm>
          <a:prstGeom prst="rect">
            <a:avLst/>
          </a:prstGeom>
          <a:noFill/>
        </p:spPr>
        <p:txBody>
          <a:bodyPr wrap="square" rtlCol="0">
            <a:spAutoFit/>
          </a:bodyPr>
          <a:lstStyle/>
          <a:p>
            <a:pPr eaLnBrk="0" hangingPunct="0">
              <a:spcBef>
                <a:spcPct val="20000"/>
              </a:spcBef>
              <a:tabLst>
                <a:tab pos="401638" algn="l"/>
              </a:tabLst>
            </a:pPr>
            <a:r>
              <a:rPr lang="en-US" b="1" dirty="0" smtClean="0">
                <a:solidFill>
                  <a:srgbClr val="000066"/>
                </a:solidFill>
                <a:latin typeface="+mn-lt"/>
              </a:rPr>
              <a:t>Instructions</a:t>
            </a:r>
            <a:endParaRPr lang="en-US" b="1" dirty="0">
              <a:solidFill>
                <a:srgbClr val="000066"/>
              </a:solidFill>
              <a:latin typeface="+mn-lt"/>
            </a:endParaRPr>
          </a:p>
          <a:p>
            <a:pPr eaLnBrk="0" hangingPunct="0">
              <a:spcBef>
                <a:spcPct val="20000"/>
              </a:spcBef>
              <a:tabLst>
                <a:tab pos="401638" algn="l"/>
              </a:tabLst>
            </a:pPr>
            <a:r>
              <a:rPr lang="en-US" dirty="0">
                <a:solidFill>
                  <a:srgbClr val="000066"/>
                </a:solidFill>
              </a:rPr>
              <a:t>For the action assigned to your small group, discuss how to develop an implementation strategy by considering</a:t>
            </a:r>
            <a:r>
              <a:rPr lang="en-US" dirty="0" smtClean="0">
                <a:solidFill>
                  <a:srgbClr val="000066"/>
                </a:solidFill>
              </a:rPr>
              <a:t>:</a:t>
            </a:r>
          </a:p>
          <a:p>
            <a:pPr eaLnBrk="0" hangingPunct="0">
              <a:spcBef>
                <a:spcPct val="20000"/>
              </a:spcBef>
              <a:tabLst>
                <a:tab pos="401638" algn="l"/>
              </a:tabLst>
            </a:pPr>
            <a:endParaRPr lang="en-US" dirty="0">
              <a:solidFill>
                <a:srgbClr val="000066"/>
              </a:solidFill>
            </a:endParaRPr>
          </a:p>
          <a:p>
            <a:pPr marL="342900" lvl="0" indent="-342900" eaLnBrk="0" hangingPunct="0">
              <a:spcBef>
                <a:spcPct val="20000"/>
              </a:spcBef>
              <a:buFont typeface="+mj-lt"/>
              <a:buAutoNum type="arabicPeriod"/>
              <a:tabLst>
                <a:tab pos="401638" algn="l"/>
              </a:tabLst>
            </a:pPr>
            <a:r>
              <a:rPr lang="en-US" dirty="0">
                <a:solidFill>
                  <a:srgbClr val="000066"/>
                </a:solidFill>
              </a:rPr>
              <a:t>What administrative, regulatory, or other planning mechanisms are already in place for implementing this action?</a:t>
            </a:r>
          </a:p>
          <a:p>
            <a:pPr marL="342900" lvl="0" indent="-342900" eaLnBrk="0" hangingPunct="0">
              <a:spcBef>
                <a:spcPct val="20000"/>
              </a:spcBef>
              <a:buFont typeface="+mj-lt"/>
              <a:buAutoNum type="arabicPeriod"/>
              <a:tabLst>
                <a:tab pos="401638" algn="l"/>
              </a:tabLst>
            </a:pPr>
            <a:r>
              <a:rPr lang="en-US" dirty="0">
                <a:solidFill>
                  <a:srgbClr val="000066"/>
                </a:solidFill>
              </a:rPr>
              <a:t>Who will be responsible for implementation?</a:t>
            </a:r>
          </a:p>
          <a:p>
            <a:pPr marL="342900" lvl="0" indent="-342900" eaLnBrk="0" hangingPunct="0">
              <a:spcBef>
                <a:spcPct val="20000"/>
              </a:spcBef>
              <a:buFont typeface="+mj-lt"/>
              <a:buAutoNum type="arabicPeriod"/>
              <a:tabLst>
                <a:tab pos="401638" algn="l"/>
              </a:tabLst>
            </a:pPr>
            <a:r>
              <a:rPr lang="en-US" dirty="0">
                <a:solidFill>
                  <a:srgbClr val="000066"/>
                </a:solidFill>
              </a:rPr>
              <a:t>Who else needs to be involved to ensure success?</a:t>
            </a:r>
          </a:p>
          <a:p>
            <a:pPr marL="342900" lvl="0" indent="-342900" eaLnBrk="0" hangingPunct="0">
              <a:spcBef>
                <a:spcPct val="20000"/>
              </a:spcBef>
              <a:buFont typeface="+mj-lt"/>
              <a:buAutoNum type="arabicPeriod"/>
              <a:tabLst>
                <a:tab pos="401638" algn="l"/>
              </a:tabLst>
            </a:pPr>
            <a:r>
              <a:rPr lang="en-US" dirty="0">
                <a:solidFill>
                  <a:srgbClr val="000066"/>
                </a:solidFill>
              </a:rPr>
              <a:t>How will the action be financed? </a:t>
            </a:r>
          </a:p>
          <a:p>
            <a:pPr marL="342900" lvl="0" indent="-342900" eaLnBrk="0" hangingPunct="0">
              <a:spcBef>
                <a:spcPct val="20000"/>
              </a:spcBef>
              <a:buFont typeface="+mj-lt"/>
              <a:buAutoNum type="arabicPeriod"/>
              <a:tabLst>
                <a:tab pos="401638" algn="l"/>
              </a:tabLst>
            </a:pPr>
            <a:r>
              <a:rPr lang="en-US" dirty="0">
                <a:solidFill>
                  <a:srgbClr val="000066"/>
                </a:solidFill>
              </a:rPr>
              <a:t>When will the action be completed?</a:t>
            </a:r>
          </a:p>
          <a:p>
            <a:pPr eaLnBrk="0" hangingPunct="0">
              <a:spcBef>
                <a:spcPct val="20000"/>
              </a:spcBef>
              <a:tabLst>
                <a:tab pos="401638" algn="l"/>
              </a:tabLst>
            </a:pPr>
            <a:endParaRPr lang="en-US" dirty="0" smtClean="0">
              <a:solidFill>
                <a:srgbClr val="000066"/>
              </a:solidFill>
            </a:endParaRPr>
          </a:p>
          <a:p>
            <a:pPr eaLnBrk="0" hangingPunct="0">
              <a:spcBef>
                <a:spcPct val="20000"/>
              </a:spcBef>
              <a:tabLst>
                <a:tab pos="401638" algn="l"/>
              </a:tabLst>
            </a:pPr>
            <a:r>
              <a:rPr lang="en-US" dirty="0" smtClean="0">
                <a:solidFill>
                  <a:srgbClr val="000066"/>
                </a:solidFill>
              </a:rPr>
              <a:t>Identify </a:t>
            </a:r>
            <a:r>
              <a:rPr lang="en-US" dirty="0">
                <a:solidFill>
                  <a:srgbClr val="000066"/>
                </a:solidFill>
              </a:rPr>
              <a:t>potential problems that a community will encounter in answering these questions.</a:t>
            </a:r>
          </a:p>
          <a:p>
            <a:pPr eaLnBrk="0" hangingPunct="0">
              <a:spcBef>
                <a:spcPct val="20000"/>
              </a:spcBef>
              <a:tabLst>
                <a:tab pos="401638" algn="l"/>
              </a:tabLst>
            </a:pPr>
            <a:endParaRPr lang="en-US" dirty="0">
              <a:solidFill>
                <a:srgbClr val="000066"/>
              </a:solidFill>
            </a:endParaRPr>
          </a:p>
        </p:txBody>
      </p:sp>
    </p:spTree>
    <p:extLst>
      <p:ext uri="{BB962C8B-B14F-4D97-AF65-F5344CB8AC3E}">
        <p14:creationId xmlns:p14="http://schemas.microsoft.com/office/powerpoint/2010/main" val="3294033283"/>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0200"/>
            <a:ext cx="6629400" cy="2895600"/>
          </a:xfrm>
        </p:spPr>
        <p:txBody>
          <a:bodyPr/>
          <a:lstStyle/>
          <a:p>
            <a:pPr eaLnBrk="1" hangingPunct="1"/>
            <a:r>
              <a:rPr lang="en-US" sz="4400" dirty="0" smtClean="0"/>
              <a:t>Unit 3</a:t>
            </a:r>
            <a:br>
              <a:rPr lang="en-US" sz="4400" dirty="0" smtClean="0"/>
            </a:br>
            <a:r>
              <a:rPr lang="en-US" sz="4400" dirty="0" smtClean="0"/>
              <a:t/>
            </a:r>
            <a:br>
              <a:rPr lang="en-US" sz="4400" dirty="0" smtClean="0"/>
            </a:br>
            <a:r>
              <a:rPr lang="en-US" sz="5400" dirty="0" smtClean="0"/>
              <a:t>Updating the Mitigation Strategy</a:t>
            </a:r>
            <a:endParaRPr lang="en-US" sz="5400" b="0" dirty="0" smtClean="0">
              <a:solidFill>
                <a:schemeClr val="bg1"/>
              </a:solidFill>
            </a:endParaRPr>
          </a:p>
        </p:txBody>
      </p:sp>
      <p:sp>
        <p:nvSpPr>
          <p:cNvPr id="4"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53</a:t>
            </a:fld>
            <a:endParaRPr lang="en-US" b="1" dirty="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the Mitigation Strategy</a:t>
            </a:r>
            <a:endParaRPr lang="en-US" dirty="0"/>
          </a:p>
        </p:txBody>
      </p:sp>
      <p:sp>
        <p:nvSpPr>
          <p:cNvPr id="3" name="Content Placeholder 2"/>
          <p:cNvSpPr>
            <a:spLocks noGrp="1"/>
          </p:cNvSpPr>
          <p:nvPr>
            <p:ph idx="1"/>
          </p:nvPr>
        </p:nvSpPr>
        <p:spPr/>
        <p:txBody>
          <a:bodyPr/>
          <a:lstStyle/>
          <a:p>
            <a:r>
              <a:rPr lang="en-US" dirty="0" smtClean="0"/>
              <a:t>Evaluate progress in plan implementation</a:t>
            </a:r>
          </a:p>
          <a:p>
            <a:r>
              <a:rPr lang="en-US" dirty="0" smtClean="0"/>
              <a:t>Describe changes in priorities</a:t>
            </a:r>
            <a:endParaRPr lang="en-US" dirty="0"/>
          </a:p>
        </p:txBody>
      </p:sp>
      <p:pic>
        <p:nvPicPr>
          <p:cNvPr id="4" name="Picture 3" descr="Note paper."/>
          <p:cNvPicPr/>
          <p:nvPr/>
        </p:nvPicPr>
        <p:blipFill>
          <a:blip r:embed="rId3" cstate="print">
            <a:extLst>
              <a:ext uri="{28A0092B-C50C-407E-A947-70E740481C1C}">
                <a14:useLocalDpi xmlns:a14="http://schemas.microsoft.com/office/drawing/2010/main" val="0"/>
              </a:ext>
            </a:extLst>
          </a:blip>
          <a:stretch>
            <a:fillRect/>
          </a:stretch>
        </p:blipFill>
        <p:spPr>
          <a:xfrm>
            <a:off x="7772400" y="0"/>
            <a:ext cx="1143000" cy="996696"/>
          </a:xfrm>
          <a:prstGeom prst="rect">
            <a:avLst/>
          </a:prstGeom>
        </p:spPr>
      </p:pic>
      <p:pic>
        <p:nvPicPr>
          <p:cNvPr id="5" name="Picture 4" descr="Update."/>
          <p:cNvPicPr/>
          <p:nvPr/>
        </p:nvPicPr>
        <p:blipFill rotWithShape="1">
          <a:blip r:embed="rId4" cstate="print">
            <a:extLst>
              <a:ext uri="{28A0092B-C50C-407E-A947-70E740481C1C}">
                <a14:useLocalDpi xmlns:a14="http://schemas.microsoft.com/office/drawing/2010/main" val="0"/>
              </a:ext>
            </a:extLst>
          </a:blip>
          <a:srcRect l="20732" t="20732" r="20732" b="20732"/>
          <a:stretch/>
        </p:blipFill>
        <p:spPr bwMode="auto">
          <a:xfrm>
            <a:off x="7543800" y="1600200"/>
            <a:ext cx="1149033" cy="838200"/>
          </a:xfrm>
          <a:prstGeom prst="rect">
            <a:avLst/>
          </a:prstGeom>
          <a:ln>
            <a:noFill/>
          </a:ln>
          <a:extLst>
            <a:ext uri="{53640926-AAD7-44D8-BBD7-CCE9431645EC}">
              <a14:shadowObscured xmlns:a14="http://schemas.microsoft.com/office/drawing/2010/main"/>
            </a:ext>
          </a:extLst>
        </p:spPr>
      </p:pic>
      <p:sp>
        <p:nvSpPr>
          <p:cNvPr id="6"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54</a:t>
            </a:fld>
            <a:endParaRPr lang="en-US" b="1" dirty="0"/>
          </a:p>
        </p:txBody>
      </p:sp>
    </p:spTree>
    <p:extLst>
      <p:ext uri="{BB962C8B-B14F-4D97-AF65-F5344CB8AC3E}">
        <p14:creationId xmlns:p14="http://schemas.microsoft.com/office/powerpoint/2010/main" val="4257361624"/>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Evaluate Progress in Implementation </a:t>
            </a:r>
            <a:endParaRPr lang="en-US" dirty="0"/>
          </a:p>
        </p:txBody>
      </p:sp>
      <p:sp>
        <p:nvSpPr>
          <p:cNvPr id="4" name="Content Placeholder 3"/>
          <p:cNvSpPr>
            <a:spLocks noGrp="1"/>
          </p:cNvSpPr>
          <p:nvPr>
            <p:ph idx="1"/>
          </p:nvPr>
        </p:nvSpPr>
        <p:spPr>
          <a:xfrm>
            <a:off x="457200" y="1068388"/>
            <a:ext cx="8229600" cy="1522412"/>
          </a:xfrm>
        </p:spPr>
        <p:txBody>
          <a:bodyPr/>
          <a:lstStyle/>
          <a:p>
            <a:pPr marL="514350" indent="-514350">
              <a:buFont typeface="+mj-lt"/>
              <a:buAutoNum type="arabicPeriod"/>
            </a:pPr>
            <a:r>
              <a:rPr lang="en-US" sz="2400" dirty="0" smtClean="0"/>
              <a:t>How was the plan integrated into other </a:t>
            </a:r>
            <a:br>
              <a:rPr lang="en-US" sz="2400" dirty="0" smtClean="0"/>
            </a:br>
            <a:r>
              <a:rPr lang="en-US" sz="2400" dirty="0" smtClean="0"/>
              <a:t>planning mechanisms?</a:t>
            </a:r>
          </a:p>
          <a:p>
            <a:pPr marL="514350" lvl="0" indent="-514350">
              <a:buFont typeface="+mj-lt"/>
              <a:buAutoNum type="arabicPeriod"/>
            </a:pPr>
            <a:r>
              <a:rPr lang="en-US" sz="2400" dirty="0" smtClean="0"/>
              <a:t>What is the status of each action? </a:t>
            </a:r>
          </a:p>
        </p:txBody>
      </p:sp>
      <p:sp>
        <p:nvSpPr>
          <p:cNvPr id="10" name="Freeform 9"/>
          <p:cNvSpPr/>
          <p:nvPr/>
        </p:nvSpPr>
        <p:spPr>
          <a:xfrm>
            <a:off x="724942" y="3091718"/>
            <a:ext cx="191541" cy="1915417"/>
          </a:xfrm>
          <a:custGeom>
            <a:avLst/>
            <a:gdLst/>
            <a:ahLst/>
            <a:cxnLst/>
            <a:rect l="0" t="0" r="0" b="0"/>
            <a:pathLst>
              <a:path>
                <a:moveTo>
                  <a:pt x="0" y="0"/>
                </a:moveTo>
                <a:lnTo>
                  <a:pt x="0" y="1915417"/>
                </a:lnTo>
                <a:lnTo>
                  <a:pt x="191541" y="1915417"/>
                </a:lnTo>
              </a:path>
            </a:pathLst>
          </a:custGeom>
          <a:ln>
            <a:solidFill>
              <a:srgbClr val="85C8C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3239541" y="3091718"/>
            <a:ext cx="191541" cy="1915417"/>
          </a:xfrm>
          <a:custGeom>
            <a:avLst/>
            <a:gdLst/>
            <a:ahLst/>
            <a:cxnLst/>
            <a:rect l="0" t="0" r="0" b="0"/>
            <a:pathLst>
              <a:path>
                <a:moveTo>
                  <a:pt x="0" y="0"/>
                </a:moveTo>
                <a:lnTo>
                  <a:pt x="0" y="1915417"/>
                </a:lnTo>
                <a:lnTo>
                  <a:pt x="191541" y="1915417"/>
                </a:lnTo>
              </a:path>
            </a:pathLst>
          </a:custGeom>
          <a:ln>
            <a:solidFill>
              <a:srgbClr val="85C8C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6" name="Picture 8" descr="Three men running a race."/>
          <p:cNvPicPr>
            <a:picLocks noChangeAspect="1" noChangeArrowheads="1"/>
          </p:cNvPicPr>
          <p:nvPr/>
        </p:nvPicPr>
        <p:blipFill>
          <a:blip r:embed="rId3" cstate="print"/>
          <a:srcRect/>
          <a:stretch>
            <a:fillRect/>
          </a:stretch>
        </p:blipFill>
        <p:spPr bwMode="auto">
          <a:xfrm>
            <a:off x="6018639" y="1600200"/>
            <a:ext cx="2972961" cy="1981200"/>
          </a:xfrm>
          <a:prstGeom prst="rect">
            <a:avLst/>
          </a:prstGeom>
          <a:noFill/>
          <a:effectLst>
            <a:outerShdw blurRad="50800" dist="38100" dir="2700000" algn="tl" rotWithShape="0">
              <a:prstClr val="black">
                <a:alpha val="40000"/>
              </a:prstClr>
            </a:outerShdw>
          </a:effectLst>
        </p:spPr>
      </p:pic>
      <p:cxnSp>
        <p:nvCxnSpPr>
          <p:cNvPr id="24" name="Straight Connector 23"/>
          <p:cNvCxnSpPr/>
          <p:nvPr/>
        </p:nvCxnSpPr>
        <p:spPr bwMode="auto">
          <a:xfrm flipH="1">
            <a:off x="724942" y="3809999"/>
            <a:ext cx="191541" cy="0"/>
          </a:xfrm>
          <a:prstGeom prst="line">
            <a:avLst/>
          </a:prstGeom>
          <a:ln>
            <a:solidFill>
              <a:srgbClr val="85C8C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cxnSp>
      <p:cxnSp>
        <p:nvCxnSpPr>
          <p:cNvPr id="27" name="Straight Connector 26"/>
          <p:cNvCxnSpPr/>
          <p:nvPr/>
        </p:nvCxnSpPr>
        <p:spPr bwMode="auto">
          <a:xfrm flipH="1">
            <a:off x="3239540" y="3809999"/>
            <a:ext cx="191541" cy="0"/>
          </a:xfrm>
          <a:prstGeom prst="line">
            <a:avLst/>
          </a:prstGeom>
          <a:ln>
            <a:solidFill>
              <a:srgbClr val="85C8C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cxnSp>
      <p:grpSp>
        <p:nvGrpSpPr>
          <p:cNvPr id="3" name="Group 2" descr="Completed.&#10;Did action have the intended results?&#10;What factors contributed to success?&#10;&#10;Not completed.&#10;Still relelvant - include in updated mitigation strategy?&#10;What were barriers to implementation?"/>
          <p:cNvGrpSpPr/>
          <p:nvPr/>
        </p:nvGrpSpPr>
        <p:grpSpPr>
          <a:xfrm>
            <a:off x="533400" y="2590800"/>
            <a:ext cx="4811016" cy="2895189"/>
            <a:chOff x="533400" y="2590800"/>
            <a:chExt cx="4811016" cy="2895189"/>
          </a:xfrm>
        </p:grpSpPr>
        <p:sp>
          <p:nvSpPr>
            <p:cNvPr id="9" name="Freeform 8"/>
            <p:cNvSpPr/>
            <p:nvPr/>
          </p:nvSpPr>
          <p:spPr>
            <a:xfrm>
              <a:off x="916483" y="3331145"/>
              <a:ext cx="1913333" cy="957708"/>
            </a:xfrm>
            <a:custGeom>
              <a:avLst/>
              <a:gdLst>
                <a:gd name="connsiteX0" fmla="*/ 0 w 1532334"/>
                <a:gd name="connsiteY0" fmla="*/ 95771 h 957708"/>
                <a:gd name="connsiteX1" fmla="*/ 95771 w 1532334"/>
                <a:gd name="connsiteY1" fmla="*/ 0 h 957708"/>
                <a:gd name="connsiteX2" fmla="*/ 1436563 w 1532334"/>
                <a:gd name="connsiteY2" fmla="*/ 0 h 957708"/>
                <a:gd name="connsiteX3" fmla="*/ 1532334 w 1532334"/>
                <a:gd name="connsiteY3" fmla="*/ 95771 h 957708"/>
                <a:gd name="connsiteX4" fmla="*/ 1532334 w 1532334"/>
                <a:gd name="connsiteY4" fmla="*/ 861937 h 957708"/>
                <a:gd name="connsiteX5" fmla="*/ 1436563 w 1532334"/>
                <a:gd name="connsiteY5" fmla="*/ 957708 h 957708"/>
                <a:gd name="connsiteX6" fmla="*/ 95771 w 1532334"/>
                <a:gd name="connsiteY6" fmla="*/ 957708 h 957708"/>
                <a:gd name="connsiteX7" fmla="*/ 0 w 1532334"/>
                <a:gd name="connsiteY7" fmla="*/ 861937 h 957708"/>
                <a:gd name="connsiteX8" fmla="*/ 0 w 1532334"/>
                <a:gd name="connsiteY8" fmla="*/ 95771 h 9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4" h="957708">
                  <a:moveTo>
                    <a:pt x="0" y="95771"/>
                  </a:moveTo>
                  <a:cubicBezTo>
                    <a:pt x="0" y="42878"/>
                    <a:pt x="42878" y="0"/>
                    <a:pt x="95771" y="0"/>
                  </a:cubicBezTo>
                  <a:lnTo>
                    <a:pt x="1436563" y="0"/>
                  </a:lnTo>
                  <a:cubicBezTo>
                    <a:pt x="1489456" y="0"/>
                    <a:pt x="1532334" y="42878"/>
                    <a:pt x="1532334" y="95771"/>
                  </a:cubicBezTo>
                  <a:lnTo>
                    <a:pt x="1532334" y="861937"/>
                  </a:lnTo>
                  <a:cubicBezTo>
                    <a:pt x="1532334" y="914830"/>
                    <a:pt x="1489456" y="957708"/>
                    <a:pt x="1436563" y="957708"/>
                  </a:cubicBezTo>
                  <a:lnTo>
                    <a:pt x="95771" y="957708"/>
                  </a:lnTo>
                  <a:cubicBezTo>
                    <a:pt x="42878" y="957708"/>
                    <a:pt x="0" y="914830"/>
                    <a:pt x="0" y="861937"/>
                  </a:cubicBezTo>
                  <a:lnTo>
                    <a:pt x="0" y="95771"/>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200" b="1" dirty="0">
                  <a:solidFill>
                    <a:schemeClr val="lt1"/>
                  </a:solidFill>
                </a:rPr>
                <a:t>Did action </a:t>
              </a:r>
              <a:r>
                <a:rPr lang="en-US" sz="1200" b="1" dirty="0" smtClean="0">
                  <a:solidFill>
                    <a:schemeClr val="lt1"/>
                  </a:solidFill>
                </a:rPr>
                <a:t>have the </a:t>
              </a:r>
              <a:r>
                <a:rPr lang="en-US" sz="1200" b="1" dirty="0">
                  <a:solidFill>
                    <a:schemeClr val="lt1"/>
                  </a:solidFill>
                </a:rPr>
                <a:t>intended results?</a:t>
              </a:r>
            </a:p>
          </p:txBody>
        </p:sp>
        <p:sp>
          <p:nvSpPr>
            <p:cNvPr id="11" name="Freeform 10"/>
            <p:cNvSpPr/>
            <p:nvPr/>
          </p:nvSpPr>
          <p:spPr>
            <a:xfrm>
              <a:off x="916483" y="4528281"/>
              <a:ext cx="1913333" cy="957708"/>
            </a:xfrm>
            <a:custGeom>
              <a:avLst/>
              <a:gdLst>
                <a:gd name="connsiteX0" fmla="*/ 0 w 1532334"/>
                <a:gd name="connsiteY0" fmla="*/ 95771 h 957708"/>
                <a:gd name="connsiteX1" fmla="*/ 95771 w 1532334"/>
                <a:gd name="connsiteY1" fmla="*/ 0 h 957708"/>
                <a:gd name="connsiteX2" fmla="*/ 1436563 w 1532334"/>
                <a:gd name="connsiteY2" fmla="*/ 0 h 957708"/>
                <a:gd name="connsiteX3" fmla="*/ 1532334 w 1532334"/>
                <a:gd name="connsiteY3" fmla="*/ 95771 h 957708"/>
                <a:gd name="connsiteX4" fmla="*/ 1532334 w 1532334"/>
                <a:gd name="connsiteY4" fmla="*/ 861937 h 957708"/>
                <a:gd name="connsiteX5" fmla="*/ 1436563 w 1532334"/>
                <a:gd name="connsiteY5" fmla="*/ 957708 h 957708"/>
                <a:gd name="connsiteX6" fmla="*/ 95771 w 1532334"/>
                <a:gd name="connsiteY6" fmla="*/ 957708 h 957708"/>
                <a:gd name="connsiteX7" fmla="*/ 0 w 1532334"/>
                <a:gd name="connsiteY7" fmla="*/ 861937 h 957708"/>
                <a:gd name="connsiteX8" fmla="*/ 0 w 1532334"/>
                <a:gd name="connsiteY8" fmla="*/ 95771 h 9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4" h="957708">
                  <a:moveTo>
                    <a:pt x="0" y="95771"/>
                  </a:moveTo>
                  <a:cubicBezTo>
                    <a:pt x="0" y="42878"/>
                    <a:pt x="42878" y="0"/>
                    <a:pt x="95771" y="0"/>
                  </a:cubicBezTo>
                  <a:lnTo>
                    <a:pt x="1436563" y="0"/>
                  </a:lnTo>
                  <a:cubicBezTo>
                    <a:pt x="1489456" y="0"/>
                    <a:pt x="1532334" y="42878"/>
                    <a:pt x="1532334" y="95771"/>
                  </a:cubicBezTo>
                  <a:lnTo>
                    <a:pt x="1532334" y="861937"/>
                  </a:lnTo>
                  <a:cubicBezTo>
                    <a:pt x="1532334" y="914830"/>
                    <a:pt x="1489456" y="957708"/>
                    <a:pt x="1436563" y="957708"/>
                  </a:cubicBezTo>
                  <a:lnTo>
                    <a:pt x="95771" y="957708"/>
                  </a:lnTo>
                  <a:cubicBezTo>
                    <a:pt x="42878" y="957708"/>
                    <a:pt x="0" y="914830"/>
                    <a:pt x="0" y="861937"/>
                  </a:cubicBezTo>
                  <a:lnTo>
                    <a:pt x="0" y="95771"/>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200" b="1" dirty="0">
                  <a:solidFill>
                    <a:schemeClr val="lt1"/>
                  </a:solidFill>
                </a:rPr>
                <a:t>What factors contributed to success?</a:t>
              </a:r>
            </a:p>
          </p:txBody>
        </p:sp>
        <p:sp>
          <p:nvSpPr>
            <p:cNvPr id="14" name="Freeform 13"/>
            <p:cNvSpPr/>
            <p:nvPr/>
          </p:nvSpPr>
          <p:spPr>
            <a:xfrm>
              <a:off x="3431082" y="3331145"/>
              <a:ext cx="1913334" cy="957708"/>
            </a:xfrm>
            <a:custGeom>
              <a:avLst/>
              <a:gdLst>
                <a:gd name="connsiteX0" fmla="*/ 0 w 1532334"/>
                <a:gd name="connsiteY0" fmla="*/ 95771 h 957708"/>
                <a:gd name="connsiteX1" fmla="*/ 95771 w 1532334"/>
                <a:gd name="connsiteY1" fmla="*/ 0 h 957708"/>
                <a:gd name="connsiteX2" fmla="*/ 1436563 w 1532334"/>
                <a:gd name="connsiteY2" fmla="*/ 0 h 957708"/>
                <a:gd name="connsiteX3" fmla="*/ 1532334 w 1532334"/>
                <a:gd name="connsiteY3" fmla="*/ 95771 h 957708"/>
                <a:gd name="connsiteX4" fmla="*/ 1532334 w 1532334"/>
                <a:gd name="connsiteY4" fmla="*/ 861937 h 957708"/>
                <a:gd name="connsiteX5" fmla="*/ 1436563 w 1532334"/>
                <a:gd name="connsiteY5" fmla="*/ 957708 h 957708"/>
                <a:gd name="connsiteX6" fmla="*/ 95771 w 1532334"/>
                <a:gd name="connsiteY6" fmla="*/ 957708 h 957708"/>
                <a:gd name="connsiteX7" fmla="*/ 0 w 1532334"/>
                <a:gd name="connsiteY7" fmla="*/ 861937 h 957708"/>
                <a:gd name="connsiteX8" fmla="*/ 0 w 1532334"/>
                <a:gd name="connsiteY8" fmla="*/ 95771 h 9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4" h="957708">
                  <a:moveTo>
                    <a:pt x="0" y="95771"/>
                  </a:moveTo>
                  <a:cubicBezTo>
                    <a:pt x="0" y="42878"/>
                    <a:pt x="42878" y="0"/>
                    <a:pt x="95771" y="0"/>
                  </a:cubicBezTo>
                  <a:lnTo>
                    <a:pt x="1436563" y="0"/>
                  </a:lnTo>
                  <a:cubicBezTo>
                    <a:pt x="1489456" y="0"/>
                    <a:pt x="1532334" y="42878"/>
                    <a:pt x="1532334" y="95771"/>
                  </a:cubicBezTo>
                  <a:lnTo>
                    <a:pt x="1532334" y="861937"/>
                  </a:lnTo>
                  <a:cubicBezTo>
                    <a:pt x="1532334" y="914830"/>
                    <a:pt x="1489456" y="957708"/>
                    <a:pt x="1436563" y="957708"/>
                  </a:cubicBezTo>
                  <a:lnTo>
                    <a:pt x="95771" y="957708"/>
                  </a:lnTo>
                  <a:cubicBezTo>
                    <a:pt x="42878" y="957708"/>
                    <a:pt x="0" y="914830"/>
                    <a:pt x="0" y="861937"/>
                  </a:cubicBezTo>
                  <a:lnTo>
                    <a:pt x="0" y="95771"/>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200" b="1" dirty="0">
                  <a:solidFill>
                    <a:schemeClr val="lt1"/>
                  </a:solidFill>
                </a:rPr>
                <a:t>Still relevant – include in </a:t>
              </a:r>
              <a:r>
                <a:rPr lang="en-US" sz="1200" b="1" dirty="0" smtClean="0">
                  <a:solidFill>
                    <a:schemeClr val="lt1"/>
                  </a:solidFill>
                </a:rPr>
                <a:t>updated mitigation strategy</a:t>
              </a:r>
              <a:r>
                <a:rPr lang="en-US" sz="1200" b="1" dirty="0">
                  <a:solidFill>
                    <a:schemeClr val="lt1"/>
                  </a:solidFill>
                </a:rPr>
                <a:t>?</a:t>
              </a:r>
            </a:p>
          </p:txBody>
        </p:sp>
        <p:sp>
          <p:nvSpPr>
            <p:cNvPr id="17" name="Freeform 16"/>
            <p:cNvSpPr/>
            <p:nvPr/>
          </p:nvSpPr>
          <p:spPr>
            <a:xfrm>
              <a:off x="3431082" y="4528281"/>
              <a:ext cx="1913334" cy="957708"/>
            </a:xfrm>
            <a:custGeom>
              <a:avLst/>
              <a:gdLst>
                <a:gd name="connsiteX0" fmla="*/ 0 w 1532334"/>
                <a:gd name="connsiteY0" fmla="*/ 95771 h 957708"/>
                <a:gd name="connsiteX1" fmla="*/ 95771 w 1532334"/>
                <a:gd name="connsiteY1" fmla="*/ 0 h 957708"/>
                <a:gd name="connsiteX2" fmla="*/ 1436563 w 1532334"/>
                <a:gd name="connsiteY2" fmla="*/ 0 h 957708"/>
                <a:gd name="connsiteX3" fmla="*/ 1532334 w 1532334"/>
                <a:gd name="connsiteY3" fmla="*/ 95771 h 957708"/>
                <a:gd name="connsiteX4" fmla="*/ 1532334 w 1532334"/>
                <a:gd name="connsiteY4" fmla="*/ 861937 h 957708"/>
                <a:gd name="connsiteX5" fmla="*/ 1436563 w 1532334"/>
                <a:gd name="connsiteY5" fmla="*/ 957708 h 957708"/>
                <a:gd name="connsiteX6" fmla="*/ 95771 w 1532334"/>
                <a:gd name="connsiteY6" fmla="*/ 957708 h 957708"/>
                <a:gd name="connsiteX7" fmla="*/ 0 w 1532334"/>
                <a:gd name="connsiteY7" fmla="*/ 861937 h 957708"/>
                <a:gd name="connsiteX8" fmla="*/ 0 w 1532334"/>
                <a:gd name="connsiteY8" fmla="*/ 95771 h 9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4" h="957708">
                  <a:moveTo>
                    <a:pt x="0" y="95771"/>
                  </a:moveTo>
                  <a:cubicBezTo>
                    <a:pt x="0" y="42878"/>
                    <a:pt x="42878" y="0"/>
                    <a:pt x="95771" y="0"/>
                  </a:cubicBezTo>
                  <a:lnTo>
                    <a:pt x="1436563" y="0"/>
                  </a:lnTo>
                  <a:cubicBezTo>
                    <a:pt x="1489456" y="0"/>
                    <a:pt x="1532334" y="42878"/>
                    <a:pt x="1532334" y="95771"/>
                  </a:cubicBezTo>
                  <a:lnTo>
                    <a:pt x="1532334" y="861937"/>
                  </a:lnTo>
                  <a:cubicBezTo>
                    <a:pt x="1532334" y="914830"/>
                    <a:pt x="1489456" y="957708"/>
                    <a:pt x="1436563" y="957708"/>
                  </a:cubicBezTo>
                  <a:lnTo>
                    <a:pt x="95771" y="957708"/>
                  </a:lnTo>
                  <a:cubicBezTo>
                    <a:pt x="42878" y="957708"/>
                    <a:pt x="0" y="914830"/>
                    <a:pt x="0" y="861937"/>
                  </a:cubicBezTo>
                  <a:lnTo>
                    <a:pt x="0" y="95771"/>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1066800">
                <a:lnSpc>
                  <a:spcPct val="90000"/>
                </a:lnSpc>
                <a:spcAft>
                  <a:spcPct val="35000"/>
                </a:spcAft>
              </a:pPr>
              <a:r>
                <a:rPr lang="en-US" sz="1200" b="1" dirty="0">
                  <a:solidFill>
                    <a:schemeClr val="lt1"/>
                  </a:solidFill>
                </a:rPr>
                <a:t>What were barriers to implementation?</a:t>
              </a:r>
            </a:p>
          </p:txBody>
        </p:sp>
        <p:sp>
          <p:nvSpPr>
            <p:cNvPr id="5" name="Freeform 4"/>
            <p:cNvSpPr/>
            <p:nvPr/>
          </p:nvSpPr>
          <p:spPr>
            <a:xfrm>
              <a:off x="533400" y="2590800"/>
              <a:ext cx="1915417" cy="500916"/>
            </a:xfrm>
            <a:custGeom>
              <a:avLst/>
              <a:gdLst>
                <a:gd name="connsiteX0" fmla="*/ 0 w 1915417"/>
                <a:gd name="connsiteY0" fmla="*/ 95771 h 957708"/>
                <a:gd name="connsiteX1" fmla="*/ 95771 w 1915417"/>
                <a:gd name="connsiteY1" fmla="*/ 0 h 957708"/>
                <a:gd name="connsiteX2" fmla="*/ 1819646 w 1915417"/>
                <a:gd name="connsiteY2" fmla="*/ 0 h 957708"/>
                <a:gd name="connsiteX3" fmla="*/ 1915417 w 1915417"/>
                <a:gd name="connsiteY3" fmla="*/ 95771 h 957708"/>
                <a:gd name="connsiteX4" fmla="*/ 1915417 w 1915417"/>
                <a:gd name="connsiteY4" fmla="*/ 861937 h 957708"/>
                <a:gd name="connsiteX5" fmla="*/ 1819646 w 1915417"/>
                <a:gd name="connsiteY5" fmla="*/ 957708 h 957708"/>
                <a:gd name="connsiteX6" fmla="*/ 95771 w 1915417"/>
                <a:gd name="connsiteY6" fmla="*/ 957708 h 957708"/>
                <a:gd name="connsiteX7" fmla="*/ 0 w 1915417"/>
                <a:gd name="connsiteY7" fmla="*/ 861937 h 957708"/>
                <a:gd name="connsiteX8" fmla="*/ 0 w 1915417"/>
                <a:gd name="connsiteY8" fmla="*/ 95771 h 9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417" h="957708">
                  <a:moveTo>
                    <a:pt x="0" y="95771"/>
                  </a:moveTo>
                  <a:cubicBezTo>
                    <a:pt x="0" y="42878"/>
                    <a:pt x="42878" y="0"/>
                    <a:pt x="95771" y="0"/>
                  </a:cubicBezTo>
                  <a:lnTo>
                    <a:pt x="1819646" y="0"/>
                  </a:lnTo>
                  <a:cubicBezTo>
                    <a:pt x="1872539" y="0"/>
                    <a:pt x="1915417" y="42878"/>
                    <a:pt x="1915417" y="95771"/>
                  </a:cubicBezTo>
                  <a:lnTo>
                    <a:pt x="1915417" y="861937"/>
                  </a:lnTo>
                  <a:cubicBezTo>
                    <a:pt x="1915417" y="914830"/>
                    <a:pt x="1872539" y="957708"/>
                    <a:pt x="1819646" y="957708"/>
                  </a:cubicBezTo>
                  <a:lnTo>
                    <a:pt x="95771" y="957708"/>
                  </a:lnTo>
                  <a:cubicBezTo>
                    <a:pt x="42878" y="957708"/>
                    <a:pt x="0" y="914830"/>
                    <a:pt x="0" y="861937"/>
                  </a:cubicBezTo>
                  <a:lnTo>
                    <a:pt x="0" y="95771"/>
                  </a:lnTo>
                  <a:close/>
                </a:path>
              </a:pathLst>
            </a:custGeom>
            <a:solidFill>
              <a:srgbClr val="FFFFFF">
                <a:alpha val="89804"/>
              </a:srgbClr>
            </a:solidFill>
            <a:ln>
              <a:solidFill>
                <a:srgbClr val="85C8CD"/>
              </a:solid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15" tIns="44560" rIns="52815" bIns="44560" numCol="1" spcCol="1270" anchor="ctr" anchorCtr="0">
              <a:noAutofit/>
            </a:bodyPr>
            <a:lstStyle/>
            <a:p>
              <a:pPr algn="ctr" defTabSz="577850">
                <a:lnSpc>
                  <a:spcPct val="90000"/>
                </a:lnSpc>
                <a:spcAft>
                  <a:spcPct val="35000"/>
                </a:spcAft>
              </a:pPr>
              <a:r>
                <a:rPr lang="en-US" b="1" dirty="0">
                  <a:solidFill>
                    <a:schemeClr val="dk1">
                      <a:hueOff val="0"/>
                      <a:satOff val="0"/>
                      <a:lumOff val="0"/>
                      <a:alphaOff val="0"/>
                    </a:schemeClr>
                  </a:solidFill>
                </a:rPr>
                <a:t>Completed</a:t>
              </a:r>
            </a:p>
          </p:txBody>
        </p:sp>
        <p:sp>
          <p:nvSpPr>
            <p:cNvPr id="12" name="Freeform 11"/>
            <p:cNvSpPr/>
            <p:nvPr/>
          </p:nvSpPr>
          <p:spPr>
            <a:xfrm>
              <a:off x="3047999" y="2590800"/>
              <a:ext cx="1915417" cy="500916"/>
            </a:xfrm>
            <a:custGeom>
              <a:avLst/>
              <a:gdLst>
                <a:gd name="connsiteX0" fmla="*/ 0 w 1915417"/>
                <a:gd name="connsiteY0" fmla="*/ 95771 h 957708"/>
                <a:gd name="connsiteX1" fmla="*/ 95771 w 1915417"/>
                <a:gd name="connsiteY1" fmla="*/ 0 h 957708"/>
                <a:gd name="connsiteX2" fmla="*/ 1819646 w 1915417"/>
                <a:gd name="connsiteY2" fmla="*/ 0 h 957708"/>
                <a:gd name="connsiteX3" fmla="*/ 1915417 w 1915417"/>
                <a:gd name="connsiteY3" fmla="*/ 95771 h 957708"/>
                <a:gd name="connsiteX4" fmla="*/ 1915417 w 1915417"/>
                <a:gd name="connsiteY4" fmla="*/ 861937 h 957708"/>
                <a:gd name="connsiteX5" fmla="*/ 1819646 w 1915417"/>
                <a:gd name="connsiteY5" fmla="*/ 957708 h 957708"/>
                <a:gd name="connsiteX6" fmla="*/ 95771 w 1915417"/>
                <a:gd name="connsiteY6" fmla="*/ 957708 h 957708"/>
                <a:gd name="connsiteX7" fmla="*/ 0 w 1915417"/>
                <a:gd name="connsiteY7" fmla="*/ 861937 h 957708"/>
                <a:gd name="connsiteX8" fmla="*/ 0 w 1915417"/>
                <a:gd name="connsiteY8" fmla="*/ 95771 h 95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417" h="957708">
                  <a:moveTo>
                    <a:pt x="0" y="95771"/>
                  </a:moveTo>
                  <a:cubicBezTo>
                    <a:pt x="0" y="42878"/>
                    <a:pt x="42878" y="0"/>
                    <a:pt x="95771" y="0"/>
                  </a:cubicBezTo>
                  <a:lnTo>
                    <a:pt x="1819646" y="0"/>
                  </a:lnTo>
                  <a:cubicBezTo>
                    <a:pt x="1872539" y="0"/>
                    <a:pt x="1915417" y="42878"/>
                    <a:pt x="1915417" y="95771"/>
                  </a:cubicBezTo>
                  <a:lnTo>
                    <a:pt x="1915417" y="861937"/>
                  </a:lnTo>
                  <a:cubicBezTo>
                    <a:pt x="1915417" y="914830"/>
                    <a:pt x="1872539" y="957708"/>
                    <a:pt x="1819646" y="957708"/>
                  </a:cubicBezTo>
                  <a:lnTo>
                    <a:pt x="95771" y="957708"/>
                  </a:lnTo>
                  <a:cubicBezTo>
                    <a:pt x="42878" y="957708"/>
                    <a:pt x="0" y="914830"/>
                    <a:pt x="0" y="861937"/>
                  </a:cubicBezTo>
                  <a:lnTo>
                    <a:pt x="0" y="95771"/>
                  </a:lnTo>
                  <a:close/>
                </a:path>
              </a:pathLst>
            </a:custGeom>
            <a:solidFill>
              <a:srgbClr val="FFFFFF">
                <a:alpha val="89804"/>
              </a:srgbClr>
            </a:solidFill>
            <a:ln>
              <a:solidFill>
                <a:srgbClr val="85C8CD"/>
              </a:solid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15" tIns="44560" rIns="52815" bIns="44560" numCol="1" spcCol="1270" anchor="ctr" anchorCtr="0">
              <a:noAutofit/>
            </a:bodyPr>
            <a:lstStyle/>
            <a:p>
              <a:pPr algn="ctr" defTabSz="577850">
                <a:lnSpc>
                  <a:spcPct val="90000"/>
                </a:lnSpc>
                <a:spcAft>
                  <a:spcPct val="35000"/>
                </a:spcAft>
              </a:pPr>
              <a:r>
                <a:rPr lang="en-US" b="1" dirty="0">
                  <a:solidFill>
                    <a:schemeClr val="dk1">
                      <a:hueOff val="0"/>
                      <a:satOff val="0"/>
                      <a:lumOff val="0"/>
                      <a:alphaOff val="0"/>
                    </a:schemeClr>
                  </a:solidFill>
                </a:rPr>
                <a:t>Not Completed</a:t>
              </a:r>
            </a:p>
          </p:txBody>
        </p:sp>
      </p:grpSp>
      <p:sp>
        <p:nvSpPr>
          <p:cNvPr id="16"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55</a:t>
            </a:fld>
            <a:endParaRPr lang="en-US" b="1" dirty="0"/>
          </a:p>
        </p:txBody>
      </p:sp>
    </p:spTree>
    <p:extLst>
      <p:ext uri="{BB962C8B-B14F-4D97-AF65-F5344CB8AC3E}">
        <p14:creationId xmlns:p14="http://schemas.microsoft.com/office/powerpoint/2010/main" val="2942807866"/>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How Have Priorities Changed?</a:t>
            </a:r>
          </a:p>
        </p:txBody>
      </p:sp>
      <p:sp>
        <p:nvSpPr>
          <p:cNvPr id="4" name="Content Placeholder 3"/>
          <p:cNvSpPr>
            <a:spLocks noGrp="1"/>
          </p:cNvSpPr>
          <p:nvPr>
            <p:ph idx="1"/>
          </p:nvPr>
        </p:nvSpPr>
        <p:spPr/>
        <p:txBody>
          <a:bodyPr/>
          <a:lstStyle/>
          <a:p>
            <a:r>
              <a:rPr lang="en-US" dirty="0" smtClean="0"/>
              <a:t>Identify new actions based on updated risk and capability assessments</a:t>
            </a:r>
          </a:p>
          <a:p>
            <a:r>
              <a:rPr lang="en-US" dirty="0" smtClean="0"/>
              <a:t>Reprioritize with remaining actions from previous plan</a:t>
            </a:r>
          </a:p>
          <a:p>
            <a:r>
              <a:rPr lang="en-US" dirty="0" smtClean="0"/>
              <a:t>Factors influencing changes:</a:t>
            </a:r>
          </a:p>
          <a:p>
            <a:pPr lvl="2"/>
            <a:r>
              <a:rPr lang="en-US" dirty="0" smtClean="0"/>
              <a:t>Hazard events and recovery priorities</a:t>
            </a:r>
          </a:p>
          <a:p>
            <a:pPr lvl="2"/>
            <a:r>
              <a:rPr lang="en-US" dirty="0" smtClean="0"/>
              <a:t>Rate of growth and development</a:t>
            </a:r>
          </a:p>
          <a:p>
            <a:pPr lvl="2"/>
            <a:r>
              <a:rPr lang="en-US" dirty="0" smtClean="0"/>
              <a:t>Political and economic changes</a:t>
            </a:r>
          </a:p>
          <a:p>
            <a:pPr lvl="2"/>
            <a:r>
              <a:rPr lang="en-US" dirty="0" smtClean="0"/>
              <a:t>New State or Federal funding sources</a:t>
            </a:r>
          </a:p>
        </p:txBody>
      </p:sp>
      <p:sp>
        <p:nvSpPr>
          <p:cNvPr id="5" name="Slide Number Placeholder 2"/>
          <p:cNvSpPr>
            <a:spLocks noGrp="1"/>
          </p:cNvSpPr>
          <p:nvPr>
            <p:ph type="sldNum" sz="quarter" idx="12"/>
          </p:nvPr>
        </p:nvSpPr>
        <p:spPr>
          <a:xfrm>
            <a:off x="6553200" y="6245225"/>
            <a:ext cx="2133600" cy="476250"/>
          </a:xfrm>
        </p:spPr>
        <p:txBody>
          <a:bodyPr/>
          <a:lstStyle/>
          <a:p>
            <a:pPr fontAlgn="base">
              <a:spcBef>
                <a:spcPct val="0"/>
              </a:spcBef>
              <a:spcAft>
                <a:spcPct val="0"/>
              </a:spcAft>
              <a:defRPr/>
            </a:pPr>
            <a:r>
              <a:rPr lang="en-US" b="1" dirty="0" smtClean="0"/>
              <a:t>Visual 3.</a:t>
            </a:r>
            <a:fld id="{8D6E2E2F-B05F-48DB-A08A-B5931244FFCE}" type="slidenum">
              <a:rPr lang="en-US" b="1" smtClean="0"/>
              <a:pPr fontAlgn="base">
                <a:spcBef>
                  <a:spcPct val="0"/>
                </a:spcBef>
                <a:spcAft>
                  <a:spcPct val="0"/>
                </a:spcAft>
                <a:defRPr/>
              </a:pPr>
              <a:t>56</a:t>
            </a:fld>
            <a:endParaRPr lang="en-US" b="1" dirty="0"/>
          </a:p>
        </p:txBody>
      </p:sp>
    </p:spTree>
    <p:extLst>
      <p:ext uri="{BB962C8B-B14F-4D97-AF65-F5344CB8AC3E}">
        <p14:creationId xmlns:p14="http://schemas.microsoft.com/office/powerpoint/2010/main" val="1785173715"/>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705155" y="1600200"/>
            <a:ext cx="7010400" cy="2895600"/>
          </a:xfrm>
        </p:spPr>
        <p:txBody>
          <a:bodyPr/>
          <a:lstStyle/>
          <a:p>
            <a:pPr eaLnBrk="1" hangingPunct="1"/>
            <a:r>
              <a:rPr lang="en-US" sz="4400" dirty="0" smtClean="0"/>
              <a:t>Unit 4</a:t>
            </a:r>
            <a:br>
              <a:rPr lang="en-US" sz="4400" dirty="0" smtClean="0"/>
            </a:br>
            <a:r>
              <a:rPr lang="en-US" sz="4400" dirty="0" smtClean="0"/>
              <a:t/>
            </a:r>
            <a:br>
              <a:rPr lang="en-US" sz="4400" dirty="0" smtClean="0"/>
            </a:br>
            <a:r>
              <a:rPr lang="en-US" sz="5400" dirty="0" smtClean="0"/>
              <a:t>Keep the Plan Current</a:t>
            </a:r>
            <a:endParaRPr lang="en-US" sz="5400" b="0" dirty="0" smtClean="0">
              <a:solidFill>
                <a:schemeClr val="bg1"/>
              </a:solidFill>
            </a:endParaRPr>
          </a:p>
        </p:txBody>
      </p:sp>
      <p:sp>
        <p:nvSpPr>
          <p:cNvPr id="4"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57</a:t>
            </a:fld>
            <a:endParaRPr lang="en-US" dirty="0"/>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Plan Maintenance</a:t>
            </a:r>
          </a:p>
        </p:txBody>
      </p:sp>
      <p:sp>
        <p:nvSpPr>
          <p:cNvPr id="5123" name="Rectangle 3"/>
          <p:cNvSpPr>
            <a:spLocks noGrp="1" noChangeArrowheads="1"/>
          </p:cNvSpPr>
          <p:nvPr>
            <p:ph type="body" idx="1"/>
          </p:nvPr>
        </p:nvSpPr>
        <p:spPr>
          <a:xfrm>
            <a:off x="304800" y="1143000"/>
            <a:ext cx="8610600" cy="4648200"/>
          </a:xfrm>
        </p:spPr>
        <p:txBody>
          <a:bodyPr/>
          <a:lstStyle/>
          <a:p>
            <a:pPr marL="0" indent="0">
              <a:buNone/>
            </a:pPr>
            <a:r>
              <a:rPr lang="en-US" dirty="0" smtClean="0"/>
              <a:t>A plan maintenance process ensures the plan remains an active and relevant document</a:t>
            </a:r>
          </a:p>
          <a:p>
            <a:r>
              <a:rPr lang="en-US" dirty="0" smtClean="0"/>
              <a:t>Describe method and schedule for monitoring, evaluating, and updating the plan include discussions of:</a:t>
            </a:r>
            <a:endParaRPr lang="en-US" dirty="0"/>
          </a:p>
          <a:p>
            <a:pPr lvl="2"/>
            <a:r>
              <a:rPr lang="en-US" dirty="0"/>
              <a:t>progress on achieving goals</a:t>
            </a:r>
          </a:p>
          <a:p>
            <a:pPr lvl="2"/>
            <a:r>
              <a:rPr lang="en-US" dirty="0" smtClean="0"/>
              <a:t>mitigation </a:t>
            </a:r>
            <a:r>
              <a:rPr lang="en-US" dirty="0"/>
              <a:t>measures and project </a:t>
            </a:r>
            <a:r>
              <a:rPr lang="en-US" dirty="0" smtClean="0"/>
              <a:t>closeouts </a:t>
            </a:r>
            <a:endParaRPr lang="en-US" dirty="0"/>
          </a:p>
          <a:p>
            <a:r>
              <a:rPr lang="en-US" dirty="0" smtClean="0"/>
              <a:t>Identify methods for keeping the public involved</a:t>
            </a:r>
          </a:p>
        </p:txBody>
      </p:sp>
      <p:pic>
        <p:nvPicPr>
          <p:cNvPr id="4" name="Picture 3" descr="Federal Planning Requirement."/>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sp>
        <p:nvSpPr>
          <p:cNvPr id="5"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58</a:t>
            </a:fld>
            <a:endParaRPr lang="en-US" dirty="0"/>
          </a:p>
        </p:txBody>
      </p:sp>
    </p:spTree>
    <p:extLst>
      <p:ext uri="{BB962C8B-B14F-4D97-AF65-F5344CB8AC3E}">
        <p14:creationId xmlns:p14="http://schemas.microsoft.com/office/powerpoint/2010/main" val="4169776785"/>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E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How would you collect information on capabilities in your community?</a:t>
            </a:r>
          </a:p>
          <a:p>
            <a:pPr marL="0" indent="0">
              <a:buNone/>
            </a:pPr>
            <a:endParaRPr lang="en-US" dirty="0" smtClean="0"/>
          </a:p>
          <a:p>
            <a:pPr marL="0" indent="0">
              <a:buNone/>
            </a:pPr>
            <a:r>
              <a:rPr lang="en-US" dirty="0" smtClean="0"/>
              <a:t>What community capabilities might be identified? </a:t>
            </a:r>
          </a:p>
          <a:p>
            <a:pPr marL="0" indent="0">
              <a:buNone/>
            </a:pPr>
            <a:endParaRPr lang="en-US" dirty="0" smtClean="0"/>
          </a:p>
          <a:p>
            <a:pPr marL="0" indent="0">
              <a:buNone/>
            </a:pPr>
            <a:r>
              <a:rPr lang="en-US" dirty="0" smtClean="0"/>
              <a:t>What limits to community capabilities might be identified?</a:t>
            </a:r>
          </a:p>
          <a:p>
            <a:endParaRPr lang="en-US" dirty="0"/>
          </a:p>
        </p:txBody>
      </p:sp>
      <p:sp>
        <p:nvSpPr>
          <p:cNvPr id="4"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5</a:t>
            </a:fld>
            <a:endParaRPr lang="en-US" dirty="0"/>
          </a:p>
        </p:txBody>
      </p:sp>
    </p:spTree>
    <p:extLst>
      <p:ext uri="{BB962C8B-B14F-4D97-AF65-F5344CB8AC3E}">
        <p14:creationId xmlns:p14="http://schemas.microsoft.com/office/powerpoint/2010/main" val="663789028"/>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Monitoring and Evaluation</a:t>
            </a:r>
            <a:endParaRPr lang="en-US" dirty="0"/>
          </a:p>
        </p:txBody>
      </p:sp>
      <p:sp>
        <p:nvSpPr>
          <p:cNvPr id="9" name="Content Placeholder 8"/>
          <p:cNvSpPr>
            <a:spLocks noGrp="1"/>
          </p:cNvSpPr>
          <p:nvPr>
            <p:ph idx="1"/>
          </p:nvPr>
        </p:nvSpPr>
        <p:spPr/>
        <p:txBody>
          <a:bodyPr/>
          <a:lstStyle/>
          <a:p>
            <a:endParaRPr lang="en-US" dirty="0"/>
          </a:p>
        </p:txBody>
      </p:sp>
      <p:graphicFrame>
        <p:nvGraphicFramePr>
          <p:cNvPr id="5" name="Table 4" descr="Monitoring:  Tracking implementation of mitigation of mitigation actions.  Who - Mitigation committee.  When - Quarterly.  How - Progress report forms from responsible agencies.&#10;&#10;Evaluation:  Assessing the effectiveness of the plan at achieving its goals.  Who - Mitigation committee. When - Annually; after a disaster event.  How - evaluate process and implementation; identify lessons learned; report to elected officials.   &#10;"/>
          <p:cNvGraphicFramePr>
            <a:graphicFrameLocks noGrp="1"/>
          </p:cNvGraphicFramePr>
          <p:nvPr>
            <p:extLst>
              <p:ext uri="{D42A27DB-BD31-4B8C-83A1-F6EECF244321}">
                <p14:modId xmlns:p14="http://schemas.microsoft.com/office/powerpoint/2010/main" val="3345141893"/>
              </p:ext>
            </p:extLst>
          </p:nvPr>
        </p:nvGraphicFramePr>
        <p:xfrm>
          <a:off x="304799" y="1066801"/>
          <a:ext cx="8534400" cy="4419600"/>
        </p:xfrm>
        <a:graphic>
          <a:graphicData uri="http://schemas.openxmlformats.org/drawingml/2006/table">
            <a:tbl>
              <a:tblPr firstRow="1" bandRow="1">
                <a:tableStyleId>{21E4AEA4-8DFA-4A89-87EB-49C32662AFE0}</a:tableStyleId>
              </a:tblPr>
              <a:tblGrid>
                <a:gridCol w="1325732"/>
                <a:gridCol w="3231472"/>
                <a:gridCol w="3977196"/>
              </a:tblGrid>
              <a:tr h="1511218">
                <a:tc>
                  <a:txBody>
                    <a:bodyPr/>
                    <a:lstStyle/>
                    <a:p>
                      <a:endParaRPr lang="en-US" dirty="0"/>
                    </a:p>
                  </a:txBody>
                  <a:tcPr>
                    <a:solidFill>
                      <a:srgbClr val="72BFC5"/>
                    </a:solidFill>
                  </a:tcPr>
                </a:tc>
                <a:tc>
                  <a:txBody>
                    <a:bodyPr/>
                    <a:lstStyle/>
                    <a:p>
                      <a:r>
                        <a:rPr lang="en-US" sz="2400" dirty="0" smtClean="0"/>
                        <a:t>Monitoring: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Tracking implementation</a:t>
                      </a:r>
                      <a:r>
                        <a:rPr lang="en-US" sz="2200" baseline="0" dirty="0" smtClean="0"/>
                        <a:t> of mitigation actions</a:t>
                      </a:r>
                      <a:endParaRPr lang="en-US" sz="2200" dirty="0" smtClean="0"/>
                    </a:p>
                  </a:txBody>
                  <a:tcPr>
                    <a:solidFill>
                      <a:srgbClr val="72BFC5"/>
                    </a:solidFill>
                  </a:tcPr>
                </a:tc>
                <a:tc>
                  <a:txBody>
                    <a:bodyPr/>
                    <a:lstStyle/>
                    <a:p>
                      <a:r>
                        <a:rPr lang="en-US" sz="2400" dirty="0" smtClean="0"/>
                        <a:t>Evaluating: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Assessing the effectiveness of the plan</a:t>
                      </a:r>
                      <a:r>
                        <a:rPr lang="en-US" sz="2200" baseline="0" dirty="0" smtClean="0"/>
                        <a:t> at achieving its goals</a:t>
                      </a:r>
                      <a:endParaRPr lang="en-US" sz="2200" dirty="0" smtClean="0"/>
                    </a:p>
                  </a:txBody>
                  <a:tcPr>
                    <a:solidFill>
                      <a:srgbClr val="72BFC5"/>
                    </a:solidFill>
                  </a:tcPr>
                </a:tc>
              </a:tr>
              <a:tr h="769866">
                <a:tc>
                  <a:txBody>
                    <a:bodyPr/>
                    <a:lstStyle/>
                    <a:p>
                      <a:r>
                        <a:rPr lang="en-US" sz="2000" b="1" dirty="0" smtClean="0"/>
                        <a:t>Who</a:t>
                      </a:r>
                      <a:endParaRPr lang="en-US" sz="2000" b="1" dirty="0"/>
                    </a:p>
                  </a:txBody>
                  <a:tcPr>
                    <a:solidFill>
                      <a:srgbClr val="C8E4E6"/>
                    </a:solidFill>
                  </a:tcPr>
                </a:tc>
                <a:tc>
                  <a:txBody>
                    <a:bodyPr/>
                    <a:lstStyle/>
                    <a:p>
                      <a:r>
                        <a:rPr lang="en-US" sz="2000" b="1" dirty="0" smtClean="0"/>
                        <a:t>Mitigation Committee</a:t>
                      </a:r>
                    </a:p>
                  </a:txBody>
                  <a:tcPr>
                    <a:solidFill>
                      <a:srgbClr val="C8E4E6"/>
                    </a:solidFill>
                  </a:tcPr>
                </a:tc>
                <a:tc>
                  <a:txBody>
                    <a:bodyPr/>
                    <a:lstStyle/>
                    <a:p>
                      <a:r>
                        <a:rPr lang="en-US" sz="2000" b="1" dirty="0" smtClean="0"/>
                        <a:t>Mitigation Committee</a:t>
                      </a:r>
                    </a:p>
                  </a:txBody>
                  <a:tcPr>
                    <a:solidFill>
                      <a:srgbClr val="C8E4E6"/>
                    </a:solidFill>
                  </a:tcPr>
                </a:tc>
              </a:tr>
              <a:tr h="769866">
                <a:tc>
                  <a:txBody>
                    <a:bodyPr/>
                    <a:lstStyle/>
                    <a:p>
                      <a:r>
                        <a:rPr lang="en-US" sz="2000" b="1" dirty="0" smtClean="0"/>
                        <a:t>When </a:t>
                      </a:r>
                      <a:endParaRPr lang="en-US" sz="2000" b="1" dirty="0"/>
                    </a:p>
                  </a:txBody>
                  <a:tcPr/>
                </a:tc>
                <a:tc>
                  <a:txBody>
                    <a:bodyPr/>
                    <a:lstStyle/>
                    <a:p>
                      <a:r>
                        <a:rPr lang="en-US" sz="2000" b="1" dirty="0" smtClean="0"/>
                        <a:t>Quarterly</a:t>
                      </a:r>
                      <a:endParaRPr lang="en-US" sz="2000" b="1" dirty="0"/>
                    </a:p>
                  </a:txBody>
                  <a:tcPr/>
                </a:tc>
                <a:tc>
                  <a:txBody>
                    <a:bodyPr/>
                    <a:lstStyle/>
                    <a:p>
                      <a:pPr marL="342900" indent="-342900">
                        <a:buFont typeface="Arial" pitchFamily="34" charset="0"/>
                        <a:buChar char="•"/>
                      </a:pPr>
                      <a:r>
                        <a:rPr lang="en-US" sz="2000" b="1" dirty="0" smtClean="0"/>
                        <a:t>Annually</a:t>
                      </a:r>
                    </a:p>
                    <a:p>
                      <a:pPr marL="342900" indent="-342900">
                        <a:buFont typeface="Arial" pitchFamily="34" charset="0"/>
                        <a:buChar char="•"/>
                      </a:pPr>
                      <a:r>
                        <a:rPr lang="en-US" sz="2000" b="1" dirty="0" smtClean="0"/>
                        <a:t>After</a:t>
                      </a:r>
                      <a:r>
                        <a:rPr lang="en-US" sz="2000" b="1" baseline="0" dirty="0" smtClean="0"/>
                        <a:t> a disaster event</a:t>
                      </a:r>
                      <a:endParaRPr lang="en-US" sz="2000" b="1" dirty="0"/>
                    </a:p>
                  </a:txBody>
                  <a:tcPr/>
                </a:tc>
              </a:tr>
              <a:tr h="1368650">
                <a:tc>
                  <a:txBody>
                    <a:bodyPr/>
                    <a:lstStyle/>
                    <a:p>
                      <a:r>
                        <a:rPr lang="en-US" sz="2000" b="1" dirty="0" smtClean="0"/>
                        <a:t>How</a:t>
                      </a:r>
                      <a:endParaRPr lang="en-US" sz="2000" b="1" dirty="0"/>
                    </a:p>
                  </a:txBody>
                  <a:tcPr>
                    <a:solidFill>
                      <a:srgbClr val="C8E4E6"/>
                    </a:solidFill>
                  </a:tcPr>
                </a:tc>
                <a:tc>
                  <a:txBody>
                    <a:bodyPr/>
                    <a:lstStyle/>
                    <a:p>
                      <a:r>
                        <a:rPr lang="en-US" sz="2000" b="1" dirty="0" smtClean="0"/>
                        <a:t>Progress</a:t>
                      </a:r>
                      <a:r>
                        <a:rPr lang="en-US" sz="2000" b="1" baseline="0" dirty="0" smtClean="0"/>
                        <a:t> report forms from responsible agencies</a:t>
                      </a:r>
                      <a:endParaRPr lang="en-US" sz="2000" b="1" dirty="0"/>
                    </a:p>
                  </a:txBody>
                  <a:tcPr>
                    <a:solidFill>
                      <a:srgbClr val="C8E4E6"/>
                    </a:solidFill>
                  </a:tcPr>
                </a:tc>
                <a:tc>
                  <a:txBody>
                    <a:bodyPr/>
                    <a:lstStyle/>
                    <a:p>
                      <a:pPr marL="342900" indent="-342900">
                        <a:buFont typeface="Arial" pitchFamily="34" charset="0"/>
                        <a:buChar char="•"/>
                      </a:pPr>
                      <a:r>
                        <a:rPr lang="en-US" sz="2000" b="1" dirty="0" smtClean="0"/>
                        <a:t>Evaluate process and implementation</a:t>
                      </a:r>
                    </a:p>
                    <a:p>
                      <a:pPr marL="342900" indent="-342900">
                        <a:buFont typeface="Arial" pitchFamily="34" charset="0"/>
                        <a:buChar char="•"/>
                      </a:pPr>
                      <a:r>
                        <a:rPr lang="en-US" sz="2000" b="1" dirty="0" smtClean="0"/>
                        <a:t> Identify lessons learned</a:t>
                      </a:r>
                    </a:p>
                    <a:p>
                      <a:pPr marL="342900" indent="-342900">
                        <a:buFont typeface="Arial" pitchFamily="34" charset="0"/>
                        <a:buChar char="•"/>
                      </a:pPr>
                      <a:r>
                        <a:rPr lang="en-US" sz="2000" b="1" dirty="0" smtClean="0"/>
                        <a:t> Report to</a:t>
                      </a:r>
                      <a:r>
                        <a:rPr lang="en-US" sz="2000" b="1" baseline="0" dirty="0" smtClean="0"/>
                        <a:t> elected officials</a:t>
                      </a:r>
                      <a:endParaRPr lang="en-US" sz="2000" b="1" dirty="0"/>
                    </a:p>
                  </a:txBody>
                  <a:tcPr>
                    <a:solidFill>
                      <a:srgbClr val="C8E4E6"/>
                    </a:solidFill>
                  </a:tcPr>
                </a:tc>
              </a:tr>
            </a:tbl>
          </a:graphicData>
        </a:graphic>
      </p:graphicFrame>
      <p:sp>
        <p:nvSpPr>
          <p:cNvPr id="6"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59</a:t>
            </a:fld>
            <a:endParaRPr lang="en-US" dirty="0"/>
          </a:p>
        </p:txBody>
      </p:sp>
      <p:pic>
        <p:nvPicPr>
          <p:cNvPr id="3" name="Picture 2"/>
          <p:cNvPicPr>
            <a:picLocks noChangeAspect="1"/>
          </p:cNvPicPr>
          <p:nvPr/>
        </p:nvPicPr>
        <p:blipFill>
          <a:blip r:embed="rId3"/>
          <a:stretch>
            <a:fillRect/>
          </a:stretch>
        </p:blipFill>
        <p:spPr>
          <a:xfrm>
            <a:off x="304799" y="1066801"/>
            <a:ext cx="8848725" cy="5648325"/>
          </a:xfrm>
          <a:prstGeom prst="rect">
            <a:avLst/>
          </a:prstGeom>
        </p:spPr>
      </p:pic>
      <p:pic>
        <p:nvPicPr>
          <p:cNvPr id="4" name="Picture 3"/>
          <p:cNvPicPr>
            <a:picLocks noChangeAspect="1"/>
          </p:cNvPicPr>
          <p:nvPr/>
        </p:nvPicPr>
        <p:blipFill>
          <a:blip r:embed="rId4"/>
          <a:stretch>
            <a:fillRect/>
          </a:stretch>
        </p:blipFill>
        <p:spPr>
          <a:xfrm>
            <a:off x="302490" y="1093788"/>
            <a:ext cx="8915400" cy="5372100"/>
          </a:xfrm>
          <a:prstGeom prst="rect">
            <a:avLst/>
          </a:prstGeom>
        </p:spPr>
      </p:pic>
    </p:spTree>
    <p:extLst>
      <p:ext uri="{BB962C8B-B14F-4D97-AF65-F5344CB8AC3E}">
        <p14:creationId xmlns:p14="http://schemas.microsoft.com/office/powerpoint/2010/main" val="28516583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Update</a:t>
            </a:r>
            <a:endParaRPr lang="en-US" dirty="0"/>
          </a:p>
        </p:txBody>
      </p:sp>
      <p:sp>
        <p:nvSpPr>
          <p:cNvPr id="3" name="Content Placeholder 2"/>
          <p:cNvSpPr>
            <a:spLocks noGrp="1"/>
          </p:cNvSpPr>
          <p:nvPr>
            <p:ph idx="1"/>
          </p:nvPr>
        </p:nvSpPr>
        <p:spPr/>
        <p:txBody>
          <a:bodyPr/>
          <a:lstStyle/>
          <a:p>
            <a:pPr marL="0" indent="0">
              <a:buNone/>
            </a:pPr>
            <a:r>
              <a:rPr lang="en-US" dirty="0" smtClean="0"/>
              <a:t>Develop a method and schedule for updating the plan on a 5-year cycle</a:t>
            </a:r>
          </a:p>
          <a:p>
            <a:pPr lvl="0"/>
            <a:r>
              <a:rPr lang="en-US" dirty="0" smtClean="0"/>
              <a:t>Determine a responsible party for the update process</a:t>
            </a:r>
          </a:p>
          <a:p>
            <a:pPr lvl="0"/>
            <a:r>
              <a:rPr lang="en-US" dirty="0" smtClean="0"/>
              <a:t>Estimate a practical schedule</a:t>
            </a:r>
          </a:p>
          <a:p>
            <a:pPr lvl="0"/>
            <a:r>
              <a:rPr lang="en-US" dirty="0" smtClean="0"/>
              <a:t>Identify steps in process</a:t>
            </a:r>
          </a:p>
          <a:p>
            <a:pPr lvl="2"/>
            <a:r>
              <a:rPr lang="en-US" dirty="0" smtClean="0"/>
              <a:t>Develop scope of work</a:t>
            </a:r>
          </a:p>
          <a:p>
            <a:pPr lvl="2"/>
            <a:r>
              <a:rPr lang="en-US" dirty="0" smtClean="0"/>
              <a:t>Coordinate participating jurisdictions</a:t>
            </a:r>
          </a:p>
          <a:p>
            <a:pPr lvl="2"/>
            <a:r>
              <a:rPr lang="en-US" dirty="0" smtClean="0"/>
              <a:t>Apply for funding or budget cost</a:t>
            </a:r>
          </a:p>
          <a:p>
            <a:pPr lvl="0"/>
            <a:endParaRPr lang="en-US" dirty="0"/>
          </a:p>
        </p:txBody>
      </p:sp>
      <p:sp>
        <p:nvSpPr>
          <p:cNvPr id="4" name="Slide Number Placeholder 2"/>
          <p:cNvSpPr txBox="1">
            <a:spLocks/>
          </p:cNvSpPr>
          <p:nvPr/>
        </p:nvSpPr>
        <p:spPr bwMode="auto">
          <a:xfrm>
            <a:off x="6629400" y="617220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60</a:t>
            </a:fld>
            <a:endParaRPr lang="en-US" dirty="0"/>
          </a:p>
        </p:txBody>
      </p:sp>
    </p:spTree>
    <p:extLst>
      <p:ext uri="{BB962C8B-B14F-4D97-AF65-F5344CB8AC3E}">
        <p14:creationId xmlns:p14="http://schemas.microsoft.com/office/powerpoint/2010/main" val="3801378828"/>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Maintenance Procedures</a:t>
            </a:r>
            <a:endParaRPr lang="en-US" dirty="0"/>
          </a:p>
        </p:txBody>
      </p:sp>
      <p:sp>
        <p:nvSpPr>
          <p:cNvPr id="3" name="Content Placeholder 2"/>
          <p:cNvSpPr>
            <a:spLocks noGrp="1"/>
          </p:cNvSpPr>
          <p:nvPr>
            <p:ph idx="1"/>
          </p:nvPr>
        </p:nvSpPr>
        <p:spPr>
          <a:xfrm>
            <a:off x="457200" y="1068388"/>
            <a:ext cx="5562600" cy="4646612"/>
          </a:xfrm>
        </p:spPr>
        <p:txBody>
          <a:bodyPr/>
          <a:lstStyle/>
          <a:p>
            <a:pPr marL="0" indent="0">
              <a:buNone/>
            </a:pPr>
            <a:r>
              <a:rPr lang="en-US" dirty="0" smtClean="0"/>
              <a:t>Discussion Question:</a:t>
            </a:r>
          </a:p>
          <a:p>
            <a:r>
              <a:rPr lang="en-US" dirty="0" smtClean="0"/>
              <a:t>How will you monitor the plan in your community?</a:t>
            </a:r>
          </a:p>
          <a:p>
            <a:endParaRPr lang="en-US" dirty="0"/>
          </a:p>
        </p:txBody>
      </p:sp>
      <p:sp>
        <p:nvSpPr>
          <p:cNvPr id="8" name="Slide Number Placeholder 2"/>
          <p:cNvSpPr>
            <a:spLocks noGrp="1"/>
          </p:cNvSpPr>
          <p:nvPr>
            <p:ph type="sldNum" sz="quarter" idx="12"/>
          </p:nvPr>
        </p:nvSpPr>
        <p:spPr/>
        <p:txBody>
          <a:bodyPr/>
          <a:lstStyle/>
          <a:p>
            <a:r>
              <a:rPr lang="en-US" sz="1600" dirty="0" smtClean="0"/>
              <a:t>Visual 3.</a:t>
            </a:r>
            <a:fld id="{8D6E2E2F-B05F-48DB-A08A-B5931244FFCE}" type="slidenum">
              <a:rPr lang="en-US" sz="1600" smtClean="0"/>
              <a:pPr/>
              <a:t>61</a:t>
            </a:fld>
            <a:endParaRPr lang="en-US" sz="1600" dirty="0"/>
          </a:p>
        </p:txBody>
      </p:sp>
      <p:pic>
        <p:nvPicPr>
          <p:cNvPr id="9" name="Picture 8" descr="Blank paper mounted on eas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685800"/>
            <a:ext cx="2667000" cy="5767066"/>
          </a:xfrm>
          <a:prstGeom prst="rect">
            <a:avLst/>
          </a:prstGeom>
        </p:spPr>
      </p:pic>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0200"/>
            <a:ext cx="6400800" cy="2895600"/>
          </a:xfrm>
        </p:spPr>
        <p:txBody>
          <a:bodyPr/>
          <a:lstStyle/>
          <a:p>
            <a:pPr eaLnBrk="1" hangingPunct="1"/>
            <a:r>
              <a:rPr lang="en-US" sz="4400" dirty="0" smtClean="0"/>
              <a:t>Unit 5</a:t>
            </a:r>
            <a:br>
              <a:rPr lang="en-US" sz="4400" dirty="0" smtClean="0"/>
            </a:br>
            <a:r>
              <a:rPr lang="en-US" sz="4400" dirty="0" smtClean="0"/>
              <a:t/>
            </a:r>
            <a:br>
              <a:rPr lang="en-US" sz="4400" dirty="0" smtClean="0"/>
            </a:br>
            <a:r>
              <a:rPr lang="en-US" sz="5400" dirty="0" smtClean="0"/>
              <a:t>Review and Adopt the Plan</a:t>
            </a:r>
            <a:endParaRPr lang="en-US" sz="5400" b="0" dirty="0" smtClean="0">
              <a:solidFill>
                <a:schemeClr val="bg1"/>
              </a:solidFill>
            </a:endParaRPr>
          </a:p>
        </p:txBody>
      </p:sp>
      <p:sp>
        <p:nvSpPr>
          <p:cNvPr id="4"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62</a:t>
            </a:fld>
            <a:endParaRPr lang="en-US" dirty="0"/>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n presenting to officials at a city council meeting."/>
          <p:cNvPicPr>
            <a:picLocks noChangeAspect="1"/>
          </p:cNvPicPr>
          <p:nvPr/>
        </p:nvPicPr>
        <p:blipFill>
          <a:blip r:embed="rId3" cstate="print"/>
          <a:stretch>
            <a:fillRect/>
          </a:stretch>
        </p:blipFill>
        <p:spPr>
          <a:xfrm>
            <a:off x="5147733" y="1295400"/>
            <a:ext cx="3251200" cy="24384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Review Final Draft Plan</a:t>
            </a:r>
            <a:endParaRPr lang="en-US" dirty="0"/>
          </a:p>
        </p:txBody>
      </p:sp>
      <p:sp>
        <p:nvSpPr>
          <p:cNvPr id="3" name="Content Placeholder 2"/>
          <p:cNvSpPr>
            <a:spLocks noGrp="1"/>
          </p:cNvSpPr>
          <p:nvPr>
            <p:ph idx="1"/>
          </p:nvPr>
        </p:nvSpPr>
        <p:spPr>
          <a:xfrm>
            <a:off x="457200" y="1068388"/>
            <a:ext cx="4419600" cy="4646612"/>
          </a:xfrm>
        </p:spPr>
        <p:txBody>
          <a:bodyPr/>
          <a:lstStyle/>
          <a:p>
            <a:r>
              <a:rPr lang="en-US" dirty="0" smtClean="0"/>
              <a:t>Follow existing process for </a:t>
            </a:r>
            <a:br>
              <a:rPr lang="en-US" dirty="0" smtClean="0"/>
            </a:br>
            <a:r>
              <a:rPr lang="en-US" dirty="0" smtClean="0"/>
              <a:t>public review</a:t>
            </a:r>
          </a:p>
          <a:p>
            <a:r>
              <a:rPr lang="en-US" dirty="0" smtClean="0"/>
              <a:t>Make available to community </a:t>
            </a:r>
          </a:p>
          <a:p>
            <a:r>
              <a:rPr lang="en-US" dirty="0" smtClean="0"/>
              <a:t>Publicize comment period</a:t>
            </a:r>
          </a:p>
          <a:p>
            <a:r>
              <a:rPr lang="en-US" dirty="0" smtClean="0"/>
              <a:t>Present to </a:t>
            </a:r>
            <a:br>
              <a:rPr lang="en-US" dirty="0" smtClean="0"/>
            </a:br>
            <a:r>
              <a:rPr lang="en-US" dirty="0" smtClean="0"/>
              <a:t>elected officials</a:t>
            </a:r>
          </a:p>
          <a:p>
            <a:endParaRPr lang="en-US" dirty="0" smtClean="0"/>
          </a:p>
          <a:p>
            <a:endParaRPr lang="en-US" dirty="0"/>
          </a:p>
        </p:txBody>
      </p:sp>
      <p:pic>
        <p:nvPicPr>
          <p:cNvPr id="9" name="Picture 3" descr="Screenshot of pagosasun website article entitled Public comment encouraged on hazard mitigation plan."/>
          <p:cNvPicPr>
            <a:picLocks noChangeAspect="1" noChangeArrowheads="1"/>
          </p:cNvPicPr>
          <p:nvPr/>
        </p:nvPicPr>
        <p:blipFill rotWithShape="1">
          <a:blip r:embed="rId4" cstate="print"/>
          <a:srcRect l="51717" t="23919" r="17677" b="31312"/>
          <a:stretch/>
        </p:blipFill>
        <p:spPr bwMode="auto">
          <a:xfrm>
            <a:off x="4734625" y="3352800"/>
            <a:ext cx="4104575" cy="225149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6"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63</a:t>
            </a:fld>
            <a:endParaRPr lang="en-US" dirty="0"/>
          </a:p>
        </p:txBody>
      </p:sp>
    </p:spTree>
    <p:extLst>
      <p:ext uri="{BB962C8B-B14F-4D97-AF65-F5344CB8AC3E}">
        <p14:creationId xmlns:p14="http://schemas.microsoft.com/office/powerpoint/2010/main" val="720645034"/>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7239001" y="609600"/>
            <a:ext cx="1676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2" name="Title 1"/>
          <p:cNvSpPr>
            <a:spLocks noGrp="1"/>
          </p:cNvSpPr>
          <p:nvPr>
            <p:ph type="title"/>
          </p:nvPr>
        </p:nvSpPr>
        <p:spPr/>
        <p:txBody>
          <a:bodyPr/>
          <a:lstStyle/>
          <a:p>
            <a:r>
              <a:rPr lang="en-US" dirty="0" smtClean="0"/>
              <a:t>State and FEMA Plan Approval</a:t>
            </a:r>
            <a:endParaRPr lang="en-US" dirty="0"/>
          </a:p>
        </p:txBody>
      </p:sp>
      <p:sp>
        <p:nvSpPr>
          <p:cNvPr id="11" name="Down Arrow 10"/>
          <p:cNvSpPr/>
          <p:nvPr/>
        </p:nvSpPr>
        <p:spPr bwMode="auto">
          <a:xfrm>
            <a:off x="3886199" y="1763036"/>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13" name="Down Arrow 12"/>
          <p:cNvSpPr/>
          <p:nvPr/>
        </p:nvSpPr>
        <p:spPr bwMode="auto">
          <a:xfrm>
            <a:off x="3886199" y="2668810"/>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15" name="Down Arrow 14"/>
          <p:cNvSpPr/>
          <p:nvPr/>
        </p:nvSpPr>
        <p:spPr bwMode="auto">
          <a:xfrm>
            <a:off x="3886199" y="3574584"/>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17" name="Down Arrow 16"/>
          <p:cNvSpPr/>
          <p:nvPr/>
        </p:nvSpPr>
        <p:spPr bwMode="auto">
          <a:xfrm>
            <a:off x="3886199" y="4480358"/>
            <a:ext cx="685800" cy="457200"/>
          </a:xfrm>
          <a:prstGeom prst="downArrow">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grpSp>
        <p:nvGrpSpPr>
          <p:cNvPr id="3" name="Group 2" descr="Submit plan to SHMO for State review (revisions required).&#10;State submits to FEMA Region for review (revisions required).&#10;FEMA issues approvable pending adoption.&#10;Local jurisdictions adopt plan and submit resolutions.&#10;FEMA issues approval letter and final review tool."/>
          <p:cNvGrpSpPr/>
          <p:nvPr/>
        </p:nvGrpSpPr>
        <p:grpSpPr>
          <a:xfrm>
            <a:off x="761999" y="905573"/>
            <a:ext cx="8355182" cy="4580827"/>
            <a:chOff x="761999" y="905573"/>
            <a:chExt cx="8355182" cy="4580827"/>
          </a:xfrm>
        </p:grpSpPr>
        <p:sp>
          <p:nvSpPr>
            <p:cNvPr id="6" name="Curved Up Arrow 5"/>
            <p:cNvSpPr/>
            <p:nvPr/>
          </p:nvSpPr>
          <p:spPr bwMode="auto">
            <a:xfrm rot="-5700000">
              <a:off x="7467148" y="1772696"/>
              <a:ext cx="673165" cy="768916"/>
            </a:xfrm>
            <a:prstGeom prst="curvedUpArrow">
              <a:avLst/>
            </a:prstGeom>
            <a:solidFill>
              <a:srgbClr val="FF0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a:endParaRPr lang="en-US" sz="1600" dirty="0">
                <a:solidFill>
                  <a:schemeClr val="lt1"/>
                </a:solidFill>
                <a:latin typeface="+mn-lt"/>
              </a:endParaRPr>
            </a:p>
          </p:txBody>
        </p:sp>
        <p:sp>
          <p:nvSpPr>
            <p:cNvPr id="8" name="Curved Up Arrow 7"/>
            <p:cNvSpPr/>
            <p:nvPr/>
          </p:nvSpPr>
          <p:spPr bwMode="auto">
            <a:xfrm rot="-5700000">
              <a:off x="7367650" y="890477"/>
              <a:ext cx="738724" cy="768916"/>
            </a:xfrm>
            <a:prstGeom prst="curvedUpArrow">
              <a:avLst/>
            </a:prstGeom>
            <a:solidFill>
              <a:srgbClr val="FF0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a:endParaRPr lang="en-US" sz="1600" dirty="0">
                <a:solidFill>
                  <a:schemeClr val="lt1"/>
                </a:solidFill>
                <a:latin typeface="+mn-lt"/>
              </a:endParaRPr>
            </a:p>
          </p:txBody>
        </p:sp>
        <p:sp>
          <p:nvSpPr>
            <p:cNvPr id="9" name="TextBox 8"/>
            <p:cNvSpPr txBox="1"/>
            <p:nvPr/>
          </p:nvSpPr>
          <p:spPr>
            <a:xfrm rot="-2640000">
              <a:off x="7708563" y="1210337"/>
              <a:ext cx="1408618" cy="707886"/>
            </a:xfrm>
            <a:prstGeom prst="rect">
              <a:avLst/>
            </a:prstGeom>
            <a:noFill/>
          </p:spPr>
          <p:txBody>
            <a:bodyPr wrap="square" rtlCol="0">
              <a:spAutoFit/>
            </a:bodyPr>
            <a:lstStyle/>
            <a:p>
              <a:pPr algn="ctr"/>
              <a:r>
                <a:rPr lang="en-US" sz="2000" b="1" dirty="0" smtClean="0"/>
                <a:t>Revisions Required</a:t>
              </a:r>
              <a:endParaRPr lang="en-US" sz="2000" b="1" dirty="0"/>
            </a:p>
          </p:txBody>
        </p:sp>
        <p:sp>
          <p:nvSpPr>
            <p:cNvPr id="12" name="Freeform 11"/>
            <p:cNvSpPr/>
            <p:nvPr/>
          </p:nvSpPr>
          <p:spPr>
            <a:xfrm>
              <a:off x="761999" y="1314462"/>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t>Submit plan to SHMO for </a:t>
              </a:r>
              <a:r>
                <a:rPr lang="en-US" sz="2000" dirty="0" smtClean="0"/>
                <a:t>State review</a:t>
              </a:r>
              <a:endParaRPr lang="en-US" sz="2000" dirty="0"/>
            </a:p>
          </p:txBody>
        </p:sp>
        <p:sp>
          <p:nvSpPr>
            <p:cNvPr id="14" name="Freeform 13"/>
            <p:cNvSpPr/>
            <p:nvPr/>
          </p:nvSpPr>
          <p:spPr>
            <a:xfrm>
              <a:off x="761999" y="2220236"/>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t>State submits to FEMA Region for review</a:t>
              </a:r>
            </a:p>
          </p:txBody>
        </p:sp>
        <p:sp>
          <p:nvSpPr>
            <p:cNvPr id="16" name="Freeform 15"/>
            <p:cNvSpPr/>
            <p:nvPr/>
          </p:nvSpPr>
          <p:spPr>
            <a:xfrm>
              <a:off x="761999" y="3126010"/>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t>FEMA issues “approvable pending adoption” </a:t>
              </a:r>
            </a:p>
          </p:txBody>
        </p:sp>
        <p:sp>
          <p:nvSpPr>
            <p:cNvPr id="18" name="Freeform 17"/>
            <p:cNvSpPr/>
            <p:nvPr/>
          </p:nvSpPr>
          <p:spPr>
            <a:xfrm>
              <a:off x="761999" y="4031784"/>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t>Local jurisdictions adopt plan and submit resolutions</a:t>
              </a:r>
            </a:p>
          </p:txBody>
        </p:sp>
        <p:sp>
          <p:nvSpPr>
            <p:cNvPr id="19" name="Freeform 18"/>
            <p:cNvSpPr/>
            <p:nvPr/>
          </p:nvSpPr>
          <p:spPr>
            <a:xfrm>
              <a:off x="761999" y="4937558"/>
              <a:ext cx="6705600"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chemeClr val="accent5">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t>FEMA issues approval letter and final review tool</a:t>
              </a:r>
            </a:p>
          </p:txBody>
        </p:sp>
      </p:grpSp>
      <p:sp>
        <p:nvSpPr>
          <p:cNvPr id="21"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64</a:t>
            </a:fld>
            <a:endParaRPr lang="en-US" dirty="0"/>
          </a:p>
        </p:txBody>
      </p:sp>
    </p:spTree>
    <p:extLst>
      <p:ext uri="{BB962C8B-B14F-4D97-AF65-F5344CB8AC3E}">
        <p14:creationId xmlns:p14="http://schemas.microsoft.com/office/powerpoint/2010/main" val="1023179685"/>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
          <p:cNvSpPr/>
          <p:nvPr/>
        </p:nvSpPr>
        <p:spPr>
          <a:xfrm>
            <a:off x="1667575" y="1152625"/>
            <a:ext cx="5725063" cy="500595"/>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1679B6"/>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smtClean="0">
                <a:latin typeface="Franklin Gothic Book" panose="020B0503020102020204" pitchFamily="34" charset="0"/>
              </a:rPr>
              <a:t>Submit </a:t>
            </a:r>
            <a:r>
              <a:rPr lang="en-US" sz="2000" dirty="0">
                <a:latin typeface="Franklin Gothic Book" panose="020B0503020102020204" pitchFamily="34" charset="0"/>
              </a:rPr>
              <a:t>to </a:t>
            </a:r>
            <a:r>
              <a:rPr lang="en-US" sz="2000" dirty="0" smtClean="0">
                <a:latin typeface="Franklin Gothic Book" panose="020B0503020102020204" pitchFamily="34" charset="0"/>
              </a:rPr>
              <a:t>State for </a:t>
            </a:r>
            <a:r>
              <a:rPr lang="en-US" sz="2000" dirty="0">
                <a:latin typeface="Franklin Gothic Book" panose="020B0503020102020204" pitchFamily="34" charset="0"/>
              </a:rPr>
              <a:t>review</a:t>
            </a:r>
          </a:p>
        </p:txBody>
      </p:sp>
      <p:sp>
        <p:nvSpPr>
          <p:cNvPr id="2" name="Title 1"/>
          <p:cNvSpPr>
            <a:spLocks noGrp="1"/>
          </p:cNvSpPr>
          <p:nvPr>
            <p:ph type="title"/>
          </p:nvPr>
        </p:nvSpPr>
        <p:spPr/>
        <p:txBody>
          <a:bodyPr/>
          <a:lstStyle/>
          <a:p>
            <a:r>
              <a:rPr lang="en-US" dirty="0" smtClean="0"/>
              <a:t>FEMA Plan Approval</a:t>
            </a:r>
            <a:endParaRPr lang="en-US" dirty="0"/>
          </a:p>
        </p:txBody>
      </p:sp>
      <p:sp>
        <p:nvSpPr>
          <p:cNvPr id="13" name="Down Arrow 12"/>
          <p:cNvSpPr/>
          <p:nvPr/>
        </p:nvSpPr>
        <p:spPr bwMode="auto">
          <a:xfrm>
            <a:off x="4295513" y="2829025"/>
            <a:ext cx="552975" cy="368650"/>
          </a:xfrm>
          <a:prstGeom prst="downArrow">
            <a:avLst/>
          </a:prstGeom>
          <a:solidFill>
            <a:srgbClr val="0E4D75"/>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15" name="Down Arrow 14"/>
          <p:cNvSpPr/>
          <p:nvPr/>
        </p:nvSpPr>
        <p:spPr bwMode="auto">
          <a:xfrm>
            <a:off x="4295513" y="3895825"/>
            <a:ext cx="552975" cy="368650"/>
          </a:xfrm>
          <a:prstGeom prst="downArrow">
            <a:avLst/>
          </a:prstGeom>
          <a:solidFill>
            <a:srgbClr val="0E4D75"/>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17" name="Down Arrow 16"/>
          <p:cNvSpPr/>
          <p:nvPr/>
        </p:nvSpPr>
        <p:spPr bwMode="auto">
          <a:xfrm>
            <a:off x="4295513" y="4898775"/>
            <a:ext cx="552975" cy="368650"/>
          </a:xfrm>
          <a:prstGeom prst="downArrow">
            <a:avLst/>
          </a:prstGeom>
          <a:solidFill>
            <a:srgbClr val="0E4D75"/>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grpSp>
        <p:nvGrpSpPr>
          <p:cNvPr id="3" name="Group 6" descr="Submit plan to SHMO for State review (revisions required).&#10;State submits to FEMA Region for review (revisions required).&#10;FEMA issues approvable pending adoption.&#10;Local jurisdictions adopt plan and submit resolutions.&#10;FEMA issues approval letter and final review tool."/>
          <p:cNvGrpSpPr/>
          <p:nvPr/>
        </p:nvGrpSpPr>
        <p:grpSpPr>
          <a:xfrm>
            <a:off x="1667575" y="2176030"/>
            <a:ext cx="7125788" cy="3624795"/>
            <a:chOff x="1103968" y="1512246"/>
            <a:chExt cx="7812572" cy="3974154"/>
          </a:xfrm>
        </p:grpSpPr>
        <p:sp>
          <p:nvSpPr>
            <p:cNvPr id="9" name="TextBox 9"/>
            <p:cNvSpPr txBox="1"/>
            <p:nvPr/>
          </p:nvSpPr>
          <p:spPr>
            <a:xfrm>
              <a:off x="7922492" y="2694966"/>
              <a:ext cx="994048" cy="573648"/>
            </a:xfrm>
            <a:prstGeom prst="rect">
              <a:avLst/>
            </a:prstGeom>
            <a:solidFill>
              <a:srgbClr val="B72D36"/>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400" dirty="0" smtClean="0">
                  <a:latin typeface="Franklin Gothic Book" panose="020B0503020102020204" pitchFamily="34" charset="0"/>
                </a:rPr>
                <a:t>Revisions Required</a:t>
              </a:r>
              <a:endParaRPr lang="en-US" sz="1400" dirty="0">
                <a:latin typeface="Franklin Gothic Book" panose="020B0503020102020204" pitchFamily="34" charset="0"/>
              </a:endParaRPr>
            </a:p>
          </p:txBody>
        </p:sp>
        <p:sp>
          <p:nvSpPr>
            <p:cNvPr id="14" name="Freeform 10"/>
            <p:cNvSpPr/>
            <p:nvPr/>
          </p:nvSpPr>
          <p:spPr>
            <a:xfrm>
              <a:off x="1103968" y="1512246"/>
              <a:ext cx="6287879"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0E4D75"/>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smtClean="0">
                  <a:latin typeface="Franklin Gothic Book" panose="020B0503020102020204" pitchFamily="34" charset="0"/>
                </a:rPr>
                <a:t>Submit </a:t>
              </a:r>
              <a:r>
                <a:rPr lang="en-US" sz="2000" dirty="0">
                  <a:latin typeface="Franklin Gothic Book" panose="020B0503020102020204" pitchFamily="34" charset="0"/>
                </a:rPr>
                <a:t>to FEMA Region for review</a:t>
              </a:r>
            </a:p>
          </p:txBody>
        </p:sp>
        <p:sp>
          <p:nvSpPr>
            <p:cNvPr id="16" name="Freeform 11"/>
            <p:cNvSpPr/>
            <p:nvPr/>
          </p:nvSpPr>
          <p:spPr>
            <a:xfrm>
              <a:off x="1103968" y="2681865"/>
              <a:ext cx="6287879"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0E4D75"/>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latin typeface="Franklin Gothic Book" panose="020B0503020102020204" pitchFamily="34" charset="0"/>
                </a:rPr>
                <a:t>FEMA issues “approvable pending adoption” </a:t>
              </a:r>
            </a:p>
          </p:txBody>
        </p:sp>
        <p:sp>
          <p:nvSpPr>
            <p:cNvPr id="18" name="Freeform 19"/>
            <p:cNvSpPr/>
            <p:nvPr/>
          </p:nvSpPr>
          <p:spPr>
            <a:xfrm>
              <a:off x="1103968" y="3851483"/>
              <a:ext cx="6287879"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0E4D75"/>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smtClean="0">
                  <a:latin typeface="Franklin Gothic Book" panose="020B0503020102020204" pitchFamily="34" charset="0"/>
                </a:rPr>
                <a:t>Tribal Council adopts </a:t>
              </a:r>
              <a:r>
                <a:rPr lang="en-US" sz="2000" dirty="0">
                  <a:latin typeface="Franklin Gothic Book" panose="020B0503020102020204" pitchFamily="34" charset="0"/>
                </a:rPr>
                <a:t>plan and </a:t>
              </a:r>
              <a:r>
                <a:rPr lang="en-US" sz="2000" dirty="0" smtClean="0">
                  <a:latin typeface="Franklin Gothic Book" panose="020B0503020102020204" pitchFamily="34" charset="0"/>
                </a:rPr>
                <a:t>submits resolution</a:t>
              </a:r>
              <a:endParaRPr lang="en-US" sz="2000" dirty="0">
                <a:latin typeface="Franklin Gothic Book" panose="020B0503020102020204" pitchFamily="34" charset="0"/>
              </a:endParaRPr>
            </a:p>
          </p:txBody>
        </p:sp>
        <p:sp>
          <p:nvSpPr>
            <p:cNvPr id="19" name="Freeform 22"/>
            <p:cNvSpPr/>
            <p:nvPr/>
          </p:nvSpPr>
          <p:spPr>
            <a:xfrm>
              <a:off x="1103968" y="4937558"/>
              <a:ext cx="6287879" cy="548842"/>
            </a:xfrm>
            <a:custGeom>
              <a:avLst/>
              <a:gdLst>
                <a:gd name="connsiteX0" fmla="*/ 0 w 8686800"/>
                <a:gd name="connsiteY0" fmla="*/ 109768 h 1097684"/>
                <a:gd name="connsiteX1" fmla="*/ 109768 w 8686800"/>
                <a:gd name="connsiteY1" fmla="*/ 0 h 1097684"/>
                <a:gd name="connsiteX2" fmla="*/ 8577032 w 8686800"/>
                <a:gd name="connsiteY2" fmla="*/ 0 h 1097684"/>
                <a:gd name="connsiteX3" fmla="*/ 8686800 w 8686800"/>
                <a:gd name="connsiteY3" fmla="*/ 109768 h 1097684"/>
                <a:gd name="connsiteX4" fmla="*/ 8686800 w 8686800"/>
                <a:gd name="connsiteY4" fmla="*/ 987916 h 1097684"/>
                <a:gd name="connsiteX5" fmla="*/ 8577032 w 8686800"/>
                <a:gd name="connsiteY5" fmla="*/ 1097684 h 1097684"/>
                <a:gd name="connsiteX6" fmla="*/ 109768 w 8686800"/>
                <a:gd name="connsiteY6" fmla="*/ 1097684 h 1097684"/>
                <a:gd name="connsiteX7" fmla="*/ 0 w 8686800"/>
                <a:gd name="connsiteY7" fmla="*/ 987916 h 1097684"/>
                <a:gd name="connsiteX8" fmla="*/ 0 w 8686800"/>
                <a:gd name="connsiteY8" fmla="*/ 109768 h 10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97684">
                  <a:moveTo>
                    <a:pt x="0" y="109768"/>
                  </a:moveTo>
                  <a:cubicBezTo>
                    <a:pt x="0" y="49145"/>
                    <a:pt x="49145" y="0"/>
                    <a:pt x="109768" y="0"/>
                  </a:cubicBezTo>
                  <a:lnTo>
                    <a:pt x="8577032" y="0"/>
                  </a:lnTo>
                  <a:cubicBezTo>
                    <a:pt x="8637655" y="0"/>
                    <a:pt x="8686800" y="49145"/>
                    <a:pt x="8686800" y="109768"/>
                  </a:cubicBezTo>
                  <a:lnTo>
                    <a:pt x="8686800" y="987916"/>
                  </a:lnTo>
                  <a:cubicBezTo>
                    <a:pt x="8686800" y="1048539"/>
                    <a:pt x="8637655" y="1097684"/>
                    <a:pt x="8577032" y="1097684"/>
                  </a:cubicBezTo>
                  <a:lnTo>
                    <a:pt x="109768" y="1097684"/>
                  </a:lnTo>
                  <a:cubicBezTo>
                    <a:pt x="49145" y="1097684"/>
                    <a:pt x="0" y="1048539"/>
                    <a:pt x="0" y="987916"/>
                  </a:cubicBezTo>
                  <a:lnTo>
                    <a:pt x="0" y="109768"/>
                  </a:lnTo>
                  <a:close/>
                </a:path>
              </a:pathLst>
            </a:custGeom>
            <a:solidFill>
              <a:srgbClr val="0E4D75"/>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a:r>
                <a:rPr lang="en-US" sz="2000" dirty="0">
                  <a:latin typeface="Franklin Gothic Book" panose="020B0503020102020204" pitchFamily="34" charset="0"/>
                </a:rPr>
                <a:t>FEMA issues approval letter and final </a:t>
              </a:r>
              <a:r>
                <a:rPr lang="en-US" sz="2000" dirty="0" smtClean="0">
                  <a:latin typeface="Franklin Gothic Book" panose="020B0503020102020204" pitchFamily="34" charset="0"/>
                </a:rPr>
                <a:t>review</a:t>
              </a:r>
              <a:endParaRPr lang="en-US" sz="2000" dirty="0">
                <a:latin typeface="Franklin Gothic Book" panose="020B0503020102020204" pitchFamily="34" charset="0"/>
              </a:endParaRPr>
            </a:p>
          </p:txBody>
        </p:sp>
      </p:grpSp>
      <p:sp>
        <p:nvSpPr>
          <p:cNvPr id="22" name="Down Arrow 30"/>
          <p:cNvSpPr/>
          <p:nvPr/>
        </p:nvSpPr>
        <p:spPr bwMode="auto">
          <a:xfrm>
            <a:off x="4295513" y="1762225"/>
            <a:ext cx="552975" cy="368650"/>
          </a:xfrm>
          <a:prstGeom prst="downArrow">
            <a:avLst/>
          </a:prstGeom>
          <a:solidFill>
            <a:srgbClr val="0E4D75"/>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algn="ctr" defTabSz="711200">
              <a:lnSpc>
                <a:spcPct val="90000"/>
              </a:lnSpc>
              <a:spcAft>
                <a:spcPct val="35000"/>
              </a:spcAft>
            </a:pPr>
            <a:endParaRPr lang="en-US" sz="1600" dirty="0">
              <a:solidFill>
                <a:schemeClr val="lt1"/>
              </a:solidFill>
              <a:latin typeface="+mn-lt"/>
            </a:endParaRPr>
          </a:p>
        </p:txBody>
      </p:sp>
      <p:sp>
        <p:nvSpPr>
          <p:cNvPr id="20" name="TextBox 9"/>
          <p:cNvSpPr txBox="1"/>
          <p:nvPr/>
        </p:nvSpPr>
        <p:spPr>
          <a:xfrm>
            <a:off x="167640" y="3197675"/>
            <a:ext cx="1112520" cy="523220"/>
          </a:xfrm>
          <a:prstGeom prst="rect">
            <a:avLst/>
          </a:prstGeom>
          <a:solidFill>
            <a:srgbClr val="B72D36"/>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400" dirty="0" smtClean="0">
                <a:latin typeface="Franklin Gothic Book" panose="020B0503020102020204" pitchFamily="34" charset="0"/>
              </a:rPr>
              <a:t>Tribal Government</a:t>
            </a:r>
            <a:endParaRPr lang="en-US" sz="1400" dirty="0">
              <a:latin typeface="Franklin Gothic Book" panose="020B0503020102020204" pitchFamily="34" charset="0"/>
            </a:endParaRPr>
          </a:p>
        </p:txBody>
      </p:sp>
      <p:sp>
        <p:nvSpPr>
          <p:cNvPr id="24" name="Bent Arrow 23"/>
          <p:cNvSpPr/>
          <p:nvPr/>
        </p:nvSpPr>
        <p:spPr bwMode="auto">
          <a:xfrm>
            <a:off x="587838" y="1148080"/>
            <a:ext cx="870122" cy="1905000"/>
          </a:xfrm>
          <a:prstGeom prst="bentArrow">
            <a:avLst/>
          </a:prstGeom>
          <a:solidFill>
            <a:srgbClr val="B72D36"/>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28" name="Bent Arrow 27"/>
          <p:cNvSpPr/>
          <p:nvPr/>
        </p:nvSpPr>
        <p:spPr bwMode="auto">
          <a:xfrm>
            <a:off x="587732" y="2214672"/>
            <a:ext cx="870122" cy="828248"/>
          </a:xfrm>
          <a:prstGeom prst="bentArrow">
            <a:avLst/>
          </a:prstGeom>
          <a:solidFill>
            <a:srgbClr val="B72D36"/>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29" name="Bent Arrow 28"/>
          <p:cNvSpPr/>
          <p:nvPr/>
        </p:nvSpPr>
        <p:spPr bwMode="auto">
          <a:xfrm rot="5400000">
            <a:off x="7159178" y="1719685"/>
            <a:ext cx="1890995" cy="950985"/>
          </a:xfrm>
          <a:prstGeom prst="bentArrow">
            <a:avLst/>
          </a:prstGeom>
          <a:solidFill>
            <a:srgbClr val="B72D36"/>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30" name="Bent Arrow 29"/>
          <p:cNvSpPr/>
          <p:nvPr/>
        </p:nvSpPr>
        <p:spPr bwMode="auto">
          <a:xfrm rot="5400000">
            <a:off x="7649294" y="2217285"/>
            <a:ext cx="870122" cy="950986"/>
          </a:xfrm>
          <a:prstGeom prst="bentArrow">
            <a:avLst/>
          </a:prstGeom>
          <a:solidFill>
            <a:srgbClr val="B72D36"/>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23"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3.65</a:t>
            </a:r>
            <a:endParaRPr lang="en-US" dirty="0"/>
          </a:p>
        </p:txBody>
      </p:sp>
    </p:spTree>
    <p:extLst>
      <p:ext uri="{BB962C8B-B14F-4D97-AF65-F5344CB8AC3E}">
        <p14:creationId xmlns:p14="http://schemas.microsoft.com/office/powerpoint/2010/main" val="2310255493"/>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Adoption</a:t>
            </a:r>
            <a:endParaRPr lang="en-US" dirty="0"/>
          </a:p>
        </p:txBody>
      </p:sp>
      <p:sp>
        <p:nvSpPr>
          <p:cNvPr id="3" name="Content Placeholder 2"/>
          <p:cNvSpPr>
            <a:spLocks noGrp="1"/>
          </p:cNvSpPr>
          <p:nvPr>
            <p:ph idx="1"/>
          </p:nvPr>
        </p:nvSpPr>
        <p:spPr/>
        <p:txBody>
          <a:bodyPr/>
          <a:lstStyle/>
          <a:p>
            <a:pPr marL="0" indent="0">
              <a:buNone/>
            </a:pPr>
            <a:r>
              <a:rPr lang="en-US" dirty="0" smtClean="0"/>
              <a:t>All jurisdictions seeking plan approval must adopt the plan and submit documentation</a:t>
            </a:r>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sp>
        <p:nvSpPr>
          <p:cNvPr id="5"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66</a:t>
            </a:fld>
            <a:endParaRPr lang="en-US" dirty="0"/>
          </a:p>
        </p:txBody>
      </p:sp>
    </p:spTree>
    <p:extLst>
      <p:ext uri="{BB962C8B-B14F-4D97-AF65-F5344CB8AC3E}">
        <p14:creationId xmlns:p14="http://schemas.microsoft.com/office/powerpoint/2010/main" val="459996051"/>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in Mind</a:t>
            </a:r>
            <a:endParaRPr lang="en-US" dirty="0"/>
          </a:p>
        </p:txBody>
      </p:sp>
      <p:sp>
        <p:nvSpPr>
          <p:cNvPr id="3" name="Content Placeholder 2"/>
          <p:cNvSpPr>
            <a:spLocks noGrp="1"/>
          </p:cNvSpPr>
          <p:nvPr>
            <p:ph idx="1"/>
          </p:nvPr>
        </p:nvSpPr>
        <p:spPr>
          <a:xfrm>
            <a:off x="457200" y="1068388"/>
            <a:ext cx="5486400" cy="4646612"/>
          </a:xfrm>
        </p:spPr>
        <p:txBody>
          <a:bodyPr/>
          <a:lstStyle/>
          <a:p>
            <a:r>
              <a:rPr lang="en-US" dirty="0" smtClean="0"/>
              <a:t>Communicate often with your State or FEMA planners</a:t>
            </a:r>
          </a:p>
          <a:p>
            <a:r>
              <a:rPr lang="en-US" dirty="0" smtClean="0"/>
              <a:t>Keep Tribal or local decisionmakers informed of the plan’s progress</a:t>
            </a:r>
          </a:p>
          <a:p>
            <a:r>
              <a:rPr lang="en-US" dirty="0" smtClean="0"/>
              <a:t>Allow time for State and FEMA review and Tribal or local adoption</a:t>
            </a:r>
          </a:p>
          <a:p>
            <a:r>
              <a:rPr lang="en-US" dirty="0" smtClean="0"/>
              <a:t>Celebrate your success!</a:t>
            </a:r>
            <a:endParaRPr lang="en-US" dirty="0"/>
          </a:p>
        </p:txBody>
      </p:sp>
      <p:pic>
        <p:nvPicPr>
          <p:cNvPr id="1028" name="Picture 4" descr="A little girl with her hands in the air standing on top of a dirt hill. "/>
          <p:cNvPicPr>
            <a:picLocks noChangeAspect="1" noChangeArrowheads="1"/>
          </p:cNvPicPr>
          <p:nvPr/>
        </p:nvPicPr>
        <p:blipFill>
          <a:blip r:embed="rId3" cstate="print"/>
          <a:srcRect/>
          <a:stretch>
            <a:fillRect/>
          </a:stretch>
        </p:blipFill>
        <p:spPr bwMode="auto">
          <a:xfrm>
            <a:off x="6096000" y="1295400"/>
            <a:ext cx="2438400" cy="3657600"/>
          </a:xfrm>
          <a:prstGeom prst="rect">
            <a:avLst/>
          </a:prstGeom>
          <a:noFill/>
          <a:effectLst>
            <a:outerShdw blurRad="50800" dist="38100" dir="2700000" algn="tl" rotWithShape="0">
              <a:prstClr val="black">
                <a:alpha val="40000"/>
              </a:prstClr>
            </a:outerShdw>
          </a:effectLst>
        </p:spPr>
      </p:pic>
      <p:sp>
        <p:nvSpPr>
          <p:cNvPr id="5" name="Slide Number Placeholder 2"/>
          <p:cNvSpPr txBox="1">
            <a:spLocks/>
          </p:cNvSpPr>
          <p:nvPr/>
        </p:nvSpPr>
        <p:spPr bwMode="auto">
          <a:xfrm>
            <a:off x="6705600" y="6397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b="1" i="0" kern="1200" baseline="0">
                <a:solidFill>
                  <a:srgbClr val="F4F8F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Visual 3.</a:t>
            </a:r>
            <a:fld id="{8D6E2E2F-B05F-48DB-A08A-B5931244FFCE}" type="slidenum">
              <a:rPr lang="en-US" smtClean="0"/>
              <a:pPr>
                <a:defRPr/>
              </a:pPr>
              <a:t>67</a:t>
            </a:fld>
            <a:endParaRPr lang="en-US" dirty="0"/>
          </a:p>
        </p:txBody>
      </p:sp>
    </p:spTree>
    <p:extLst>
      <p:ext uri="{BB962C8B-B14F-4D97-AF65-F5344CB8AC3E}">
        <p14:creationId xmlns:p14="http://schemas.microsoft.com/office/powerpoint/2010/main" val="1766847003"/>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descr="A damaged house and with surrounding damaged trees and wires.&#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0478" y="1068388"/>
            <a:ext cx="6983044" cy="4646612"/>
          </a:xfrm>
        </p:spPr>
      </p:pic>
      <p:sp>
        <p:nvSpPr>
          <p:cNvPr id="4" name="Slide Number Placeholder 3"/>
          <p:cNvSpPr>
            <a:spLocks noGrp="1"/>
          </p:cNvSpPr>
          <p:nvPr>
            <p:ph type="sldNum" sz="quarter" idx="12"/>
          </p:nvPr>
        </p:nvSpPr>
        <p:spPr/>
        <p:txBody>
          <a:bodyPr/>
          <a:lstStyle/>
          <a:p>
            <a:pPr fontAlgn="base">
              <a:spcBef>
                <a:spcPct val="0"/>
              </a:spcBef>
              <a:spcAft>
                <a:spcPct val="0"/>
              </a:spcAft>
              <a:defRPr/>
            </a:pPr>
            <a:r>
              <a:rPr lang="en-US" b="1" dirty="0" smtClean="0"/>
              <a:t>Visual 3.68</a:t>
            </a:r>
            <a:endParaRPr lang="en-US" b="1" dirty="0"/>
          </a:p>
        </p:txBody>
      </p:sp>
    </p:spTree>
    <p:extLst>
      <p:ext uri="{BB962C8B-B14F-4D97-AF65-F5344CB8AC3E}">
        <p14:creationId xmlns:p14="http://schemas.microsoft.com/office/powerpoint/2010/main" val="3101036283"/>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Examples of Capabilities</a:t>
            </a:r>
            <a:endParaRPr lang="en-US" dirty="0"/>
          </a:p>
        </p:txBody>
      </p:sp>
      <p:sp>
        <p:nvSpPr>
          <p:cNvPr id="3" name="Content Placeholder 2"/>
          <p:cNvSpPr>
            <a:spLocks noGrp="1"/>
          </p:cNvSpPr>
          <p:nvPr>
            <p:ph idx="1"/>
          </p:nvPr>
        </p:nvSpPr>
        <p:spPr/>
        <p:txBody>
          <a:bodyPr/>
          <a:lstStyle/>
          <a:p>
            <a:pPr marL="114300" lvl="1" indent="0">
              <a:buNone/>
            </a:pPr>
            <a:r>
              <a:rPr lang="en-US" dirty="0" smtClean="0"/>
              <a:t>Plans, policies, and ordinances </a:t>
            </a:r>
            <a:br>
              <a:rPr lang="en-US" dirty="0" smtClean="0"/>
            </a:br>
            <a:r>
              <a:rPr lang="en-US" dirty="0" smtClean="0"/>
              <a:t>such as:</a:t>
            </a:r>
          </a:p>
          <a:p>
            <a:pPr lvl="1"/>
            <a:r>
              <a:rPr lang="en-US" dirty="0" smtClean="0"/>
              <a:t>Comprehensive plans</a:t>
            </a:r>
          </a:p>
          <a:p>
            <a:pPr lvl="1"/>
            <a:r>
              <a:rPr lang="en-US" dirty="0" smtClean="0"/>
              <a:t>Capital improvement programs</a:t>
            </a:r>
          </a:p>
          <a:p>
            <a:pPr lvl="1"/>
            <a:r>
              <a:rPr lang="en-US" dirty="0" smtClean="0"/>
              <a:t>Transportation plans</a:t>
            </a:r>
          </a:p>
          <a:p>
            <a:pPr lvl="1"/>
            <a:r>
              <a:rPr lang="en-US" dirty="0" smtClean="0"/>
              <a:t>Emergency operations plans</a:t>
            </a:r>
          </a:p>
          <a:p>
            <a:pPr lvl="1"/>
            <a:r>
              <a:rPr lang="en-US" dirty="0" smtClean="0"/>
              <a:t>Zoning ordinances </a:t>
            </a:r>
          </a:p>
          <a:p>
            <a:pPr lvl="1"/>
            <a:r>
              <a:rPr lang="en-US" dirty="0" smtClean="0"/>
              <a:t>Building codes</a:t>
            </a:r>
            <a:endParaRPr lang="en-US" dirty="0"/>
          </a:p>
        </p:txBody>
      </p:sp>
      <p:sp>
        <p:nvSpPr>
          <p:cNvPr id="8"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6</a:t>
            </a:fld>
            <a:endParaRPr lang="en-US" dirty="0"/>
          </a:p>
        </p:txBody>
      </p:sp>
      <p:sp>
        <p:nvSpPr>
          <p:cNvPr id="10" name="Freeform 9" descr="Planning and regulatory."/>
          <p:cNvSpPr/>
          <p:nvPr/>
        </p:nvSpPr>
        <p:spPr>
          <a:xfrm>
            <a:off x="6553200" y="142876"/>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660033"/>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Planning and Regulatory </a:t>
            </a:r>
            <a:endParaRPr lang="en-US" sz="2200" b="1" kern="12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3218" y="2614123"/>
            <a:ext cx="2347422" cy="31260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Examples of Capabilities</a:t>
            </a:r>
            <a:endParaRPr lang="en-US" dirty="0"/>
          </a:p>
        </p:txBody>
      </p:sp>
      <p:sp>
        <p:nvSpPr>
          <p:cNvPr id="3" name="Content Placeholder 2"/>
          <p:cNvSpPr>
            <a:spLocks noGrp="1"/>
          </p:cNvSpPr>
          <p:nvPr>
            <p:ph idx="1"/>
          </p:nvPr>
        </p:nvSpPr>
        <p:spPr/>
        <p:txBody>
          <a:bodyPr/>
          <a:lstStyle/>
          <a:p>
            <a:pPr marL="114300" lvl="1" indent="0">
              <a:buNone/>
            </a:pPr>
            <a:r>
              <a:rPr lang="en-US" dirty="0" smtClean="0"/>
              <a:t>Staff and skills for planning and </a:t>
            </a:r>
            <a:br>
              <a:rPr lang="en-US" dirty="0" smtClean="0"/>
            </a:br>
            <a:r>
              <a:rPr lang="en-US" dirty="0" smtClean="0"/>
              <a:t>mitigation such as:</a:t>
            </a:r>
          </a:p>
          <a:p>
            <a:pPr lvl="1"/>
            <a:r>
              <a:rPr lang="en-US" dirty="0" smtClean="0"/>
              <a:t>Engineers</a:t>
            </a:r>
          </a:p>
          <a:p>
            <a:pPr lvl="1"/>
            <a:r>
              <a:rPr lang="en-US" dirty="0" smtClean="0"/>
              <a:t>Planners</a:t>
            </a:r>
          </a:p>
          <a:p>
            <a:pPr lvl="1"/>
            <a:r>
              <a:rPr lang="en-US" dirty="0" smtClean="0"/>
              <a:t>GIS analysts</a:t>
            </a:r>
          </a:p>
          <a:p>
            <a:pPr lvl="1"/>
            <a:r>
              <a:rPr lang="en-US" dirty="0" smtClean="0"/>
              <a:t>Building inspectors</a:t>
            </a:r>
          </a:p>
          <a:p>
            <a:pPr lvl="1"/>
            <a:r>
              <a:rPr lang="en-US" dirty="0" smtClean="0"/>
              <a:t>Emergency managers</a:t>
            </a:r>
          </a:p>
          <a:p>
            <a:pPr lvl="1"/>
            <a:r>
              <a:rPr lang="en-US" dirty="0" smtClean="0"/>
              <a:t>Grant writers</a:t>
            </a:r>
            <a:endParaRPr lang="en-US" dirty="0"/>
          </a:p>
        </p:txBody>
      </p:sp>
      <p:sp>
        <p:nvSpPr>
          <p:cNvPr id="11"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7</a:t>
            </a:fld>
            <a:endParaRPr lang="en-US" dirty="0"/>
          </a:p>
        </p:txBody>
      </p:sp>
      <p:pic>
        <p:nvPicPr>
          <p:cNvPr id="4" name="Picture 3" descr="Worker standing on a dirt field writing in a notepad.  Plow and two other workers in the backgrou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100" y="2895600"/>
            <a:ext cx="3886200" cy="2590800"/>
          </a:xfrm>
          <a:prstGeom prst="rect">
            <a:avLst/>
          </a:prstGeom>
          <a:effectLst>
            <a:outerShdw blurRad="50800" dist="38100" dir="2700000" algn="tl" rotWithShape="0">
              <a:prstClr val="black">
                <a:alpha val="40000"/>
              </a:prstClr>
            </a:outerShdw>
          </a:effectLst>
        </p:spPr>
      </p:pic>
      <p:sp>
        <p:nvSpPr>
          <p:cNvPr id="12" name="Freeform 11" descr="Administrative and Technical."/>
          <p:cNvSpPr/>
          <p:nvPr/>
        </p:nvSpPr>
        <p:spPr>
          <a:xfrm>
            <a:off x="6553200" y="137160"/>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000066"/>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Administrative and Technical</a:t>
            </a:r>
            <a:endParaRPr lang="en-US" sz="2200" b="1" kern="1200" dirty="0"/>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Examples of Capabilities</a:t>
            </a:r>
            <a:endParaRPr lang="en-US" dirty="0"/>
          </a:p>
        </p:txBody>
      </p:sp>
      <p:sp>
        <p:nvSpPr>
          <p:cNvPr id="3" name="Content Placeholder 2"/>
          <p:cNvSpPr>
            <a:spLocks noGrp="1"/>
          </p:cNvSpPr>
          <p:nvPr>
            <p:ph idx="1"/>
          </p:nvPr>
        </p:nvSpPr>
        <p:spPr/>
        <p:txBody>
          <a:bodyPr/>
          <a:lstStyle/>
          <a:p>
            <a:pPr marL="0" indent="0">
              <a:buNone/>
            </a:pPr>
            <a:r>
              <a:rPr lang="en-US" dirty="0" smtClean="0"/>
              <a:t>Resources available to fund </a:t>
            </a:r>
            <a:br>
              <a:rPr lang="en-US" dirty="0" smtClean="0"/>
            </a:br>
            <a:r>
              <a:rPr lang="en-US" dirty="0" smtClean="0"/>
              <a:t>mitigation actions such as:</a:t>
            </a:r>
          </a:p>
          <a:p>
            <a:pPr lvl="1"/>
            <a:r>
              <a:rPr lang="en-US" dirty="0" smtClean="0"/>
              <a:t>Operating budgets</a:t>
            </a:r>
          </a:p>
          <a:p>
            <a:pPr lvl="1"/>
            <a:r>
              <a:rPr lang="en-US" dirty="0" smtClean="0"/>
              <a:t>Stormwater utility fees</a:t>
            </a:r>
          </a:p>
          <a:p>
            <a:pPr lvl="1"/>
            <a:r>
              <a:rPr lang="en-US" dirty="0" smtClean="0"/>
              <a:t>Development impact fees</a:t>
            </a:r>
          </a:p>
        </p:txBody>
      </p:sp>
      <p:sp>
        <p:nvSpPr>
          <p:cNvPr id="8" name="Slide Number Placeholder 2"/>
          <p:cNvSpPr>
            <a:spLocks noGrp="1"/>
          </p:cNvSpPr>
          <p:nvPr>
            <p:ph type="sldNum" sz="quarter" idx="12"/>
          </p:nvPr>
        </p:nvSpPr>
        <p:spPr/>
        <p:txBody>
          <a:bodyPr/>
          <a:lstStyle/>
          <a:p>
            <a:r>
              <a:rPr lang="en-US" dirty="0" smtClean="0"/>
              <a:t>Visual 3.</a:t>
            </a:r>
            <a:fld id="{8D6E2E2F-B05F-48DB-A08A-B5931244FFCE}" type="slidenum">
              <a:rPr lang="en-US" smtClean="0"/>
              <a:pPr/>
              <a:t>8</a:t>
            </a:fld>
            <a:endParaRPr lang="en-US" dirty="0"/>
          </a:p>
        </p:txBody>
      </p:sp>
      <p:sp>
        <p:nvSpPr>
          <p:cNvPr id="11" name="Freeform 10" descr="Financial."/>
          <p:cNvSpPr/>
          <p:nvPr/>
        </p:nvSpPr>
        <p:spPr>
          <a:xfrm>
            <a:off x="6553200" y="152400"/>
            <a:ext cx="2377440" cy="2377440"/>
          </a:xfrm>
          <a:custGeom>
            <a:avLst/>
            <a:gdLst>
              <a:gd name="connsiteX0" fmla="*/ 0 w 2377440"/>
              <a:gd name="connsiteY0" fmla="*/ 396248 h 2377440"/>
              <a:gd name="connsiteX1" fmla="*/ 396248 w 2377440"/>
              <a:gd name="connsiteY1" fmla="*/ 0 h 2377440"/>
              <a:gd name="connsiteX2" fmla="*/ 1981192 w 2377440"/>
              <a:gd name="connsiteY2" fmla="*/ 0 h 2377440"/>
              <a:gd name="connsiteX3" fmla="*/ 2377440 w 2377440"/>
              <a:gd name="connsiteY3" fmla="*/ 396248 h 2377440"/>
              <a:gd name="connsiteX4" fmla="*/ 2377440 w 2377440"/>
              <a:gd name="connsiteY4" fmla="*/ 1981192 h 2377440"/>
              <a:gd name="connsiteX5" fmla="*/ 1981192 w 2377440"/>
              <a:gd name="connsiteY5" fmla="*/ 2377440 h 2377440"/>
              <a:gd name="connsiteX6" fmla="*/ 396248 w 2377440"/>
              <a:gd name="connsiteY6" fmla="*/ 2377440 h 2377440"/>
              <a:gd name="connsiteX7" fmla="*/ 0 w 2377440"/>
              <a:gd name="connsiteY7" fmla="*/ 1981192 h 2377440"/>
              <a:gd name="connsiteX8" fmla="*/ 0 w 2377440"/>
              <a:gd name="connsiteY8" fmla="*/ 396248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440" h="2377440">
                <a:moveTo>
                  <a:pt x="0" y="396248"/>
                </a:moveTo>
                <a:cubicBezTo>
                  <a:pt x="0" y="177406"/>
                  <a:pt x="177406" y="0"/>
                  <a:pt x="396248" y="0"/>
                </a:cubicBezTo>
                <a:lnTo>
                  <a:pt x="1981192" y="0"/>
                </a:lnTo>
                <a:cubicBezTo>
                  <a:pt x="2200034" y="0"/>
                  <a:pt x="2377440" y="177406"/>
                  <a:pt x="2377440" y="396248"/>
                </a:cubicBezTo>
                <a:lnTo>
                  <a:pt x="2377440" y="1981192"/>
                </a:lnTo>
                <a:cubicBezTo>
                  <a:pt x="2377440" y="2200034"/>
                  <a:pt x="2200034" y="2377440"/>
                  <a:pt x="1981192" y="2377440"/>
                </a:cubicBezTo>
                <a:lnTo>
                  <a:pt x="396248" y="2377440"/>
                </a:lnTo>
                <a:cubicBezTo>
                  <a:pt x="177406" y="2377440"/>
                  <a:pt x="0" y="2200034"/>
                  <a:pt x="0" y="1981192"/>
                </a:cubicBezTo>
                <a:lnTo>
                  <a:pt x="0" y="396248"/>
                </a:lnTo>
                <a:close/>
              </a:path>
            </a:pathLst>
          </a:custGeom>
          <a:solidFill>
            <a:srgbClr val="00B05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97" tIns="207497" rIns="207497" bIns="207497" numCol="1" spcCol="1270" anchor="ctr" anchorCtr="0">
            <a:noAutofit/>
          </a:bodyPr>
          <a:lstStyle/>
          <a:p>
            <a:pPr lvl="0" algn="ctr" defTabSz="1066800" rtl="0">
              <a:lnSpc>
                <a:spcPct val="90000"/>
              </a:lnSpc>
              <a:spcBef>
                <a:spcPct val="0"/>
              </a:spcBef>
              <a:spcAft>
                <a:spcPct val="35000"/>
              </a:spcAft>
            </a:pPr>
            <a:r>
              <a:rPr lang="en-US" sz="2200" b="1" kern="1200" dirty="0" smtClean="0"/>
              <a:t>Financial </a:t>
            </a:r>
            <a:endParaRPr lang="en-US" sz="2200" b="1" kern="1200" dirty="0"/>
          </a:p>
        </p:txBody>
      </p:sp>
      <p:pic>
        <p:nvPicPr>
          <p:cNvPr id="13" name="Picture 12" descr="A fifty dollar bill."/>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2819400"/>
            <a:ext cx="3291840" cy="2717879"/>
          </a:xfrm>
          <a:prstGeom prst="rect">
            <a:avLst/>
          </a:prstGeom>
          <a:effectLst>
            <a:outerShdw blurRad="50800" dist="38100" dir="2700000" algn="tl" rotWithShape="0">
              <a:prstClr val="black">
                <a:alpha val="40000"/>
              </a:prstClr>
            </a:outerShdw>
          </a:effectLst>
        </p:spPr>
      </p:pic>
    </p:spTree>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G318 Local Mitigation Planning Workshop  Module 3: Mitigation Strategy&amp;quot;&quot;/&gt;&lt;property id=&quot;20307&quot; value=&quot;325&quot;/&gt;&lt;/object&gt;&lt;object type=&quot;3&quot; unique_id=&quot;10004&quot;&gt;&lt;property id=&quot;20148&quot; value=&quot;5&quot;/&gt;&lt;property id=&quot;20300&quot; value=&quot;Slide 2 - &amp;quot;Unit 1  Community  Capabilities&amp;quot;&quot;/&gt;&lt;property id=&quot;20307&quot; value=&quot;339&quot;/&gt;&lt;/object&gt;&lt;object type=&quot;3&quot; unique_id=&quot;10005&quot;&gt;&lt;property id=&quot;20148&quot; value=&quot;5&quot;/&gt;&lt;property id=&quot;20300&quot; value=&quot;Slide 3 - &amp;quot;Community Capabilities &amp;quot;&quot;/&gt;&lt;property id=&quot;20307&quot; value=&quot;426&quot;/&gt;&lt;/object&gt;&lt;object type=&quot;3&quot; unique_id=&quot;10006&quot;&gt;&lt;property id=&quot;20148&quot; value=&quot;5&quot;/&gt;&lt;property id=&quot;20300&quot; value=&quot;Slide 4 - &amp;quot;Capability Assessment&amp;quot;&quot;/&gt;&lt;property id=&quot;20307&quot; value=&quot;384&quot;/&gt;&lt;/object&gt;&lt;object type=&quot;3&quot; unique_id=&quot;10007&quot;&gt;&lt;property id=&quot;20148&quot; value=&quot;5&quot;/&gt;&lt;property id=&quot;20300&quot; value=&quot;Slide 5 - &amp;quot;Types of Community Capabilities&amp;quot;&quot;/&gt;&lt;property id=&quot;20307&quot; value=&quot;385&quot;/&gt;&lt;/object&gt;&lt;object type=&quot;3&quot; unique_id=&quot;10008&quot;&gt;&lt;property id=&quot;20148&quot; value=&quot;5&quot;/&gt;&lt;property id=&quot;20300&quot; value=&quot;Slide 6 - &amp;quot;Examples of Capabilities&amp;quot;&quot;/&gt;&lt;property id=&quot;20307&quot; value=&quot;418&quot;/&gt;&lt;/object&gt;&lt;object type=&quot;3&quot; unique_id=&quot;10009&quot;&gt;&lt;property id=&quot;20148&quot; value=&quot;5&quot;/&gt;&lt;property id=&quot;20300&quot; value=&quot;Slide 7 - &amp;quot;Examples of Capabilities&amp;quot;&quot;/&gt;&lt;property id=&quot;20307&quot; value=&quot;420&quot;/&gt;&lt;/object&gt;&lt;object type=&quot;3&quot; unique_id=&quot;10010&quot;&gt;&lt;property id=&quot;20148&quot; value=&quot;5&quot;/&gt;&lt;property id=&quot;20300&quot; value=&quot;Slide 8 - &amp;quot;Examples of Capabilities&amp;quot;&quot;/&gt;&lt;property id=&quot;20307&quot; value=&quot;423&quot;/&gt;&lt;/object&gt;&lt;object type=&quot;3&quot; unique_id=&quot;10011&quot;&gt;&lt;property id=&quot;20148&quot; value=&quot;5&quot;/&gt;&lt;property id=&quot;20300&quot; value=&quot;Slide 9 - &amp;quot;Examples of Capabilities&amp;quot;&quot;/&gt;&lt;property id=&quot;20307&quot; value=&quot;425&quot;/&gt;&lt;/object&gt;&lt;object type=&quot;3&quot; unique_id=&quot;10012&quot;&gt;&lt;property id=&quot;20148&quot; value=&quot;5&quot;/&gt;&lt;property id=&quot;20300&quot; value=&quot;Slide 10 - &amp;quot;National Flood Insurance Program&amp;quot;&quot;/&gt;&lt;property id=&quot;20307&quot; value=&quot;388&quot;/&gt;&lt;/object&gt;&lt;object type=&quot;3&quot; unique_id=&quot;10013&quot;&gt;&lt;property id=&quot;20148&quot; value=&quot;5&quot;/&gt;&lt;property id=&quot;20300&quot; value=&quot;Slide 11 - &amp;quot;Discussion Questions&amp;quot;&quot;/&gt;&lt;property id=&quot;20307&quot; value=&quot;387&quot;/&gt;&lt;/object&gt;&lt;object type=&quot;3&quot; unique_id=&quot;10014&quot;&gt;&lt;property id=&quot;20148&quot; value=&quot;5&quot;/&gt;&lt;property id=&quot;20300&quot; value=&quot;Slide 12 - &amp;quot;Capability Assessment Worksheet&amp;quot;&quot;/&gt;&lt;property id=&quot;20307&quot; value=&quot;463&quot;/&gt;&lt;/object&gt;&lt;object type=&quot;3&quot; unique_id=&quot;10015&quot;&gt;&lt;property id=&quot;20148&quot; value=&quot;5&quot;/&gt;&lt;property id=&quot;20300&quot; value=&quot;Slide 13 - &amp;quot;Unit 2  Develop the Mitigation Strategy&amp;quot;&quot;/&gt;&lt;property id=&quot;20307&quot; value=&quot;380&quot;/&gt;&lt;/object&gt;&lt;object type=&quot;3&quot; unique_id=&quot;10016&quot;&gt;&lt;property id=&quot;20148&quot; value=&quot;5&quot;/&gt;&lt;property id=&quot;20300&quot; value=&quot;Slide 14 - &amp;quot;Mitigation Strategy&amp;quot;&quot;/&gt;&lt;property id=&quot;20307&quot; value=&quot;461&quot;/&gt;&lt;/object&gt;&lt;object type=&quot;3&quot; unique_id=&quot;10017&quot;&gt;&lt;property id=&quot;20148&quot; value=&quot;5&quot;/&gt;&lt;property id=&quot;20300&quot; value=&quot;Slide 15 - &amp;quot;Mitigation Goals and Actions&amp;quot;&quot;/&gt;&lt;property id=&quot;20307&quot; value=&quot;462&quot;/&gt;&lt;/object&gt;&lt;object type=&quot;3&quot; unique_id=&quot;10018&quot;&gt;&lt;property id=&quot;20148&quot; value=&quot;5&quot;/&gt;&lt;property id=&quot;20300&quot; value=&quot;Slide 16 - &amp;quot;Types of Mitigation Actions&amp;quot;&quot;/&gt;&lt;property id=&quot;20307&quot; value=&quot;392&quot;/&gt;&lt;/object&gt;&lt;object type=&quot;3&quot; unique_id=&quot;10019&quot;&gt;&lt;property id=&quot;20148&quot; value=&quot;5&quot;/&gt;&lt;property id=&quot;20300&quot; value=&quot;Slide 17 - &amp;quot;Local Plans and Regulations&amp;quot;&quot;/&gt;&lt;property id=&quot;20307&quot; value=&quot;452&quot;/&gt;&lt;/object&gt;&lt;object type=&quot;3&quot; unique_id=&quot;10020&quot;&gt;&lt;property id=&quot;20148&quot; value=&quot;5&quot;/&gt;&lt;property id=&quot;20300&quot; value=&quot;Slide 18 - &amp;quot;Structure and Infrastructure Projects&amp;quot;&quot;/&gt;&lt;property id=&quot;20307&quot; value=&quot;453&quot;/&gt;&lt;/object&gt;&lt;object type=&quot;3&quot; unique_id=&quot;10021&quot;&gt;&lt;property id=&quot;20148&quot; value=&quot;5&quot;/&gt;&lt;property id=&quot;20300&quot; value=&quot;Slide 19 - &amp;quot;Natural Systems Protection&amp;quot;&quot;/&gt;&lt;property id=&quot;20307&quot; value=&quot;454&quot;/&gt;&lt;/object&gt;&lt;object type=&quot;3&quot; unique_id=&quot;10022&quot;&gt;&lt;property id=&quot;20148&quot; value=&quot;5&quot;/&gt;&lt;property id=&quot;20300&quot; value=&quot;Slide 20 - &amp;quot;Education and Awareness Programs&amp;quot;&quot;/&gt;&lt;property id=&quot;20307&quot; value=&quot;455&quot;/&gt;&lt;/object&gt;&lt;object type=&quot;3&quot; unique_id=&quot;10023&quot;&gt;&lt;property id=&quot;20148&quot; value=&quot;5&quot;/&gt;&lt;property id=&quot;20300&quot; value=&quot;Slide 21 - &amp;quot;Other Actions in the Mitigation Plan&amp;quot;&quot;/&gt;&lt;property id=&quot;20307&quot; value=&quot;456&quot;/&gt;&lt;/object&gt;&lt;object type=&quot;3&quot; unique_id=&quot;10024&quot;&gt;&lt;property id=&quot;20148&quot; value=&quot;5&quot;/&gt;&lt;property id=&quot;20300&quot; value=&quot;Slide 22 - &amp;quot;Discussion Questions&amp;quot;&quot;/&gt;&lt;property id=&quot;20307&quot; value=&quot;429&quot;/&gt;&lt;/object&gt;&lt;object type=&quot;3&quot; unique_id=&quot;10025&quot;&gt;&lt;property id=&quot;20148&quot; value=&quot;5&quot;/&gt;&lt;property id=&quot;20300&quot; value=&quot;Slide 23 - &amp;quot;Steps for Developing a Mitigation Strategy&amp;quot;&quot;/&gt;&lt;property id=&quot;20307&quot; value=&quot;433&quot;/&gt;&lt;/object&gt;&lt;object type=&quot;3&quot; unique_id=&quot;10026&quot;&gt;&lt;property id=&quot;20148&quot; value=&quot;5&quot;/&gt;&lt;property id=&quot;20300&quot; value=&quot;Slide 24 - &amp;quot;1. Develop Mitigation Goals&amp;quot;&quot;/&gt;&lt;property id=&quot;20307&quot; value=&quot;401&quot;/&gt;&lt;/object&gt;&lt;object type=&quot;3&quot; unique_id=&quot;10027&quot;&gt;&lt;property id=&quot;20148&quot; value=&quot;5&quot;/&gt;&lt;property id=&quot;20300&quot; value=&quot;Slide 25 - &amp;quot;How to Develop Goals&amp;quot;&quot;/&gt;&lt;property id=&quot;20307&quot; value=&quot;414&quot;/&gt;&lt;/object&gt;&lt;object type=&quot;3&quot; unique_id=&quot;10028&quot;&gt;&lt;property id=&quot;20148&quot; value=&quot;5&quot;/&gt;&lt;property id=&quot;20300&quot; value=&quot;Slide 26 - &amp;quot;2. Identify Mitigation Actions&amp;quot;&quot;/&gt;&lt;property id=&quot;20307&quot; value=&quot;405&quot;/&gt;&lt;/object&gt;&lt;object type=&quot;3&quot; unique_id=&quot;10029&quot;&gt;&lt;property id=&quot;20148&quot; value=&quot;5&quot;/&gt;&lt;property id=&quot;20300&quot; value=&quot;Slide 27 - &amp;quot;How to Identify Mitigation Actions &amp;quot;&quot;/&gt;&lt;property id=&quot;20307&quot; value=&quot;465&quot;/&gt;&lt;/object&gt;&lt;object type=&quot;3&quot; unique_id=&quot;10030&quot;&gt;&lt;property id=&quot;20148&quot; value=&quot;5&quot;/&gt;&lt;property id=&quot;20300&quot; value=&quot;Slide 28 - &amp;quot;Example Problem Statement&amp;quot;&quot;/&gt;&lt;property id=&quot;20307&quot; value=&quot;430&quot;/&gt;&lt;/object&gt;&lt;object type=&quot;3&quot; unique_id=&quot;10031&quot;&gt;&lt;property id=&quot;20148&quot; value=&quot;5&quot;/&gt;&lt;property id=&quot;20300&quot; value=&quot;Slide 29 - &amp;quot;Comprehensive Range of Actions&amp;quot;&quot;/&gt;&lt;property id=&quot;20307&quot; value=&quot;432&quot;/&gt;&lt;/object&gt;&lt;object type=&quot;3&quot; unique_id=&quot;10032&quot;&gt;&lt;property id=&quot;20148&quot; value=&quot;5&quot;/&gt;&lt;property id=&quot;20300&quot; value=&quot;Slide 30 - &amp;quot;Ideas for Mitigation Actions&amp;quot;&quot;/&gt;&lt;property id=&quot;20307&quot; value=&quot;466&quot;/&gt;&lt;/object&gt;&lt;object type=&quot;3&quot; unique_id=&quot;10033&quot;&gt;&lt;property id=&quot;20148&quot; value=&quot;5&quot;/&gt;&lt;property id=&quot;20300&quot; value=&quot;Slide 31 - &amp;quot;Activity 3.1 Identifying Mitigation Actions  Allotted Time: 30 minutes&amp;quot;&quot;/&gt;&lt;property id=&quot;20307&quot; value=&quot;407&quot;/&gt;&lt;/object&gt;&lt;object type=&quot;3&quot; unique_id=&quot;10034&quot;&gt;&lt;property id=&quot;20148&quot; value=&quot;5&quot;/&gt;&lt;property id=&quot;20300&quot; value=&quot;Slide 32 - &amp;quot;NFIP Compliance&amp;quot;&quot;/&gt;&lt;property id=&quot;20307&quot; value=&quot;406&quot;/&gt;&lt;/object&gt;&lt;object type=&quot;3&quot; unique_id=&quot;10035&quot;&gt;&lt;property id=&quot;20148&quot; value=&quot;5&quot;/&gt;&lt;property id=&quot;20300&quot; value=&quot;Slide 33 - &amp;quot;3. Evaluate and Prioritize Actions&amp;quot;&quot;/&gt;&lt;property id=&quot;20307&quot; value=&quot;416&quot;/&gt;&lt;/object&gt;&lt;object type=&quot;3&quot; unique_id=&quot;10036&quot;&gt;&lt;property id=&quot;20148&quot; value=&quot;5&quot;/&gt;&lt;property id=&quot;20300&quot; value=&quot;Slide 34 - &amp;quot;Evaluation Criteria&amp;quot;&quot;/&gt;&lt;property id=&quot;20307&quot; value=&quot;436&quot;/&gt;&lt;/object&gt;&lt;object type=&quot;3&quot; unique_id=&quot;10037&quot;&gt;&lt;property id=&quot;20148&quot; value=&quot;5&quot;/&gt;&lt;property id=&quot;20300&quot; value=&quot;Slide 35 - &amp;quot;Action Prioritization&amp;quot;&quot;/&gt;&lt;property id=&quot;20307&quot; value=&quot;437&quot;/&gt;&lt;/object&gt;&lt;object type=&quot;3&quot; unique_id=&quot;10038&quot;&gt;&lt;property id=&quot;20148&quot; value=&quot;5&quot;/&gt;&lt;property id=&quot;20300&quot; value=&quot;Slide 36 - &amp;quot;Activity 3.2 Prioritizing Mitigation Actions  Allotted Time: 35 minutes&amp;quot;&quot;/&gt;&lt;property id=&quot;20307&quot; value=&quot;434&quot;/&gt;&lt;/object&gt;&lt;object type=&quot;3&quot; unique_id=&quot;10039&quot;&gt;&lt;property id=&quot;20148&quot; value=&quot;5&quot;/&gt;&lt;property id=&quot;20300&quot; value=&quot;Slide 37 - &amp;quot;4. Develop Action Plan for Implementation&amp;quot;&quot;/&gt;&lt;property id=&quot;20307&quot; value=&quot;390&quot;/&gt;&lt;/object&gt;&lt;object type=&quot;3&quot; unique_id=&quot;10040&quot;&gt;&lt;property id=&quot;20148&quot; value=&quot;5&quot;/&gt;&lt;property id=&quot;20300&quot; value=&quot;Slide 38 - &amp;quot;Integrating Mitigation&amp;quot;&quot;/&gt;&lt;property id=&quot;20307&quot; value=&quot;408&quot;/&gt;&lt;/object&gt;&lt;object type=&quot;3&quot; unique_id=&quot;10041&quot;&gt;&lt;property id=&quot;20148&quot; value=&quot;5&quot;/&gt;&lt;property id=&quot;20300&quot; value=&quot;Slide 39 - &amp;quot;Action Implementation&amp;quot;&quot;/&gt;&lt;property id=&quot;20307&quot; value=&quot;409&quot;/&gt;&lt;/object&gt;&lt;object type=&quot;3&quot; unique_id=&quot;10042&quot;&gt;&lt;property id=&quot;20148&quot; value=&quot;5&quot;/&gt;&lt;property id=&quot;20300&quot; value=&quot;Slide 40 - &amp;quot;Communicating the Action Plan&amp;quot;&quot;/&gt;&lt;property id=&quot;20307&quot; value=&quot;393&quot;/&gt;&lt;/object&gt;&lt;object type=&quot;3&quot; unique_id=&quot;10043&quot;&gt;&lt;property id=&quot;20148&quot; value=&quot;5&quot;/&gt;&lt;property id=&quot;20300&quot; value=&quot;Slide 41 - &amp;quot;Steps for Developing a Mitigation Strategy&amp;quot;&quot;/&gt;&lt;property id=&quot;20307&quot; value=&quot;457&quot;/&gt;&lt;/object&gt;&lt;object type=&quot;3&quot; unique_id=&quot;10044&quot;&gt;&lt;property id=&quot;20148&quot; value=&quot;5&quot;/&gt;&lt;property id=&quot;20300&quot; value=&quot;Slide 42 - &amp;quot;Questions?&amp;quot;&quot;/&gt;&lt;property id=&quot;20307&quot; value=&quot;458&quot;/&gt;&lt;/object&gt;&lt;object type=&quot;3&quot; unique_id=&quot;10045&quot;&gt;&lt;property id=&quot;20148&quot; value=&quot;5&quot;/&gt;&lt;property id=&quot;20300&quot; value=&quot;Slide 43 - &amp;quot;Activity 3.3 Implement an Action  Allotted Time: 20 minutes&amp;quot;&quot;/&gt;&lt;property id=&quot;20307&quot; value=&quot;435&quot;/&gt;&lt;/object&gt;&lt;object type=&quot;3&quot; unique_id=&quot;10046&quot;&gt;&lt;property id=&quot;20148&quot; value=&quot;5&quot;/&gt;&lt;property id=&quot;20300&quot; value=&quot;Slide 44 - &amp;quot;Unit 3  Updating the Mitigation Strategy&amp;quot;&quot;/&gt;&lt;property id=&quot;20307&quot; value=&quot;357&quot;/&gt;&lt;/object&gt;&lt;object type=&quot;3&quot; unique_id=&quot;10047&quot;&gt;&lt;property id=&quot;20148&quot; value=&quot;5&quot;/&gt;&lt;property id=&quot;20300&quot; value=&quot;Slide 45 - &amp;quot;Update the Mitigation Strategy&amp;quot;&quot;/&gt;&lt;property id=&quot;20307&quot; value=&quot;450&quot;/&gt;&lt;/object&gt;&lt;object type=&quot;3&quot; unique_id=&quot;10048&quot;&gt;&lt;property id=&quot;20148&quot; value=&quot;5&quot;/&gt;&lt;property id=&quot;20300&quot; value=&quot;Slide 46 - &amp;quot;Evaluate Progress in Implementation &amp;quot;&quot;/&gt;&lt;property id=&quot;20307&quot; value=&quot;442&quot;/&gt;&lt;/object&gt;&lt;object type=&quot;3&quot; unique_id=&quot;10049&quot;&gt;&lt;property id=&quot;20148&quot; value=&quot;5&quot;/&gt;&lt;property id=&quot;20300&quot; value=&quot;Slide 47 - &amp;quot;How Have Priorities Changed?&amp;quot;&quot;/&gt;&lt;property id=&quot;20307&quot; value=&quot;443&quot;/&gt;&lt;/object&gt;&lt;object type=&quot;3&quot; unique_id=&quot;10050&quot;&gt;&lt;property id=&quot;20148&quot; value=&quot;5&quot;/&gt;&lt;property id=&quot;20300&quot; value=&quot;Slide 48 - &amp;quot;Unit 4  Keep the Plan Current&amp;quot;&quot;/&gt;&lt;property id=&quot;20307&quot; value=&quot;394&quot;/&gt;&lt;/object&gt;&lt;object type=&quot;3&quot; unique_id=&quot;10051&quot;&gt;&lt;property id=&quot;20148&quot; value=&quot;5&quot;/&gt;&lt;property id=&quot;20300&quot; value=&quot;Slide 49 - &amp;quot;Plan Maintenance&amp;quot;&quot;/&gt;&lt;property id=&quot;20307&quot; value=&quot;451&quot;/&gt;&lt;/object&gt;&lt;object type=&quot;3&quot; unique_id=&quot;10052&quot;&gt;&lt;property id=&quot;20148&quot; value=&quot;5&quot;/&gt;&lt;property id=&quot;20300&quot; value=&quot;Slide 50 - &amp;quot;Plan Monitoring and Evaluation&amp;quot;&quot;/&gt;&lt;property id=&quot;20307&quot; value=&quot;444&quot;/&gt;&lt;/object&gt;&lt;object type=&quot;3&quot; unique_id=&quot;10053&quot;&gt;&lt;property id=&quot;20148&quot; value=&quot;5&quot;/&gt;&lt;property id=&quot;20300&quot; value=&quot;Slide 51 - &amp;quot;Plan Update&amp;quot;&quot;/&gt;&lt;property id=&quot;20307&quot; value=&quot;445&quot;/&gt;&lt;/object&gt;&lt;object type=&quot;3&quot; unique_id=&quot;10054&quot;&gt;&lt;property id=&quot;20148&quot; value=&quot;5&quot;/&gt;&lt;property id=&quot;20300&quot; value=&quot;Slide 52 - &amp;quot;Plan Maintenance Procedures&amp;quot;&quot;/&gt;&lt;property id=&quot;20307&quot; value=&quot;441&quot;/&gt;&lt;/object&gt;&lt;object type=&quot;3&quot; unique_id=&quot;10055&quot;&gt;&lt;property id=&quot;20148&quot; value=&quot;5&quot;/&gt;&lt;property id=&quot;20300&quot; value=&quot;Slide 53 - &amp;quot;Unit 5  Review and Adopt the Plan&amp;quot;&quot;/&gt;&lt;property id=&quot;20307&quot; value=&quot;396&quot;/&gt;&lt;/object&gt;&lt;object type=&quot;3&quot; unique_id=&quot;10056&quot;&gt;&lt;property id=&quot;20148&quot; value=&quot;5&quot;/&gt;&lt;property id=&quot;20300&quot; value=&quot;Slide 54 - &amp;quot;Review Final Draft Plan&amp;quot;&quot;/&gt;&lt;property id=&quot;20307&quot; value=&quot;446&quot;/&gt;&lt;/object&gt;&lt;object type=&quot;3&quot; unique_id=&quot;10057&quot;&gt;&lt;property id=&quot;20148&quot; value=&quot;5&quot;/&gt;&lt;property id=&quot;20300&quot; value=&quot;Slide 55 - &amp;quot;State and FEMA Plan Approval&amp;quot;&quot;/&gt;&lt;property id=&quot;20307&quot; value=&quot;447&quot;/&gt;&lt;/object&gt;&lt;object type=&quot;3&quot; unique_id=&quot;10058&quot;&gt;&lt;property id=&quot;20148&quot; value=&quot;5&quot;/&gt;&lt;property id=&quot;20300&quot; value=&quot;Slide 56 - &amp;quot;Plan Adoption&amp;quot;&quot;/&gt;&lt;property id=&quot;20307&quot; value=&quot;448&quot;/&gt;&lt;/object&gt;&lt;object type=&quot;3&quot; unique_id=&quot;10059&quot;&gt;&lt;property id=&quot;20148&quot; value=&quot;5&quot;/&gt;&lt;property id=&quot;20300&quot; value=&quot;Slide 57 - &amp;quot;Keep in Mind&amp;quot;&quot;/&gt;&lt;property id=&quot;20307&quot; value=&quot;449&quot;/&gt;&lt;/object&gt;&lt;object type=&quot;3&quot; unique_id=&quot;10060&quot;&gt;&lt;property id=&quot;20148&quot; value=&quot;5&quot;/&gt;&lt;property id=&quot;20300&quot; value=&quot;Slide 58 - &amp;quot;Questions?&amp;quot;&quot;/&gt;&lt;property id=&quot;20307&quot; value=&quot;459&quot;/&gt;&lt;/object&gt;&lt;/object&gt;&lt;object type=&quot;8&quot; unique_id=&quot;10120&quot;&gt;&lt;/object&gt;&lt;/object&gt;&lt;/database&gt;"/>
  <p:tag name="MMPROD_NEXTUNIQUEID" val="10009"/>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4000" b="-64000"/>
          </a:stretch>
        </a:blipFill>
        <a:effectLst>
          <a:outerShdw blurRad="50800" dist="38100" dir="2700000" algn="tl" rotWithShape="0">
            <a:prstClr val="black">
              <a:alpha val="40000"/>
            </a:prstClr>
          </a:outerShdw>
        </a:effectLst>
      </a:spPr>
      <a:body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3639C71863874B8FA9DEF347E1956C" ma:contentTypeVersion="83" ma:contentTypeDescription="Create a new document." ma:contentTypeScope="" ma:versionID="4edea505dd2b9501b48d98ac79c83cab">
  <xsd:schema xmlns:xsd="http://www.w3.org/2001/XMLSchema" xmlns:xs="http://www.w3.org/2001/XMLSchema" xmlns:p="http://schemas.microsoft.com/office/2006/metadata/properties" xmlns:ns2="cc0073e7-31cd-4c32-9712-79659562e3c7" xmlns:ns3="38436f84-3527-4dae-80ee-528fb99c2e88" xmlns:ns4="19bc6f53-22dd-46ae-a7e5-7bb03d6d146f" xmlns:ns5="http://schemas.microsoft.com/sharepoint/v4" targetNamespace="http://schemas.microsoft.com/office/2006/metadata/properties" ma:root="true" ma:fieldsID="0c7a3222165d16355f0fdd4408d6b75a" ns2:_="" ns3:_="" ns4:_="" ns5:_="">
    <xsd:import namespace="cc0073e7-31cd-4c32-9712-79659562e3c7"/>
    <xsd:import namespace="38436f84-3527-4dae-80ee-528fb99c2e88"/>
    <xsd:import namespace="19bc6f53-22dd-46ae-a7e5-7bb03d6d146f"/>
    <xsd:import namespace="http://schemas.microsoft.com/sharepoint/v4"/>
    <xsd:element name="properties">
      <xsd:complexType>
        <xsd:sequence>
          <xsd:element name="documentManagement">
            <xsd:complexType>
              <xsd:all>
                <xsd:element ref="ns2:TaxCatchAll" minOccurs="0"/>
                <xsd:element ref="ns2:TaxCatchAllLabel" minOccurs="0"/>
                <xsd:element ref="ns3:Commonly_x0020_Used" minOccurs="0"/>
                <xsd:element ref="ns4:TaxKeywordTaxHTField" minOccurs="0"/>
                <xsd:element ref="ns5:IconOverlay" minOccurs="0"/>
                <xsd:element ref="ns4:RAB_x0020_Programs" minOccurs="0"/>
                <xsd:element ref="ns3:Category"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0cfe93f-0b68-430b-a7cb-2be751568877}" ma:internalName="TaxCatchAll" ma:showField="CatchAllData" ma:web="19bc6f53-22dd-46ae-a7e5-7bb03d6d146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0cfe93f-0b68-430b-a7cb-2be751568877}" ma:internalName="TaxCatchAllLabel" ma:readOnly="true" ma:showField="CatchAllDataLabel" ma:web="19bc6f53-22dd-46ae-a7e5-7bb03d6d146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8436f84-3527-4dae-80ee-528fb99c2e88" elementFormDefault="qualified">
    <xsd:import namespace="http://schemas.microsoft.com/office/2006/documentManagement/types"/>
    <xsd:import namespace="http://schemas.microsoft.com/office/infopath/2007/PartnerControls"/>
    <xsd:element name="Commonly_x0020_Used" ma:index="10" nillable="true" ma:displayName="Commonly Used" ma:default="No" ma:description="Select if you want this document to display on front of the RAB Site" ma:format="Dropdown" ma:internalName="Commonly_x0020_Used">
      <xsd:simpleType>
        <xsd:restriction base="dms:Choice">
          <xsd:enumeration value="Yes"/>
          <xsd:enumeration value="No"/>
        </xsd:restriction>
      </xsd:simpleType>
    </xsd:element>
    <xsd:element name="Category" ma:index="16" nillable="true" ma:displayName="Category" ma:default="General" ma:format="Dropdown" ma:internalName="Category">
      <xsd:simpleType>
        <xsd:restriction base="dms:Choice">
          <xsd:enumeration value="General"/>
          <xsd:enumeration value="CERC"/>
          <xsd:enumeration value="Conference / Meeting"/>
          <xsd:enumeration value="Guidance and Policy"/>
          <xsd:enumeration value="Presentation"/>
          <xsd:enumeration value="Project"/>
          <xsd:enumeration value="SOP"/>
          <xsd:enumeration value="Study / Report"/>
          <xsd:enumeration value="Training"/>
        </xsd:restriction>
      </xsd:simpleType>
    </xsd:element>
  </xsd:schema>
  <xsd:schema xmlns:xsd="http://www.w3.org/2001/XMLSchema" xmlns:xs="http://www.w3.org/2001/XMLSchema" xmlns:dms="http://schemas.microsoft.com/office/2006/documentManagement/types" xmlns:pc="http://schemas.microsoft.com/office/infopath/2007/PartnerControls" targetNamespace="19bc6f53-22dd-46ae-a7e5-7bb03d6d146f" elementFormDefault="qualified">
    <xsd:import namespace="http://schemas.microsoft.com/office/2006/documentManagement/types"/>
    <xsd:import namespace="http://schemas.microsoft.com/office/infopath/2007/PartnerControls"/>
    <xsd:element name="TaxKeywordTaxHTField" ma:index="12" nillable="true" ma:taxonomy="true" ma:internalName="TaxKeywordTaxHTField" ma:taxonomyFieldName="TaxKeyword" ma:displayName="Enterprise Keywords" ma:fieldId="{23f27201-bee3-471e-b2e7-b64fd8b7ca38}" ma:taxonomyMulti="true" ma:sspId="1f9c796e-3dd3-40b5-bc8a-b5fd9405565a" ma:termSetId="00000000-0000-0000-0000-000000000000" ma:anchorId="00000000-0000-0000-0000-000000000000" ma:open="true" ma:isKeyword="true">
      <xsd:complexType>
        <xsd:sequence>
          <xsd:element ref="pc:Terms" minOccurs="0" maxOccurs="1"/>
        </xsd:sequence>
      </xsd:complexType>
    </xsd:element>
    <xsd:element name="RAB_x0020_Programs" ma:index="15" nillable="true" ma:displayName="RAB Programs" ma:description="A list of RAB Programs" ma:indexed="true" ma:list="{a3c48316-9fbf-4a43-b42f-aeba11cd5e47}" ma:internalName="RAB_x0020_Programs" ma:readOnly="false" ma:showField="Title" ma:web="19bc6f53-22dd-46ae-a7e5-7bb03d6d146f">
      <xsd:simpleType>
        <xsd:restriction base="dms:Lookup"/>
      </xsd:simple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303242A105FD30478AA84C6AB24ECAE3" ma:contentTypeVersion="8" ma:contentTypeDescription="Create a new document." ma:contentTypeScope="" ma:versionID="284a43c324e313c3bc7bae08f7e2cf23">
  <xsd:schema xmlns:xsd="http://www.w3.org/2001/XMLSchema" xmlns:xs="http://www.w3.org/2001/XMLSchema" xmlns:p="http://schemas.microsoft.com/office/2006/metadata/properties" xmlns:ns1="http://schemas.microsoft.com/sharepoint/v3" xmlns:ns2="39b159fc-fdb2-443e-9140-e9098550cc3b" xmlns:ns3="125f5432-6db8-4c92-bf1a-11bc4127a82a" targetNamespace="http://schemas.microsoft.com/office/2006/metadata/properties" ma:root="true" ma:fieldsID="09e6e05806b8b1d8d4751e2c3afc56b9" ns1:_="" ns2:_="" ns3:_="">
    <xsd:import namespace="http://schemas.microsoft.com/sharepoint/v3"/>
    <xsd:import namespace="39b159fc-fdb2-443e-9140-e9098550cc3b"/>
    <xsd:import namespace="125f5432-6db8-4c92-bf1a-11bc4127a82a"/>
    <xsd:element name="properties">
      <xsd:complexType>
        <xsd:sequence>
          <xsd:element name="documentManagement">
            <xsd:complexType>
              <xsd:all>
                <xsd:element ref="ns2:Document_x0020_Type"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b159fc-fdb2-443e-9140-e9098550cc3b"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ma:readOnly="false">
      <xsd:simpleType>
        <xsd:restriction base="dms:Choice">
          <xsd:enumeration value="Presentation"/>
          <xsd:enumeration value="Reference"/>
        </xsd:restriction>
      </xsd:simpleType>
    </xsd:element>
  </xsd:schema>
  <xsd:schema xmlns:xsd="http://www.w3.org/2001/XMLSchema" xmlns:xs="http://www.w3.org/2001/XMLSchema" xmlns:dms="http://schemas.microsoft.com/office/2006/documentManagement/types" xmlns:pc="http://schemas.microsoft.com/office/infopath/2007/PartnerControls" targetNamespace="125f5432-6db8-4c92-bf1a-11bc4127a8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68ddf3f-b77f-46a0-9295-2b9495b51427" ContentTypeId="0x0101"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documentManagement>
    <Document_x0020_Type xmlns="39b159fc-fdb2-443e-9140-e9098550cc3b" xsi:nil="true"/>
    <_dlc_DocIdPersistId xmlns="125f5432-6db8-4c92-bf1a-11bc4127a82a" xsi:nil="true"/>
    <PublishingExpirationDate xmlns="http://schemas.microsoft.com/sharepoint/v3" xsi:nil="true"/>
    <PublishingStartDate xmlns="http://schemas.microsoft.com/sharepoint/v3" xsi:nil="true"/>
    <_dlc_DocId xmlns="125f5432-6db8-4c92-bf1a-11bc4127a82a">C4KEUJAWW2TT-938790001-88</_dlc_DocId>
    <_dlc_DocIdUrl xmlns="125f5432-6db8-4c92-bf1a-11bc4127a82a">
      <Url>http://starr-team.eastus.cloudapp.azure.com:82/starr/RegionalWorkspaces/RegionX/mitigationplanning/_layouts/15/DocIdRedir.aspx?ID=C4KEUJAWW2TT-938790001-88</Url>
      <Description>C4KEUJAWW2TT-938790001-88</Description>
    </_dlc_DocIdUrl>
  </documentManagement>
</p:properties>
</file>

<file path=customXml/item7.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DA0F9C7-EA00-4E35-9A6A-11584CABD804}"/>
</file>

<file path=customXml/itemProps2.xml><?xml version="1.0" encoding="utf-8"?>
<ds:datastoreItem xmlns:ds="http://schemas.openxmlformats.org/officeDocument/2006/customXml" ds:itemID="{4E715B43-B7FA-4C30-BC2F-1C610C7EBF24}"/>
</file>

<file path=customXml/itemProps3.xml><?xml version="1.0" encoding="utf-8"?>
<ds:datastoreItem xmlns:ds="http://schemas.openxmlformats.org/officeDocument/2006/customXml" ds:itemID="{66E37B26-09F8-49EC-A964-7912B42C4B58}"/>
</file>

<file path=customXml/itemProps4.xml><?xml version="1.0" encoding="utf-8"?>
<ds:datastoreItem xmlns:ds="http://schemas.openxmlformats.org/officeDocument/2006/customXml" ds:itemID="{2BD2B280-8D33-4CA6-AFEA-E612CA3B6F97}"/>
</file>

<file path=customXml/itemProps5.xml><?xml version="1.0" encoding="utf-8"?>
<ds:datastoreItem xmlns:ds="http://schemas.openxmlformats.org/officeDocument/2006/customXml" ds:itemID="{1DA0F9C7-EA00-4E35-9A6A-11584CABD804}"/>
</file>

<file path=customXml/itemProps6.xml><?xml version="1.0" encoding="utf-8"?>
<ds:datastoreItem xmlns:ds="http://schemas.openxmlformats.org/officeDocument/2006/customXml" ds:itemID="{238E951E-A6B6-472D-BF8C-BE0B10199BFD}"/>
</file>

<file path=customXml/itemProps7.xml><?xml version="1.0" encoding="utf-8"?>
<ds:datastoreItem xmlns:ds="http://schemas.openxmlformats.org/officeDocument/2006/customXml" ds:itemID="{302D6BEB-85B9-4E08-B162-BA5C769DAA0B}"/>
</file>

<file path=docProps/app.xml><?xml version="1.0" encoding="utf-8"?>
<Properties xmlns="http://schemas.openxmlformats.org/officeDocument/2006/extended-properties" xmlns:vt="http://schemas.openxmlformats.org/officeDocument/2006/docPropsVTypes">
  <Template/>
  <TotalTime>8121</TotalTime>
  <Words>2903</Words>
  <Application>Microsoft Office PowerPoint</Application>
  <PresentationFormat>On-screen Show (4:3)</PresentationFormat>
  <Paragraphs>549</Paragraphs>
  <Slides>69</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Franklin Gothic Book</vt:lpstr>
      <vt:lpstr>Times New Roman</vt:lpstr>
      <vt:lpstr>Wingdings</vt:lpstr>
      <vt:lpstr>1_Default Design</vt:lpstr>
      <vt:lpstr>Mitigation Planning Workshop  Module 3: Mitigation Strategy</vt:lpstr>
      <vt:lpstr>Unit 1  Community  Capabilities</vt:lpstr>
      <vt:lpstr>Tribal or Community Capabilities </vt:lpstr>
      <vt:lpstr>Capability Assessment</vt:lpstr>
      <vt:lpstr>Types of Community Capabilities</vt:lpstr>
      <vt:lpstr>Discussion Questions</vt:lpstr>
      <vt:lpstr>Examples of Capabilities</vt:lpstr>
      <vt:lpstr>Examples of Capabilities</vt:lpstr>
      <vt:lpstr>Examples of Capabilities</vt:lpstr>
      <vt:lpstr>Examples of Capabilities</vt:lpstr>
      <vt:lpstr>Tribal Capabilities example</vt:lpstr>
      <vt:lpstr>National Flood Insurance Program</vt:lpstr>
      <vt:lpstr>NFIP</vt:lpstr>
      <vt:lpstr>NFIP Information</vt:lpstr>
      <vt:lpstr>NFIP Repetitive Loss Properties</vt:lpstr>
      <vt:lpstr>Capability Assessment Worksheet</vt:lpstr>
      <vt:lpstr>Unit 2  Develop the Mitigation Strategy</vt:lpstr>
      <vt:lpstr>Mitigation Strategy</vt:lpstr>
      <vt:lpstr>Mitigation Goals and Actions</vt:lpstr>
      <vt:lpstr>Types of Mitigation Actions</vt:lpstr>
      <vt:lpstr>Local Plans and Regulations</vt:lpstr>
      <vt:lpstr>Structure and Infrastructure Projects</vt:lpstr>
      <vt:lpstr>Natural Systems Protection</vt:lpstr>
      <vt:lpstr>Education and Awareness Programs</vt:lpstr>
      <vt:lpstr>Other Actions in the Mitigation Plan</vt:lpstr>
      <vt:lpstr>Discussion Questions</vt:lpstr>
      <vt:lpstr>Steps for Developing a Mitigation Strategy</vt:lpstr>
      <vt:lpstr>1. Develop Mitigation Goals</vt:lpstr>
      <vt:lpstr>How to Develop Goals</vt:lpstr>
      <vt:lpstr>2. Identify Mitigation Actions</vt:lpstr>
      <vt:lpstr>How to Identify Mitigation Actions </vt:lpstr>
      <vt:lpstr>NFIP Compliance</vt:lpstr>
      <vt:lpstr>Example Problem Statement</vt:lpstr>
      <vt:lpstr>Comprehensive Range of Actions</vt:lpstr>
      <vt:lpstr>Example Problem Statements</vt:lpstr>
      <vt:lpstr>Comprehensive Range of Actions</vt:lpstr>
      <vt:lpstr>Ideas for Mitigation Actions</vt:lpstr>
      <vt:lpstr>Activity 3.1 Identifying Mitigation Actions Allotted Time: 30 minutes</vt:lpstr>
      <vt:lpstr>3. Evaluate and Prioritize Actions</vt:lpstr>
      <vt:lpstr>Evaluation Criteria</vt:lpstr>
      <vt:lpstr>Action Prioritization</vt:lpstr>
      <vt:lpstr>Activity 3.2 Prioritizing Mitigation Actions  Allotted Time: 35 minutes</vt:lpstr>
      <vt:lpstr>Activity 3.2: Prioritizing Mitigation Actions</vt:lpstr>
      <vt:lpstr>Activity 3.2: Prioritizing Mitigation Actions</vt:lpstr>
      <vt:lpstr>4. Develop Action Plan for Implementation</vt:lpstr>
      <vt:lpstr>Integrating Mitigation</vt:lpstr>
      <vt:lpstr>Integration Examples</vt:lpstr>
      <vt:lpstr>Communicating the Action Plan</vt:lpstr>
      <vt:lpstr>PowerPoint Presentation</vt:lpstr>
      <vt:lpstr>Steps for Developing a Mitigation Strategy</vt:lpstr>
      <vt:lpstr>Questions?</vt:lpstr>
      <vt:lpstr>Activity 3.3 Implement an Action  Allotted Time: 20 minutes</vt:lpstr>
      <vt:lpstr>Activity 3.3: Implement an Action</vt:lpstr>
      <vt:lpstr>Unit 3  Updating the Mitigation Strategy</vt:lpstr>
      <vt:lpstr>Update the Mitigation Strategy</vt:lpstr>
      <vt:lpstr>Evaluate Progress in Implementation </vt:lpstr>
      <vt:lpstr>How Have Priorities Changed?</vt:lpstr>
      <vt:lpstr>Unit 4  Keep the Plan Current</vt:lpstr>
      <vt:lpstr>Plan Maintenance</vt:lpstr>
      <vt:lpstr>Plan Monitoring and Evaluation</vt:lpstr>
      <vt:lpstr>Plan Update</vt:lpstr>
      <vt:lpstr>Plan Maintenance Procedures</vt:lpstr>
      <vt:lpstr>Unit 5  Review and Adopt the Plan</vt:lpstr>
      <vt:lpstr>Review Final Draft Plan</vt:lpstr>
      <vt:lpstr>State and FEMA Plan Approval</vt:lpstr>
      <vt:lpstr>FEMA Plan Approval</vt:lpstr>
      <vt:lpstr>Plan Adoption</vt:lpstr>
      <vt:lpstr>Keep in Mind</vt:lpstr>
      <vt:lpstr>Questions?</vt:lpstr>
    </vt:vector>
  </TitlesOfParts>
  <Company>FEMA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Baxter, Julie</dc:creator>
  <cp:lastModifiedBy>brett.holt@fema.dhs.gov</cp:lastModifiedBy>
  <cp:revision>606</cp:revision>
  <cp:lastPrinted>2012-08-08T17:46:49Z</cp:lastPrinted>
  <dcterms:created xsi:type="dcterms:W3CDTF">2009-09-30T15:50:38Z</dcterms:created>
  <dcterms:modified xsi:type="dcterms:W3CDTF">2017-09-27T07:24:30Z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8fa39d38-389a-440f-97af-631141ad9049</vt:lpwstr>
  </property>
  <property fmtid="{D5CDD505-2E9C-101B-9397-08002B2CF9AE}" pid="3" name="ContentTypeId">
    <vt:lpwstr>0x010100303242A105FD30478AA84C6AB24ECAE3</vt:lpwstr>
  </property>
  <property fmtid="{D5CDD505-2E9C-101B-9397-08002B2CF9AE}" pid="4" name="TaxKeyword">
    <vt:lpwstr/>
  </property>
  <property fmtid="{D5CDD505-2E9C-101B-9397-08002B2CF9AE}" pid="5" name="Hazards">
    <vt:lpwstr/>
  </property>
  <property fmtid="{D5CDD505-2E9C-101B-9397-08002B2CF9AE}" pid="6" name="URL">
    <vt:lpwstr/>
  </property>
  <property fmtid="{D5CDD505-2E9C-101B-9397-08002B2CF9AE}" pid="7" name="DocumentSetDescription">
    <vt:lpwstr/>
  </property>
</Properties>
</file>