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slides/slide66.xml" ContentType="application/vnd.openxmlformats-officedocument.presentationml.slide+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18.xml" ContentType="application/vnd.openxmlformats-officedocument.presentationml.slide+xml"/>
  <Override PartName="/ppt/slides/slide56.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24.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6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48.xml" ContentType="application/vnd.openxmlformats-officedocument.presentationml.notesSlide+xml"/>
  <Override PartName="/ppt/notesSlides/notesSlide15.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12.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notesSlides/notesSlide54.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44.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9.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45.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5.xml" ContentType="application/vnd.openxmlformats-officedocument.presentationml.notesSlide+xml"/>
  <Override PartName="/ppt/notesSlides/notesSlide33.xml" ContentType="application/vnd.openxmlformats-officedocument.presentationml.notesSlide+xml"/>
  <Override PartName="/ppt/notesMasters/notesMaster1.xml" ContentType="application/vnd.openxmlformats-officedocument.presentationml.notesMaster+xml"/>
  <Override PartName="/ppt/diagrams/drawing1.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drawing6.xml" ContentType="application/vnd.ms-office.drawingml.diagramDrawing+xml"/>
  <Override PartName="/ppt/diagrams/colors6.xml" ContentType="application/vnd.openxmlformats-officedocument.drawingml.diagramColors+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layout2.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colors1.xml" ContentType="application/vnd.openxmlformats-officedocument.drawingml.diagramColors+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7.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5.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7" r:id="rId6"/>
  </p:sldMasterIdLst>
  <p:notesMasterIdLst>
    <p:notesMasterId r:id="rId73"/>
  </p:notesMasterIdLst>
  <p:handoutMasterIdLst>
    <p:handoutMasterId r:id="rId74"/>
  </p:handoutMasterIdLst>
  <p:sldIdLst>
    <p:sldId id="325" r:id="rId7"/>
    <p:sldId id="339" r:id="rId8"/>
    <p:sldId id="411" r:id="rId9"/>
    <p:sldId id="382" r:id="rId10"/>
    <p:sldId id="445" r:id="rId11"/>
    <p:sldId id="392" r:id="rId12"/>
    <p:sldId id="384" r:id="rId13"/>
    <p:sldId id="393"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75" r:id="rId29"/>
    <p:sldId id="476" r:id="rId30"/>
    <p:sldId id="477" r:id="rId31"/>
    <p:sldId id="478" r:id="rId32"/>
    <p:sldId id="479" r:id="rId33"/>
    <p:sldId id="480" r:id="rId34"/>
    <p:sldId id="481" r:id="rId35"/>
    <p:sldId id="482" r:id="rId36"/>
    <p:sldId id="483" r:id="rId37"/>
    <p:sldId id="484" r:id="rId38"/>
    <p:sldId id="379" r:id="rId39"/>
    <p:sldId id="429" r:id="rId40"/>
    <p:sldId id="387" r:id="rId41"/>
    <p:sldId id="425" r:id="rId42"/>
    <p:sldId id="385" r:id="rId43"/>
    <p:sldId id="418" r:id="rId44"/>
    <p:sldId id="419" r:id="rId45"/>
    <p:sldId id="440" r:id="rId46"/>
    <p:sldId id="420" r:id="rId47"/>
    <p:sldId id="455" r:id="rId48"/>
    <p:sldId id="380" r:id="rId49"/>
    <p:sldId id="430" r:id="rId50"/>
    <p:sldId id="446" r:id="rId51"/>
    <p:sldId id="427" r:id="rId52"/>
    <p:sldId id="447" r:id="rId53"/>
    <p:sldId id="401" r:id="rId54"/>
    <p:sldId id="433" r:id="rId55"/>
    <p:sldId id="402" r:id="rId56"/>
    <p:sldId id="441" r:id="rId57"/>
    <p:sldId id="403" r:id="rId58"/>
    <p:sldId id="432" r:id="rId59"/>
    <p:sldId id="437" r:id="rId60"/>
    <p:sldId id="435" r:id="rId61"/>
    <p:sldId id="457" r:id="rId62"/>
    <p:sldId id="431" r:id="rId63"/>
    <p:sldId id="438" r:id="rId64"/>
    <p:sldId id="444" r:id="rId65"/>
    <p:sldId id="404" r:id="rId66"/>
    <p:sldId id="458" r:id="rId67"/>
    <p:sldId id="459" r:id="rId68"/>
    <p:sldId id="405" r:id="rId69"/>
    <p:sldId id="428" r:id="rId70"/>
    <p:sldId id="460" r:id="rId71"/>
    <p:sldId id="443" r:id="rId72"/>
  </p:sldIdLst>
  <p:sldSz cx="9144000" cy="6858000" type="screen4x3"/>
  <p:notesSz cx="7026275" cy="9312275"/>
  <p:custDataLst>
    <p:tags r:id="rId7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672">
          <p15:clr>
            <a:srgbClr val="A4A3A4"/>
          </p15:clr>
        </p15:guide>
        <p15:guide id="3" orient="horz" pos="864">
          <p15:clr>
            <a:srgbClr val="A4A3A4"/>
          </p15:clr>
        </p15:guide>
        <p15:guide id="4" orient="horz" pos="1008">
          <p15:clr>
            <a:srgbClr val="A4A3A4"/>
          </p15:clr>
        </p15:guide>
        <p15:guide id="5" pos="2880">
          <p15:clr>
            <a:srgbClr val="A4A3A4"/>
          </p15:clr>
        </p15:guide>
        <p15:guide id="6" pos="288">
          <p15:clr>
            <a:srgbClr val="A4A3A4"/>
          </p15:clr>
        </p15:guide>
        <p15:guide id="7" pos="1056">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wiles" initials="dw" lastIdx="1" clrIdx="0"/>
  <p:cmAuthor id="1" name="Margaret" initials="MD" lastIdx="14" clrIdx="1"/>
  <p:cmAuthor id="2" name="ksmith35" initials="k" lastIdx="4" clrIdx="2"/>
  <p:cmAuthor id="3" name="ES" initials="E" lastIdx="2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6600"/>
    <a:srgbClr val="C8E4E6"/>
    <a:srgbClr val="72BFC5"/>
    <a:srgbClr val="80C5CA"/>
    <a:srgbClr val="275B5F"/>
    <a:srgbClr val="46A1A8"/>
    <a:srgbClr val="000099"/>
    <a:srgbClr val="3333F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2" autoAdjust="0"/>
    <p:restoredTop sz="63139" autoAdjust="0"/>
  </p:normalViewPr>
  <p:slideViewPr>
    <p:cSldViewPr>
      <p:cViewPr varScale="1">
        <p:scale>
          <a:sx n="70" d="100"/>
          <a:sy n="70" d="100"/>
        </p:scale>
        <p:origin x="2328" y="78"/>
      </p:cViewPr>
      <p:guideLst>
        <p:guide orient="horz" pos="2160"/>
        <p:guide orient="horz" pos="672"/>
        <p:guide orient="horz" pos="864"/>
        <p:guide orient="horz" pos="1008"/>
        <p:guide pos="2880"/>
        <p:guide pos="288"/>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7" d="100"/>
          <a:sy n="67" d="100"/>
        </p:scale>
        <p:origin x="-2736" y="-102"/>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handoutMaster" Target="handoutMasters/handoutMaster1.xml"/><Relationship Id="rId79" Type="http://schemas.openxmlformats.org/officeDocument/2006/relationships/theme" Target="theme/theme1.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5" Type="http://schemas.openxmlformats.org/officeDocument/2006/relationships/customXml" Target="../customXml/item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viewProps" Target="viewProps.xml"/><Relationship Id="rId81" Type="http://schemas.openxmlformats.org/officeDocument/2006/relationships/customXml" Target="../customXml/item7.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BE3CE-79CE-48B1-AC2E-E4228C55BEF0}" type="doc">
      <dgm:prSet loTypeId="urn:microsoft.com/office/officeart/2005/8/layout/cycle6" loCatId="relationship" qsTypeId="urn:microsoft.com/office/officeart/2005/8/quickstyle/simple1" qsCatId="simple" csTypeId="urn:microsoft.com/office/officeart/2005/8/colors/accent6_3" csCatId="accent6" phldr="1"/>
      <dgm:spPr/>
      <dgm:t>
        <a:bodyPr/>
        <a:lstStyle/>
        <a:p>
          <a:endParaRPr lang="en-US"/>
        </a:p>
      </dgm:t>
    </dgm:pt>
    <dgm:pt modelId="{7E463F2E-0984-4611-B5F4-E1A8967FE7AB}">
      <dgm:prSet phldrT="[Text]" custT="1"/>
      <dgm:spPr>
        <a:effectLst>
          <a:outerShdw blurRad="50800" dist="38100" dir="2700000" algn="tl" rotWithShape="0">
            <a:prstClr val="black">
              <a:alpha val="40000"/>
            </a:prstClr>
          </a:outerShdw>
        </a:effectLst>
      </dgm:spPr>
      <dgm:t>
        <a:bodyPr/>
        <a:lstStyle/>
        <a:p>
          <a:r>
            <a:rPr lang="en-US" sz="1800" b="1" dirty="0" smtClean="0"/>
            <a:t>Town</a:t>
          </a:r>
          <a:endParaRPr lang="en-US" sz="1800" b="1" dirty="0"/>
        </a:p>
      </dgm:t>
    </dgm:pt>
    <dgm:pt modelId="{8DA9E723-9DAB-46B4-BFF1-952967155962}" type="parTrans" cxnId="{FA01B071-6DC4-4EF5-B232-9D3A387EDEF2}">
      <dgm:prSet/>
      <dgm:spPr/>
      <dgm:t>
        <a:bodyPr/>
        <a:lstStyle/>
        <a:p>
          <a:endParaRPr lang="en-US"/>
        </a:p>
      </dgm:t>
    </dgm:pt>
    <dgm:pt modelId="{6313CBC9-F0B0-46CB-94EC-A56CD0D26D46}" type="sibTrans" cxnId="{FA01B071-6DC4-4EF5-B232-9D3A387EDEF2}">
      <dgm:prSet/>
      <dgm:spPr>
        <a:ln w="28575"/>
      </dgm:spPr>
      <dgm:t>
        <a:bodyPr/>
        <a:lstStyle/>
        <a:p>
          <a:endParaRPr lang="en-US"/>
        </a:p>
      </dgm:t>
    </dgm:pt>
    <dgm:pt modelId="{14FD4500-E08F-4BE3-97B9-94B0F4445567}">
      <dgm:prSet phldrT="[Text]" custT="1"/>
      <dgm:spPr>
        <a:effectLst>
          <a:outerShdw blurRad="50800" dist="38100" dir="2700000" algn="tl" rotWithShape="0">
            <a:prstClr val="black">
              <a:alpha val="40000"/>
            </a:prstClr>
          </a:outerShdw>
        </a:effectLst>
      </dgm:spPr>
      <dgm:t>
        <a:bodyPr/>
        <a:lstStyle/>
        <a:p>
          <a:r>
            <a:rPr lang="en-US" sz="1800" b="1" dirty="0" smtClean="0"/>
            <a:t>County</a:t>
          </a:r>
          <a:endParaRPr lang="en-US" sz="1800" b="1" dirty="0"/>
        </a:p>
      </dgm:t>
      <dgm:extLst>
        <a:ext uri="{E40237B7-FDA0-4F09-8148-C483321AD2D9}">
          <dgm14:cNvPr xmlns:dgm14="http://schemas.microsoft.com/office/drawing/2010/diagram" id="0" name="" descr="Circle includes: Town, County, District, Tribe, City." title="Multi-Jurisdictional Diagram."/>
        </a:ext>
      </dgm:extLst>
    </dgm:pt>
    <dgm:pt modelId="{51246D51-D539-45A7-BA9E-9E183AE3213E}" type="parTrans" cxnId="{6641E3E3-010B-486D-B554-A92E8C5B9185}">
      <dgm:prSet/>
      <dgm:spPr/>
      <dgm:t>
        <a:bodyPr/>
        <a:lstStyle/>
        <a:p>
          <a:endParaRPr lang="en-US"/>
        </a:p>
      </dgm:t>
    </dgm:pt>
    <dgm:pt modelId="{D3A56211-03F8-42D2-8EB4-4A5022B2FD02}" type="sibTrans" cxnId="{6641E3E3-010B-486D-B554-A92E8C5B9185}">
      <dgm:prSet/>
      <dgm:spPr>
        <a:ln w="28575"/>
      </dgm:spPr>
      <dgm:t>
        <a:bodyPr/>
        <a:lstStyle/>
        <a:p>
          <a:endParaRPr lang="en-US"/>
        </a:p>
      </dgm:t>
    </dgm:pt>
    <dgm:pt modelId="{23B3D753-4749-404E-B4E9-B16C4F8C7828}">
      <dgm:prSet phldrT="[Text]" custT="1"/>
      <dgm:spPr>
        <a:effectLst>
          <a:outerShdw blurRad="50800" dist="38100" dir="2700000" algn="tl" rotWithShape="0">
            <a:prstClr val="black">
              <a:alpha val="40000"/>
            </a:prstClr>
          </a:outerShdw>
        </a:effectLst>
      </dgm:spPr>
      <dgm:t>
        <a:bodyPr/>
        <a:lstStyle/>
        <a:p>
          <a:r>
            <a:rPr lang="en-US" sz="1800" b="1" dirty="0" smtClean="0"/>
            <a:t>District</a:t>
          </a:r>
          <a:endParaRPr lang="en-US" sz="1800" b="1" dirty="0"/>
        </a:p>
      </dgm:t>
    </dgm:pt>
    <dgm:pt modelId="{7E86F920-EEFF-4FB8-8CB8-A8C9C6D325B1}" type="parTrans" cxnId="{176D360C-130B-4536-94E2-D89057BE642A}">
      <dgm:prSet/>
      <dgm:spPr/>
      <dgm:t>
        <a:bodyPr/>
        <a:lstStyle/>
        <a:p>
          <a:endParaRPr lang="en-US"/>
        </a:p>
      </dgm:t>
    </dgm:pt>
    <dgm:pt modelId="{A3FF6278-C67A-470D-B5A3-EF1A783AE654}" type="sibTrans" cxnId="{176D360C-130B-4536-94E2-D89057BE642A}">
      <dgm:prSet/>
      <dgm:spPr>
        <a:ln w="28575"/>
      </dgm:spPr>
      <dgm:t>
        <a:bodyPr/>
        <a:lstStyle/>
        <a:p>
          <a:endParaRPr lang="en-US"/>
        </a:p>
      </dgm:t>
    </dgm:pt>
    <dgm:pt modelId="{90CA1E6F-1CF1-4FE9-AB54-5581293C6979}">
      <dgm:prSet phldrT="[Text]" custT="1"/>
      <dgm:spPr>
        <a:effectLst>
          <a:outerShdw blurRad="50800" dist="38100" dir="2700000" algn="tl" rotWithShape="0">
            <a:prstClr val="black">
              <a:alpha val="40000"/>
            </a:prstClr>
          </a:outerShdw>
        </a:effectLst>
      </dgm:spPr>
      <dgm:t>
        <a:bodyPr/>
        <a:lstStyle/>
        <a:p>
          <a:r>
            <a:rPr lang="en-US" sz="1800" b="1" dirty="0" smtClean="0"/>
            <a:t>Tribe</a:t>
          </a:r>
          <a:endParaRPr lang="en-US" sz="1800" b="1" dirty="0"/>
        </a:p>
      </dgm:t>
    </dgm:pt>
    <dgm:pt modelId="{C17E461A-E67F-4559-85B8-78F8388A3792}" type="parTrans" cxnId="{B7E4F0DF-9748-43E9-8383-91560A236A05}">
      <dgm:prSet/>
      <dgm:spPr/>
      <dgm:t>
        <a:bodyPr/>
        <a:lstStyle/>
        <a:p>
          <a:endParaRPr lang="en-US"/>
        </a:p>
      </dgm:t>
    </dgm:pt>
    <dgm:pt modelId="{2611FA6B-3C86-4B6C-B4A3-4D116A73DB6B}" type="sibTrans" cxnId="{B7E4F0DF-9748-43E9-8383-91560A236A05}">
      <dgm:prSet/>
      <dgm:spPr>
        <a:ln w="28575"/>
      </dgm:spPr>
      <dgm:t>
        <a:bodyPr/>
        <a:lstStyle/>
        <a:p>
          <a:endParaRPr lang="en-US"/>
        </a:p>
      </dgm:t>
    </dgm:pt>
    <dgm:pt modelId="{E34C2718-DD0D-499B-BE86-FFC9A2C54B22}">
      <dgm:prSet phldrT="[Text]" custT="1"/>
      <dgm:spPr>
        <a:effectLst>
          <a:outerShdw blurRad="50800" dist="38100" dir="2700000" algn="tl" rotWithShape="0">
            <a:prstClr val="black">
              <a:alpha val="40000"/>
            </a:prstClr>
          </a:outerShdw>
        </a:effectLst>
      </dgm:spPr>
      <dgm:t>
        <a:bodyPr/>
        <a:lstStyle/>
        <a:p>
          <a:r>
            <a:rPr lang="en-US" sz="1800" b="1" dirty="0" smtClean="0"/>
            <a:t>City</a:t>
          </a:r>
          <a:endParaRPr lang="en-US" sz="1800" b="1" dirty="0"/>
        </a:p>
      </dgm:t>
    </dgm:pt>
    <dgm:pt modelId="{44A719E3-9774-44F2-BE06-4153D138AA0F}" type="parTrans" cxnId="{958DCC82-3D77-440E-BABB-4BD5D409E5E8}">
      <dgm:prSet/>
      <dgm:spPr/>
      <dgm:t>
        <a:bodyPr/>
        <a:lstStyle/>
        <a:p>
          <a:endParaRPr lang="en-US"/>
        </a:p>
      </dgm:t>
    </dgm:pt>
    <dgm:pt modelId="{029B53E7-9226-4747-B921-13C84F5351D1}" type="sibTrans" cxnId="{958DCC82-3D77-440E-BABB-4BD5D409E5E8}">
      <dgm:prSet/>
      <dgm:spPr>
        <a:ln w="28575"/>
      </dgm:spPr>
      <dgm:t>
        <a:bodyPr/>
        <a:lstStyle/>
        <a:p>
          <a:endParaRPr lang="en-US"/>
        </a:p>
      </dgm:t>
    </dgm:pt>
    <dgm:pt modelId="{999196B6-ADB1-4BBE-A0A7-52C63DB0349C}" type="pres">
      <dgm:prSet presAssocID="{9FEBE3CE-79CE-48B1-AC2E-E4228C55BEF0}" presName="cycle" presStyleCnt="0">
        <dgm:presLayoutVars>
          <dgm:dir/>
          <dgm:resizeHandles val="exact"/>
        </dgm:presLayoutVars>
      </dgm:prSet>
      <dgm:spPr/>
      <dgm:t>
        <a:bodyPr/>
        <a:lstStyle/>
        <a:p>
          <a:endParaRPr lang="en-US"/>
        </a:p>
      </dgm:t>
    </dgm:pt>
    <dgm:pt modelId="{E2089554-B02B-46A4-B5BD-5DC8A90418FB}" type="pres">
      <dgm:prSet presAssocID="{7E463F2E-0984-4611-B5F4-E1A8967FE7AB}" presName="node" presStyleLbl="node1" presStyleIdx="0" presStyleCnt="5">
        <dgm:presLayoutVars>
          <dgm:bulletEnabled val="1"/>
        </dgm:presLayoutVars>
      </dgm:prSet>
      <dgm:spPr/>
      <dgm:t>
        <a:bodyPr/>
        <a:lstStyle/>
        <a:p>
          <a:endParaRPr lang="en-US"/>
        </a:p>
      </dgm:t>
    </dgm:pt>
    <dgm:pt modelId="{B1686168-47B5-474F-82DF-01A0138A967C}" type="pres">
      <dgm:prSet presAssocID="{7E463F2E-0984-4611-B5F4-E1A8967FE7AB}" presName="spNode" presStyleCnt="0"/>
      <dgm:spPr/>
    </dgm:pt>
    <dgm:pt modelId="{B6081CCB-78D9-4A8A-AB9D-7FC0FE6A3C2C}" type="pres">
      <dgm:prSet presAssocID="{6313CBC9-F0B0-46CB-94EC-A56CD0D26D46}" presName="sibTrans" presStyleLbl="sibTrans1D1" presStyleIdx="0" presStyleCnt="5"/>
      <dgm:spPr/>
      <dgm:t>
        <a:bodyPr/>
        <a:lstStyle/>
        <a:p>
          <a:endParaRPr lang="en-US"/>
        </a:p>
      </dgm:t>
    </dgm:pt>
    <dgm:pt modelId="{6871844D-9D75-431C-B109-9FC32C5EF482}" type="pres">
      <dgm:prSet presAssocID="{14FD4500-E08F-4BE3-97B9-94B0F4445567}" presName="node" presStyleLbl="node1" presStyleIdx="1" presStyleCnt="5" custScaleX="140490" custScaleY="106974">
        <dgm:presLayoutVars>
          <dgm:bulletEnabled val="1"/>
        </dgm:presLayoutVars>
      </dgm:prSet>
      <dgm:spPr/>
      <dgm:t>
        <a:bodyPr/>
        <a:lstStyle/>
        <a:p>
          <a:endParaRPr lang="en-US"/>
        </a:p>
      </dgm:t>
    </dgm:pt>
    <dgm:pt modelId="{7477396D-D8A2-4372-9AEF-885750018560}" type="pres">
      <dgm:prSet presAssocID="{14FD4500-E08F-4BE3-97B9-94B0F4445567}" presName="spNode" presStyleCnt="0"/>
      <dgm:spPr/>
    </dgm:pt>
    <dgm:pt modelId="{8BAC1272-0766-4E1E-911F-459191906EBA}" type="pres">
      <dgm:prSet presAssocID="{D3A56211-03F8-42D2-8EB4-4A5022B2FD02}" presName="sibTrans" presStyleLbl="sibTrans1D1" presStyleIdx="1" presStyleCnt="5"/>
      <dgm:spPr/>
      <dgm:t>
        <a:bodyPr/>
        <a:lstStyle/>
        <a:p>
          <a:endParaRPr lang="en-US"/>
        </a:p>
      </dgm:t>
    </dgm:pt>
    <dgm:pt modelId="{190C45EA-7BF1-447E-8DD2-2B9907E67610}" type="pres">
      <dgm:prSet presAssocID="{23B3D753-4749-404E-B4E9-B16C4F8C7828}" presName="node" presStyleLbl="node1" presStyleIdx="2" presStyleCnt="5" custScaleX="125419" custScaleY="106782" custRadScaleRad="104626" custRadScaleInc="-13972">
        <dgm:presLayoutVars>
          <dgm:bulletEnabled val="1"/>
        </dgm:presLayoutVars>
      </dgm:prSet>
      <dgm:spPr/>
      <dgm:t>
        <a:bodyPr/>
        <a:lstStyle/>
        <a:p>
          <a:endParaRPr lang="en-US"/>
        </a:p>
      </dgm:t>
    </dgm:pt>
    <dgm:pt modelId="{F33D4F0C-7E4F-4278-9B43-15D43F2E4C0D}" type="pres">
      <dgm:prSet presAssocID="{23B3D753-4749-404E-B4E9-B16C4F8C7828}" presName="spNode" presStyleCnt="0"/>
      <dgm:spPr/>
    </dgm:pt>
    <dgm:pt modelId="{C604491B-1660-488D-819F-A16BA2758C9B}" type="pres">
      <dgm:prSet presAssocID="{A3FF6278-C67A-470D-B5A3-EF1A783AE654}" presName="sibTrans" presStyleLbl="sibTrans1D1" presStyleIdx="2" presStyleCnt="5"/>
      <dgm:spPr/>
      <dgm:t>
        <a:bodyPr/>
        <a:lstStyle/>
        <a:p>
          <a:endParaRPr lang="en-US"/>
        </a:p>
      </dgm:t>
    </dgm:pt>
    <dgm:pt modelId="{8BC0EF63-F91E-44A7-B766-D135CBD88F75}" type="pres">
      <dgm:prSet presAssocID="{90CA1E6F-1CF1-4FE9-AB54-5581293C6979}" presName="node" presStyleLbl="node1" presStyleIdx="3" presStyleCnt="5">
        <dgm:presLayoutVars>
          <dgm:bulletEnabled val="1"/>
        </dgm:presLayoutVars>
      </dgm:prSet>
      <dgm:spPr/>
      <dgm:t>
        <a:bodyPr/>
        <a:lstStyle/>
        <a:p>
          <a:endParaRPr lang="en-US"/>
        </a:p>
      </dgm:t>
    </dgm:pt>
    <dgm:pt modelId="{E8D31147-E71F-4DA6-96A8-9F515FFE73FB}" type="pres">
      <dgm:prSet presAssocID="{90CA1E6F-1CF1-4FE9-AB54-5581293C6979}" presName="spNode" presStyleCnt="0"/>
      <dgm:spPr/>
    </dgm:pt>
    <dgm:pt modelId="{8CFC2291-A7FA-4D4F-88A5-831827CF190B}" type="pres">
      <dgm:prSet presAssocID="{2611FA6B-3C86-4B6C-B4A3-4D116A73DB6B}" presName="sibTrans" presStyleLbl="sibTrans1D1" presStyleIdx="3" presStyleCnt="5"/>
      <dgm:spPr/>
      <dgm:t>
        <a:bodyPr/>
        <a:lstStyle/>
        <a:p>
          <a:endParaRPr lang="en-US"/>
        </a:p>
      </dgm:t>
    </dgm:pt>
    <dgm:pt modelId="{5B516A78-F679-49E6-A28F-FE78F1F2D26F}" type="pres">
      <dgm:prSet presAssocID="{E34C2718-DD0D-499B-BE86-FFC9A2C54B22}" presName="node" presStyleLbl="node1" presStyleIdx="4" presStyleCnt="5">
        <dgm:presLayoutVars>
          <dgm:bulletEnabled val="1"/>
        </dgm:presLayoutVars>
      </dgm:prSet>
      <dgm:spPr/>
      <dgm:t>
        <a:bodyPr/>
        <a:lstStyle/>
        <a:p>
          <a:endParaRPr lang="en-US"/>
        </a:p>
      </dgm:t>
    </dgm:pt>
    <dgm:pt modelId="{F4B237F6-F7E9-4BCB-93F9-A5DDDDA5B358}" type="pres">
      <dgm:prSet presAssocID="{E34C2718-DD0D-499B-BE86-FFC9A2C54B22}" presName="spNode" presStyleCnt="0"/>
      <dgm:spPr/>
    </dgm:pt>
    <dgm:pt modelId="{C6A97C14-40E6-48C2-85AC-899E363A1161}" type="pres">
      <dgm:prSet presAssocID="{029B53E7-9226-4747-B921-13C84F5351D1}" presName="sibTrans" presStyleLbl="sibTrans1D1" presStyleIdx="4" presStyleCnt="5"/>
      <dgm:spPr/>
      <dgm:t>
        <a:bodyPr/>
        <a:lstStyle/>
        <a:p>
          <a:endParaRPr lang="en-US"/>
        </a:p>
      </dgm:t>
    </dgm:pt>
  </dgm:ptLst>
  <dgm:cxnLst>
    <dgm:cxn modelId="{FA01B071-6DC4-4EF5-B232-9D3A387EDEF2}" srcId="{9FEBE3CE-79CE-48B1-AC2E-E4228C55BEF0}" destId="{7E463F2E-0984-4611-B5F4-E1A8967FE7AB}" srcOrd="0" destOrd="0" parTransId="{8DA9E723-9DAB-46B4-BFF1-952967155962}" sibTransId="{6313CBC9-F0B0-46CB-94EC-A56CD0D26D46}"/>
    <dgm:cxn modelId="{ABED8521-7828-4B63-881A-97518D9A8C53}" type="presOf" srcId="{029B53E7-9226-4747-B921-13C84F5351D1}" destId="{C6A97C14-40E6-48C2-85AC-899E363A1161}" srcOrd="0" destOrd="0" presId="urn:microsoft.com/office/officeart/2005/8/layout/cycle6"/>
    <dgm:cxn modelId="{27C181A2-8A39-4480-9E2B-CAE513868C4A}" type="presOf" srcId="{9FEBE3CE-79CE-48B1-AC2E-E4228C55BEF0}" destId="{999196B6-ADB1-4BBE-A0A7-52C63DB0349C}" srcOrd="0" destOrd="0" presId="urn:microsoft.com/office/officeart/2005/8/layout/cycle6"/>
    <dgm:cxn modelId="{176D360C-130B-4536-94E2-D89057BE642A}" srcId="{9FEBE3CE-79CE-48B1-AC2E-E4228C55BEF0}" destId="{23B3D753-4749-404E-B4E9-B16C4F8C7828}" srcOrd="2" destOrd="0" parTransId="{7E86F920-EEFF-4FB8-8CB8-A8C9C6D325B1}" sibTransId="{A3FF6278-C67A-470D-B5A3-EF1A783AE654}"/>
    <dgm:cxn modelId="{E506F837-41FB-4F22-BAB8-86DCAC1BB5D5}" type="presOf" srcId="{2611FA6B-3C86-4B6C-B4A3-4D116A73DB6B}" destId="{8CFC2291-A7FA-4D4F-88A5-831827CF190B}" srcOrd="0" destOrd="0" presId="urn:microsoft.com/office/officeart/2005/8/layout/cycle6"/>
    <dgm:cxn modelId="{D792C2C5-98E7-41AA-8055-8FA5C83EB2F0}" type="presOf" srcId="{D3A56211-03F8-42D2-8EB4-4A5022B2FD02}" destId="{8BAC1272-0766-4E1E-911F-459191906EBA}" srcOrd="0" destOrd="0" presId="urn:microsoft.com/office/officeart/2005/8/layout/cycle6"/>
    <dgm:cxn modelId="{B5F91522-A32F-48EA-811D-C1674C8E020D}" type="presOf" srcId="{E34C2718-DD0D-499B-BE86-FFC9A2C54B22}" destId="{5B516A78-F679-49E6-A28F-FE78F1F2D26F}" srcOrd="0" destOrd="0" presId="urn:microsoft.com/office/officeart/2005/8/layout/cycle6"/>
    <dgm:cxn modelId="{4A3A16FC-675F-4434-9FD7-437AAC95DA98}" type="presOf" srcId="{6313CBC9-F0B0-46CB-94EC-A56CD0D26D46}" destId="{B6081CCB-78D9-4A8A-AB9D-7FC0FE6A3C2C}" srcOrd="0" destOrd="0" presId="urn:microsoft.com/office/officeart/2005/8/layout/cycle6"/>
    <dgm:cxn modelId="{6641E3E3-010B-486D-B554-A92E8C5B9185}" srcId="{9FEBE3CE-79CE-48B1-AC2E-E4228C55BEF0}" destId="{14FD4500-E08F-4BE3-97B9-94B0F4445567}" srcOrd="1" destOrd="0" parTransId="{51246D51-D539-45A7-BA9E-9E183AE3213E}" sibTransId="{D3A56211-03F8-42D2-8EB4-4A5022B2FD02}"/>
    <dgm:cxn modelId="{7CEF427C-4135-4EE3-9C38-A55B6735062E}" type="presOf" srcId="{A3FF6278-C67A-470D-B5A3-EF1A783AE654}" destId="{C604491B-1660-488D-819F-A16BA2758C9B}" srcOrd="0" destOrd="0" presId="urn:microsoft.com/office/officeart/2005/8/layout/cycle6"/>
    <dgm:cxn modelId="{958DCC82-3D77-440E-BABB-4BD5D409E5E8}" srcId="{9FEBE3CE-79CE-48B1-AC2E-E4228C55BEF0}" destId="{E34C2718-DD0D-499B-BE86-FFC9A2C54B22}" srcOrd="4" destOrd="0" parTransId="{44A719E3-9774-44F2-BE06-4153D138AA0F}" sibTransId="{029B53E7-9226-4747-B921-13C84F5351D1}"/>
    <dgm:cxn modelId="{8A7B9026-1041-458F-B778-547AB843A782}" type="presOf" srcId="{7E463F2E-0984-4611-B5F4-E1A8967FE7AB}" destId="{E2089554-B02B-46A4-B5BD-5DC8A90418FB}" srcOrd="0" destOrd="0" presId="urn:microsoft.com/office/officeart/2005/8/layout/cycle6"/>
    <dgm:cxn modelId="{F99BE982-1890-4097-9043-3DC7CC70E92B}" type="presOf" srcId="{14FD4500-E08F-4BE3-97B9-94B0F4445567}" destId="{6871844D-9D75-431C-B109-9FC32C5EF482}" srcOrd="0" destOrd="0" presId="urn:microsoft.com/office/officeart/2005/8/layout/cycle6"/>
    <dgm:cxn modelId="{2E7DC34C-0C27-40F9-BE4F-A5B2516A8746}" type="presOf" srcId="{23B3D753-4749-404E-B4E9-B16C4F8C7828}" destId="{190C45EA-7BF1-447E-8DD2-2B9907E67610}" srcOrd="0" destOrd="0" presId="urn:microsoft.com/office/officeart/2005/8/layout/cycle6"/>
    <dgm:cxn modelId="{11587EC8-483A-4137-AF86-5B8A93D2F213}" type="presOf" srcId="{90CA1E6F-1CF1-4FE9-AB54-5581293C6979}" destId="{8BC0EF63-F91E-44A7-B766-D135CBD88F75}" srcOrd="0" destOrd="0" presId="urn:microsoft.com/office/officeart/2005/8/layout/cycle6"/>
    <dgm:cxn modelId="{B7E4F0DF-9748-43E9-8383-91560A236A05}" srcId="{9FEBE3CE-79CE-48B1-AC2E-E4228C55BEF0}" destId="{90CA1E6F-1CF1-4FE9-AB54-5581293C6979}" srcOrd="3" destOrd="0" parTransId="{C17E461A-E67F-4559-85B8-78F8388A3792}" sibTransId="{2611FA6B-3C86-4B6C-B4A3-4D116A73DB6B}"/>
    <dgm:cxn modelId="{E48E98F8-2CD0-4B18-8E8F-A50A076225AD}" type="presParOf" srcId="{999196B6-ADB1-4BBE-A0A7-52C63DB0349C}" destId="{E2089554-B02B-46A4-B5BD-5DC8A90418FB}" srcOrd="0" destOrd="0" presId="urn:microsoft.com/office/officeart/2005/8/layout/cycle6"/>
    <dgm:cxn modelId="{1058AEC0-F3E0-48C6-A0CD-4F1AD64AE390}" type="presParOf" srcId="{999196B6-ADB1-4BBE-A0A7-52C63DB0349C}" destId="{B1686168-47B5-474F-82DF-01A0138A967C}" srcOrd="1" destOrd="0" presId="urn:microsoft.com/office/officeart/2005/8/layout/cycle6"/>
    <dgm:cxn modelId="{027E809F-C882-4F8C-971F-131979483368}" type="presParOf" srcId="{999196B6-ADB1-4BBE-A0A7-52C63DB0349C}" destId="{B6081CCB-78D9-4A8A-AB9D-7FC0FE6A3C2C}" srcOrd="2" destOrd="0" presId="urn:microsoft.com/office/officeart/2005/8/layout/cycle6"/>
    <dgm:cxn modelId="{DA76BE77-B274-4FD1-963D-4A65684842A3}" type="presParOf" srcId="{999196B6-ADB1-4BBE-A0A7-52C63DB0349C}" destId="{6871844D-9D75-431C-B109-9FC32C5EF482}" srcOrd="3" destOrd="0" presId="urn:microsoft.com/office/officeart/2005/8/layout/cycle6"/>
    <dgm:cxn modelId="{F7C3149C-B556-4439-AD80-6E7131A83810}" type="presParOf" srcId="{999196B6-ADB1-4BBE-A0A7-52C63DB0349C}" destId="{7477396D-D8A2-4372-9AEF-885750018560}" srcOrd="4" destOrd="0" presId="urn:microsoft.com/office/officeart/2005/8/layout/cycle6"/>
    <dgm:cxn modelId="{D3BEDAF1-75DC-4A58-A640-35871824787E}" type="presParOf" srcId="{999196B6-ADB1-4BBE-A0A7-52C63DB0349C}" destId="{8BAC1272-0766-4E1E-911F-459191906EBA}" srcOrd="5" destOrd="0" presId="urn:microsoft.com/office/officeart/2005/8/layout/cycle6"/>
    <dgm:cxn modelId="{A565CEDE-3FF9-42F8-A4EE-60F09B64AF33}" type="presParOf" srcId="{999196B6-ADB1-4BBE-A0A7-52C63DB0349C}" destId="{190C45EA-7BF1-447E-8DD2-2B9907E67610}" srcOrd="6" destOrd="0" presId="urn:microsoft.com/office/officeart/2005/8/layout/cycle6"/>
    <dgm:cxn modelId="{CDEBFA85-6695-4E36-A7BB-C72812E84C07}" type="presParOf" srcId="{999196B6-ADB1-4BBE-A0A7-52C63DB0349C}" destId="{F33D4F0C-7E4F-4278-9B43-15D43F2E4C0D}" srcOrd="7" destOrd="0" presId="urn:microsoft.com/office/officeart/2005/8/layout/cycle6"/>
    <dgm:cxn modelId="{2DA97374-4C2D-4689-8D97-41CCEEBAC00A}" type="presParOf" srcId="{999196B6-ADB1-4BBE-A0A7-52C63DB0349C}" destId="{C604491B-1660-488D-819F-A16BA2758C9B}" srcOrd="8" destOrd="0" presId="urn:microsoft.com/office/officeart/2005/8/layout/cycle6"/>
    <dgm:cxn modelId="{B331EED9-8564-4962-A3F7-CD52D544A6EE}" type="presParOf" srcId="{999196B6-ADB1-4BBE-A0A7-52C63DB0349C}" destId="{8BC0EF63-F91E-44A7-B766-D135CBD88F75}" srcOrd="9" destOrd="0" presId="urn:microsoft.com/office/officeart/2005/8/layout/cycle6"/>
    <dgm:cxn modelId="{436F5F95-0891-4E4D-8137-2C2571FFF5D8}" type="presParOf" srcId="{999196B6-ADB1-4BBE-A0A7-52C63DB0349C}" destId="{E8D31147-E71F-4DA6-96A8-9F515FFE73FB}" srcOrd="10" destOrd="0" presId="urn:microsoft.com/office/officeart/2005/8/layout/cycle6"/>
    <dgm:cxn modelId="{6BAA1BCF-B4CE-4184-94F2-C0A90C598EF9}" type="presParOf" srcId="{999196B6-ADB1-4BBE-A0A7-52C63DB0349C}" destId="{8CFC2291-A7FA-4D4F-88A5-831827CF190B}" srcOrd="11" destOrd="0" presId="urn:microsoft.com/office/officeart/2005/8/layout/cycle6"/>
    <dgm:cxn modelId="{A49BB5E2-50D3-4B33-BACB-67594F2E8831}" type="presParOf" srcId="{999196B6-ADB1-4BBE-A0A7-52C63DB0349C}" destId="{5B516A78-F679-49E6-A28F-FE78F1F2D26F}" srcOrd="12" destOrd="0" presId="urn:microsoft.com/office/officeart/2005/8/layout/cycle6"/>
    <dgm:cxn modelId="{C0D67248-518C-4DBB-8FDF-1A00A4D1BF5D}" type="presParOf" srcId="{999196B6-ADB1-4BBE-A0A7-52C63DB0349C}" destId="{F4B237F6-F7E9-4BCB-93F9-A5DDDDA5B358}" srcOrd="13" destOrd="0" presId="urn:microsoft.com/office/officeart/2005/8/layout/cycle6"/>
    <dgm:cxn modelId="{7DC70A8F-2C84-40FD-8B5A-E4F33F092B57}" type="presParOf" srcId="{999196B6-ADB1-4BBE-A0A7-52C63DB0349C}" destId="{C6A97C14-40E6-48C2-85AC-899E363A1161}" srcOrd="14" destOrd="0" presId="urn:microsoft.com/office/officeart/2005/8/layout/cycle6"/>
  </dgm:cxnLst>
  <dgm:bg/>
  <dgm:whole>
    <a:ln w="28575"/>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BF23A1-4784-458F-8CAB-D425774135DF}"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0C91B312-B55D-4661-B1C7-6F18915D4203}">
      <dgm:prSet/>
      <dgm:spPr/>
      <dgm:t>
        <a:bodyPr/>
        <a:lstStyle/>
        <a:p>
          <a:pPr rtl="0"/>
          <a:r>
            <a:rPr lang="en-US" b="1" dirty="0" smtClean="0">
              <a:solidFill>
                <a:schemeClr val="tx1"/>
              </a:solidFill>
            </a:rPr>
            <a:t>Location</a:t>
          </a:r>
          <a:endParaRPr lang="en-US" dirty="0">
            <a:solidFill>
              <a:schemeClr val="tx1"/>
            </a:solidFill>
          </a:endParaRPr>
        </a:p>
      </dgm:t>
    </dgm:pt>
    <dgm:pt modelId="{E20B4360-7163-4CEC-BE34-7DF4F982D0CD}" type="parTrans" cxnId="{2FD0F11B-9DDF-4318-A436-4295CCBFAA92}">
      <dgm:prSet/>
      <dgm:spPr/>
      <dgm:t>
        <a:bodyPr/>
        <a:lstStyle/>
        <a:p>
          <a:endParaRPr lang="en-US"/>
        </a:p>
      </dgm:t>
    </dgm:pt>
    <dgm:pt modelId="{979FA075-F4BC-41CE-B837-821462934120}" type="sibTrans" cxnId="{2FD0F11B-9DDF-4318-A436-4295CCBFAA92}">
      <dgm:prSet/>
      <dgm:spPr/>
      <dgm:t>
        <a:bodyPr/>
        <a:lstStyle/>
        <a:p>
          <a:endParaRPr lang="en-US"/>
        </a:p>
      </dgm:t>
    </dgm:pt>
    <dgm:pt modelId="{DDF20853-2BEB-4FBA-809A-B2B714FEDBCC}">
      <dgm:prSet/>
      <dgm:spPr/>
      <dgm:t>
        <a:bodyPr/>
        <a:lstStyle/>
        <a:p>
          <a:pPr rtl="0"/>
          <a:r>
            <a:rPr lang="en-US" b="1" dirty="0" smtClean="0">
              <a:solidFill>
                <a:schemeClr val="tx1"/>
              </a:solidFill>
            </a:rPr>
            <a:t>Extent</a:t>
          </a:r>
          <a:endParaRPr lang="en-US" dirty="0">
            <a:solidFill>
              <a:schemeClr val="tx1"/>
            </a:solidFill>
          </a:endParaRPr>
        </a:p>
      </dgm:t>
    </dgm:pt>
    <dgm:pt modelId="{6CAAAAF1-BC7F-4FFB-8BC4-2E1E1D97C1BE}" type="parTrans" cxnId="{0812E0B7-B129-459B-95A7-C3CA86506692}">
      <dgm:prSet/>
      <dgm:spPr/>
      <dgm:t>
        <a:bodyPr/>
        <a:lstStyle/>
        <a:p>
          <a:endParaRPr lang="en-US"/>
        </a:p>
      </dgm:t>
    </dgm:pt>
    <dgm:pt modelId="{57FB30C1-E9EA-4AF5-8C3B-23F99B15B50C}" type="sibTrans" cxnId="{0812E0B7-B129-459B-95A7-C3CA86506692}">
      <dgm:prSet/>
      <dgm:spPr/>
      <dgm:t>
        <a:bodyPr/>
        <a:lstStyle/>
        <a:p>
          <a:endParaRPr lang="en-US"/>
        </a:p>
      </dgm:t>
    </dgm:pt>
    <dgm:pt modelId="{369EC783-B855-486A-A745-54BE468A39B4}">
      <dgm:prSet/>
      <dgm:spPr/>
      <dgm:t>
        <a:bodyPr/>
        <a:lstStyle/>
        <a:p>
          <a:pPr rtl="0"/>
          <a:r>
            <a:rPr lang="en-US" b="1" dirty="0" smtClean="0">
              <a:solidFill>
                <a:schemeClr val="tx1"/>
              </a:solidFill>
            </a:rPr>
            <a:t>Previous Occurrences</a:t>
          </a:r>
          <a:endParaRPr lang="en-US" dirty="0">
            <a:solidFill>
              <a:schemeClr val="tx1"/>
            </a:solidFill>
          </a:endParaRPr>
        </a:p>
      </dgm:t>
    </dgm:pt>
    <dgm:pt modelId="{C94B0989-F4AA-4CF4-BF4C-2FA3757851FF}" type="parTrans" cxnId="{6DA5290D-9D5C-4055-AEE6-C37C09EAADB5}">
      <dgm:prSet/>
      <dgm:spPr/>
      <dgm:t>
        <a:bodyPr/>
        <a:lstStyle/>
        <a:p>
          <a:endParaRPr lang="en-US"/>
        </a:p>
      </dgm:t>
    </dgm:pt>
    <dgm:pt modelId="{1B34A7BE-5603-4A19-9F54-6F5D27B387FB}" type="sibTrans" cxnId="{6DA5290D-9D5C-4055-AEE6-C37C09EAADB5}">
      <dgm:prSet/>
      <dgm:spPr/>
      <dgm:t>
        <a:bodyPr/>
        <a:lstStyle/>
        <a:p>
          <a:endParaRPr lang="en-US"/>
        </a:p>
      </dgm:t>
    </dgm:pt>
    <dgm:pt modelId="{C5FDD8F2-731A-459E-86AF-4355980B38AF}">
      <dgm:prSet/>
      <dgm:spPr/>
      <dgm:t>
        <a:bodyPr/>
        <a:lstStyle/>
        <a:p>
          <a:pPr rtl="0"/>
          <a:r>
            <a:rPr lang="en-US" b="1" dirty="0" smtClean="0">
              <a:solidFill>
                <a:schemeClr val="tx1"/>
              </a:solidFill>
            </a:rPr>
            <a:t>Probability of Future Events</a:t>
          </a:r>
          <a:endParaRPr lang="en-US" b="1" dirty="0">
            <a:solidFill>
              <a:schemeClr val="tx1"/>
            </a:solidFill>
          </a:endParaRPr>
        </a:p>
      </dgm:t>
    </dgm:pt>
    <dgm:pt modelId="{0DF7BDE2-6AE7-4A71-BE06-CCAB86DD9B2E}" type="parTrans" cxnId="{EE3A02BE-3F2C-47F4-B6A7-7B9BB6F24D11}">
      <dgm:prSet/>
      <dgm:spPr/>
      <dgm:t>
        <a:bodyPr/>
        <a:lstStyle/>
        <a:p>
          <a:endParaRPr lang="en-US"/>
        </a:p>
      </dgm:t>
    </dgm:pt>
    <dgm:pt modelId="{11006E83-B504-4C65-AB4E-C1D8671C448E}" type="sibTrans" cxnId="{EE3A02BE-3F2C-47F4-B6A7-7B9BB6F24D11}">
      <dgm:prSet/>
      <dgm:spPr/>
      <dgm:t>
        <a:bodyPr/>
        <a:lstStyle/>
        <a:p>
          <a:endParaRPr lang="en-US"/>
        </a:p>
      </dgm:t>
    </dgm:pt>
    <dgm:pt modelId="{825DDDB1-0B5D-4BA1-B59E-D8D6B7662342}" type="pres">
      <dgm:prSet presAssocID="{14BF23A1-4784-458F-8CAB-D425774135DF}" presName="linear" presStyleCnt="0">
        <dgm:presLayoutVars>
          <dgm:animLvl val="lvl"/>
          <dgm:resizeHandles val="exact"/>
        </dgm:presLayoutVars>
      </dgm:prSet>
      <dgm:spPr/>
      <dgm:t>
        <a:bodyPr/>
        <a:lstStyle/>
        <a:p>
          <a:endParaRPr lang="en-US"/>
        </a:p>
      </dgm:t>
    </dgm:pt>
    <dgm:pt modelId="{994D1799-C051-46CD-ADFF-1AC89C267C52}" type="pres">
      <dgm:prSet presAssocID="{0C91B312-B55D-4661-B1C7-6F18915D4203}" presName="parentText" presStyleLbl="node1" presStyleIdx="0" presStyleCnt="4">
        <dgm:presLayoutVars>
          <dgm:chMax val="0"/>
          <dgm:bulletEnabled val="1"/>
        </dgm:presLayoutVars>
      </dgm:prSet>
      <dgm:spPr/>
      <dgm:t>
        <a:bodyPr/>
        <a:lstStyle/>
        <a:p>
          <a:endParaRPr lang="en-US"/>
        </a:p>
      </dgm:t>
    </dgm:pt>
    <dgm:pt modelId="{DBAC80CC-3B63-4838-B091-CC57C6D898A9}" type="pres">
      <dgm:prSet presAssocID="{979FA075-F4BC-41CE-B837-821462934120}" presName="spacer" presStyleCnt="0"/>
      <dgm:spPr/>
      <dgm:t>
        <a:bodyPr/>
        <a:lstStyle/>
        <a:p>
          <a:endParaRPr lang="en-US"/>
        </a:p>
      </dgm:t>
    </dgm:pt>
    <dgm:pt modelId="{20F67C99-7A2C-436F-9393-35ABADCF9E5F}" type="pres">
      <dgm:prSet presAssocID="{DDF20853-2BEB-4FBA-809A-B2B714FEDBCC}" presName="parentText" presStyleLbl="node1" presStyleIdx="1" presStyleCnt="4">
        <dgm:presLayoutVars>
          <dgm:chMax val="0"/>
          <dgm:bulletEnabled val="1"/>
        </dgm:presLayoutVars>
      </dgm:prSet>
      <dgm:spPr/>
      <dgm:t>
        <a:bodyPr/>
        <a:lstStyle/>
        <a:p>
          <a:endParaRPr lang="en-US"/>
        </a:p>
      </dgm:t>
    </dgm:pt>
    <dgm:pt modelId="{E6604C12-B3A3-4937-8062-81820946E77B}" type="pres">
      <dgm:prSet presAssocID="{57FB30C1-E9EA-4AF5-8C3B-23F99B15B50C}" presName="spacer" presStyleCnt="0"/>
      <dgm:spPr/>
      <dgm:t>
        <a:bodyPr/>
        <a:lstStyle/>
        <a:p>
          <a:endParaRPr lang="en-US"/>
        </a:p>
      </dgm:t>
    </dgm:pt>
    <dgm:pt modelId="{D9B2A624-1789-4455-9745-264FAAFC41FD}" type="pres">
      <dgm:prSet presAssocID="{369EC783-B855-486A-A745-54BE468A39B4}" presName="parentText" presStyleLbl="node1" presStyleIdx="2" presStyleCnt="4">
        <dgm:presLayoutVars>
          <dgm:chMax val="0"/>
          <dgm:bulletEnabled val="1"/>
        </dgm:presLayoutVars>
      </dgm:prSet>
      <dgm:spPr/>
      <dgm:t>
        <a:bodyPr/>
        <a:lstStyle/>
        <a:p>
          <a:endParaRPr lang="en-US"/>
        </a:p>
      </dgm:t>
    </dgm:pt>
    <dgm:pt modelId="{32B46BC4-44B7-47F0-8003-9A13CC36CA70}" type="pres">
      <dgm:prSet presAssocID="{1B34A7BE-5603-4A19-9F54-6F5D27B387FB}" presName="spacer" presStyleCnt="0"/>
      <dgm:spPr/>
      <dgm:t>
        <a:bodyPr/>
        <a:lstStyle/>
        <a:p>
          <a:endParaRPr lang="en-US"/>
        </a:p>
      </dgm:t>
    </dgm:pt>
    <dgm:pt modelId="{89B0CD3E-FC31-4E61-835C-E0B8BC193660}" type="pres">
      <dgm:prSet presAssocID="{C5FDD8F2-731A-459E-86AF-4355980B38AF}" presName="parentText" presStyleLbl="node1" presStyleIdx="3" presStyleCnt="4" custLinFactNeighborX="-7407">
        <dgm:presLayoutVars>
          <dgm:chMax val="0"/>
          <dgm:bulletEnabled val="1"/>
        </dgm:presLayoutVars>
      </dgm:prSet>
      <dgm:spPr/>
      <dgm:t>
        <a:bodyPr/>
        <a:lstStyle/>
        <a:p>
          <a:endParaRPr lang="en-US"/>
        </a:p>
      </dgm:t>
    </dgm:pt>
  </dgm:ptLst>
  <dgm:cxnLst>
    <dgm:cxn modelId="{21911A7B-459B-49E9-88D3-8C7305F92BF2}" type="presOf" srcId="{0C91B312-B55D-4661-B1C7-6F18915D4203}" destId="{994D1799-C051-46CD-ADFF-1AC89C267C52}" srcOrd="0" destOrd="0" presId="urn:microsoft.com/office/officeart/2005/8/layout/vList2"/>
    <dgm:cxn modelId="{2FD0F11B-9DDF-4318-A436-4295CCBFAA92}" srcId="{14BF23A1-4784-458F-8CAB-D425774135DF}" destId="{0C91B312-B55D-4661-B1C7-6F18915D4203}" srcOrd="0" destOrd="0" parTransId="{E20B4360-7163-4CEC-BE34-7DF4F982D0CD}" sibTransId="{979FA075-F4BC-41CE-B837-821462934120}"/>
    <dgm:cxn modelId="{0812E0B7-B129-459B-95A7-C3CA86506692}" srcId="{14BF23A1-4784-458F-8CAB-D425774135DF}" destId="{DDF20853-2BEB-4FBA-809A-B2B714FEDBCC}" srcOrd="1" destOrd="0" parTransId="{6CAAAAF1-BC7F-4FFB-8BC4-2E1E1D97C1BE}" sibTransId="{57FB30C1-E9EA-4AF5-8C3B-23F99B15B50C}"/>
    <dgm:cxn modelId="{7D4159ED-E23E-4FE7-A716-3659B68B5F43}" type="presOf" srcId="{14BF23A1-4784-458F-8CAB-D425774135DF}" destId="{825DDDB1-0B5D-4BA1-B59E-D8D6B7662342}" srcOrd="0" destOrd="0" presId="urn:microsoft.com/office/officeart/2005/8/layout/vList2"/>
    <dgm:cxn modelId="{EE3A02BE-3F2C-47F4-B6A7-7B9BB6F24D11}" srcId="{14BF23A1-4784-458F-8CAB-D425774135DF}" destId="{C5FDD8F2-731A-459E-86AF-4355980B38AF}" srcOrd="3" destOrd="0" parTransId="{0DF7BDE2-6AE7-4A71-BE06-CCAB86DD9B2E}" sibTransId="{11006E83-B504-4C65-AB4E-C1D8671C448E}"/>
    <dgm:cxn modelId="{6DA5290D-9D5C-4055-AEE6-C37C09EAADB5}" srcId="{14BF23A1-4784-458F-8CAB-D425774135DF}" destId="{369EC783-B855-486A-A745-54BE468A39B4}" srcOrd="2" destOrd="0" parTransId="{C94B0989-F4AA-4CF4-BF4C-2FA3757851FF}" sibTransId="{1B34A7BE-5603-4A19-9F54-6F5D27B387FB}"/>
    <dgm:cxn modelId="{D168EACE-6670-433E-AC02-D25A232D0161}" type="presOf" srcId="{DDF20853-2BEB-4FBA-809A-B2B714FEDBCC}" destId="{20F67C99-7A2C-436F-9393-35ABADCF9E5F}" srcOrd="0" destOrd="0" presId="urn:microsoft.com/office/officeart/2005/8/layout/vList2"/>
    <dgm:cxn modelId="{54153AB8-6304-42AB-8F67-792AF37902A4}" type="presOf" srcId="{369EC783-B855-486A-A745-54BE468A39B4}" destId="{D9B2A624-1789-4455-9745-264FAAFC41FD}" srcOrd="0" destOrd="0" presId="urn:microsoft.com/office/officeart/2005/8/layout/vList2"/>
    <dgm:cxn modelId="{67F58BA1-C053-4231-B0D1-F3C1EBDD201D}" type="presOf" srcId="{C5FDD8F2-731A-459E-86AF-4355980B38AF}" destId="{89B0CD3E-FC31-4E61-835C-E0B8BC193660}" srcOrd="0" destOrd="0" presId="urn:microsoft.com/office/officeart/2005/8/layout/vList2"/>
    <dgm:cxn modelId="{E0E52056-8D9B-4685-93B1-1E619AD0F820}" type="presParOf" srcId="{825DDDB1-0B5D-4BA1-B59E-D8D6B7662342}" destId="{994D1799-C051-46CD-ADFF-1AC89C267C52}" srcOrd="0" destOrd="0" presId="urn:microsoft.com/office/officeart/2005/8/layout/vList2"/>
    <dgm:cxn modelId="{16B59CD7-5CE8-4C84-A21C-80CFF130918E}" type="presParOf" srcId="{825DDDB1-0B5D-4BA1-B59E-D8D6B7662342}" destId="{DBAC80CC-3B63-4838-B091-CC57C6D898A9}" srcOrd="1" destOrd="0" presId="urn:microsoft.com/office/officeart/2005/8/layout/vList2"/>
    <dgm:cxn modelId="{1A00CB7F-5610-479A-BA9C-B0E80FFDC3E4}" type="presParOf" srcId="{825DDDB1-0B5D-4BA1-B59E-D8D6B7662342}" destId="{20F67C99-7A2C-436F-9393-35ABADCF9E5F}" srcOrd="2" destOrd="0" presId="urn:microsoft.com/office/officeart/2005/8/layout/vList2"/>
    <dgm:cxn modelId="{D12BA0F6-9BAB-47B0-A143-E785B1333FA7}" type="presParOf" srcId="{825DDDB1-0B5D-4BA1-B59E-D8D6B7662342}" destId="{E6604C12-B3A3-4937-8062-81820946E77B}" srcOrd="3" destOrd="0" presId="urn:microsoft.com/office/officeart/2005/8/layout/vList2"/>
    <dgm:cxn modelId="{E828E035-6CC3-41FC-B387-C69AA83E6FDC}" type="presParOf" srcId="{825DDDB1-0B5D-4BA1-B59E-D8D6B7662342}" destId="{D9B2A624-1789-4455-9745-264FAAFC41FD}" srcOrd="4" destOrd="0" presId="urn:microsoft.com/office/officeart/2005/8/layout/vList2"/>
    <dgm:cxn modelId="{18974753-F98B-4342-97A2-02F2E4099B88}" type="presParOf" srcId="{825DDDB1-0B5D-4BA1-B59E-D8D6B7662342}" destId="{32B46BC4-44B7-47F0-8003-9A13CC36CA70}" srcOrd="5" destOrd="0" presId="urn:microsoft.com/office/officeart/2005/8/layout/vList2"/>
    <dgm:cxn modelId="{5757095D-775C-451A-866F-7DE9ABEE3AB4}" type="presParOf" srcId="{825DDDB1-0B5D-4BA1-B59E-D8D6B7662342}" destId="{89B0CD3E-FC31-4E61-835C-E0B8BC19366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BF23A1-4784-458F-8CAB-D425774135D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5DDDB1-0B5D-4BA1-B59E-D8D6B7662342}" type="pres">
      <dgm:prSet presAssocID="{14BF23A1-4784-458F-8CAB-D425774135DF}" presName="linear" presStyleCnt="0">
        <dgm:presLayoutVars>
          <dgm:animLvl val="lvl"/>
          <dgm:resizeHandles val="exact"/>
        </dgm:presLayoutVars>
      </dgm:prSet>
      <dgm:spPr/>
      <dgm:t>
        <a:bodyPr/>
        <a:lstStyle/>
        <a:p>
          <a:endParaRPr lang="en-US"/>
        </a:p>
      </dgm:t>
    </dgm:pt>
  </dgm:ptLst>
  <dgm:cxnLst>
    <dgm:cxn modelId="{88423496-413D-40E5-87D7-35D2F421E093}" type="presOf" srcId="{14BF23A1-4784-458F-8CAB-D425774135DF}" destId="{825DDDB1-0B5D-4BA1-B59E-D8D6B766234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BF23A1-4784-458F-8CAB-D425774135D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5DDDB1-0B5D-4BA1-B59E-D8D6B7662342}" type="pres">
      <dgm:prSet presAssocID="{14BF23A1-4784-458F-8CAB-D425774135DF}" presName="linear" presStyleCnt="0">
        <dgm:presLayoutVars>
          <dgm:animLvl val="lvl"/>
          <dgm:resizeHandles val="exact"/>
        </dgm:presLayoutVars>
      </dgm:prSet>
      <dgm:spPr/>
      <dgm:t>
        <a:bodyPr/>
        <a:lstStyle/>
        <a:p>
          <a:endParaRPr lang="en-US"/>
        </a:p>
      </dgm:t>
    </dgm:pt>
  </dgm:ptLst>
  <dgm:cxnLst>
    <dgm:cxn modelId="{4A1DE285-06C3-4FC2-971D-6B47DC1208FF}" type="presOf" srcId="{14BF23A1-4784-458F-8CAB-D425774135DF}" destId="{825DDDB1-0B5D-4BA1-B59E-D8D6B766234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BF23A1-4784-458F-8CAB-D425774135D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5DDDB1-0B5D-4BA1-B59E-D8D6B7662342}" type="pres">
      <dgm:prSet presAssocID="{14BF23A1-4784-458F-8CAB-D425774135DF}" presName="linear" presStyleCnt="0">
        <dgm:presLayoutVars>
          <dgm:animLvl val="lvl"/>
          <dgm:resizeHandles val="exact"/>
        </dgm:presLayoutVars>
      </dgm:prSet>
      <dgm:spPr/>
      <dgm:t>
        <a:bodyPr/>
        <a:lstStyle/>
        <a:p>
          <a:endParaRPr lang="en-US"/>
        </a:p>
      </dgm:t>
    </dgm:pt>
  </dgm:ptLst>
  <dgm:cxnLst>
    <dgm:cxn modelId="{5A4E07C2-C0F7-401F-9832-5E048907E5D3}" type="presOf" srcId="{14BF23A1-4784-458F-8CAB-D425774135DF}" destId="{825DDDB1-0B5D-4BA1-B59E-D8D6B766234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BF23A1-4784-458F-8CAB-D425774135D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5DDDB1-0B5D-4BA1-B59E-D8D6B7662342}" type="pres">
      <dgm:prSet presAssocID="{14BF23A1-4784-458F-8CAB-D425774135DF}" presName="linear" presStyleCnt="0">
        <dgm:presLayoutVars>
          <dgm:animLvl val="lvl"/>
          <dgm:resizeHandles val="exact"/>
        </dgm:presLayoutVars>
      </dgm:prSet>
      <dgm:spPr/>
      <dgm:t>
        <a:bodyPr/>
        <a:lstStyle/>
        <a:p>
          <a:endParaRPr lang="en-US"/>
        </a:p>
      </dgm:t>
    </dgm:pt>
  </dgm:ptLst>
  <dgm:cxnLst>
    <dgm:cxn modelId="{9AC38127-D9FD-443F-AECF-99CF8D2F41FB}" type="presOf" srcId="{14BF23A1-4784-458F-8CAB-D425774135DF}" destId="{825DDDB1-0B5D-4BA1-B59E-D8D6B766234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20BF77-72F8-4113-BFBD-A4FB96D27BC9}" type="doc">
      <dgm:prSet loTypeId="urn:microsoft.com/office/officeart/2005/8/layout/vList4#13" loCatId="list" qsTypeId="urn:microsoft.com/office/officeart/2005/8/quickstyle/3d3" qsCatId="3D" csTypeId="urn:microsoft.com/office/officeart/2005/8/colors/accent2_2" csCatId="accent2" phldr="1"/>
      <dgm:spPr/>
      <dgm:t>
        <a:bodyPr/>
        <a:lstStyle/>
        <a:p>
          <a:endParaRPr lang="en-US"/>
        </a:p>
      </dgm:t>
    </dgm:pt>
    <dgm:pt modelId="{69ADD47F-4788-46B2-8FF7-F18E3A46CB45}" type="pres">
      <dgm:prSet presAssocID="{6220BF77-72F8-4113-BFBD-A4FB96D27BC9}" presName="linear" presStyleCnt="0">
        <dgm:presLayoutVars>
          <dgm:dir/>
          <dgm:resizeHandles val="exact"/>
        </dgm:presLayoutVars>
      </dgm:prSet>
      <dgm:spPr/>
      <dgm:t>
        <a:bodyPr/>
        <a:lstStyle/>
        <a:p>
          <a:endParaRPr lang="en-US"/>
        </a:p>
      </dgm:t>
    </dgm:pt>
  </dgm:ptLst>
  <dgm:cxnLst>
    <dgm:cxn modelId="{35A89412-2CDB-4705-8747-036D527859A5}" type="presOf" srcId="{6220BF77-72F8-4113-BFBD-A4FB96D27BC9}" destId="{69ADD47F-4788-46B2-8FF7-F18E3A46CB45}" srcOrd="0" destOrd="0" presId="urn:microsoft.com/office/officeart/2005/8/layout/vList4#1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89554-B02B-46A4-B5BD-5DC8A90418FB}">
      <dsp:nvSpPr>
        <dsp:cNvPr id="0" name=""/>
        <dsp:cNvSpPr/>
      </dsp:nvSpPr>
      <dsp:spPr>
        <a:xfrm>
          <a:off x="1819558" y="1467"/>
          <a:ext cx="974983" cy="633739"/>
        </a:xfrm>
        <a:prstGeom prst="round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Town</a:t>
          </a:r>
          <a:endParaRPr lang="en-US" sz="1800" b="1" kern="1200" dirty="0"/>
        </a:p>
      </dsp:txBody>
      <dsp:txXfrm>
        <a:off x="1850495" y="32404"/>
        <a:ext cx="913109" cy="571865"/>
      </dsp:txXfrm>
    </dsp:sp>
    <dsp:sp modelId="{B6081CCB-78D9-4A8A-AB9D-7FC0FE6A3C2C}">
      <dsp:nvSpPr>
        <dsp:cNvPr id="0" name=""/>
        <dsp:cNvSpPr/>
      </dsp:nvSpPr>
      <dsp:spPr>
        <a:xfrm>
          <a:off x="1039551" y="318337"/>
          <a:ext cx="2534996" cy="2534996"/>
        </a:xfrm>
        <a:custGeom>
          <a:avLst/>
          <a:gdLst/>
          <a:ahLst/>
          <a:cxnLst/>
          <a:rect l="0" t="0" r="0" b="0"/>
          <a:pathLst>
            <a:path>
              <a:moveTo>
                <a:pt x="1761467" y="100216"/>
              </a:moveTo>
              <a:arcTo wR="1267498" hR="1267498" stAng="17576225" swAng="1892655"/>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6871844D-9D75-431C-B109-9FC32C5EF482}">
      <dsp:nvSpPr>
        <dsp:cNvPr id="0" name=""/>
        <dsp:cNvSpPr/>
      </dsp:nvSpPr>
      <dsp:spPr>
        <a:xfrm>
          <a:off x="2827635" y="855189"/>
          <a:ext cx="1369754" cy="677936"/>
        </a:xfrm>
        <a:prstGeom prst="roundRect">
          <a:avLst/>
        </a:prstGeom>
        <a:solidFill>
          <a:schemeClr val="accent6">
            <a:shade val="80000"/>
            <a:hueOff val="0"/>
            <a:satOff val="-8455"/>
            <a:lumOff val="8454"/>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County</a:t>
          </a:r>
          <a:endParaRPr lang="en-US" sz="1800" b="1" kern="1200" dirty="0"/>
        </a:p>
      </dsp:txBody>
      <dsp:txXfrm>
        <a:off x="2860729" y="888283"/>
        <a:ext cx="1303566" cy="611748"/>
      </dsp:txXfrm>
    </dsp:sp>
    <dsp:sp modelId="{8BAC1272-0766-4E1E-911F-459191906EBA}">
      <dsp:nvSpPr>
        <dsp:cNvPr id="0" name=""/>
        <dsp:cNvSpPr/>
      </dsp:nvSpPr>
      <dsp:spPr>
        <a:xfrm>
          <a:off x="1048221" y="422670"/>
          <a:ext cx="2534996" cy="2534996"/>
        </a:xfrm>
        <a:custGeom>
          <a:avLst/>
          <a:gdLst/>
          <a:ahLst/>
          <a:cxnLst/>
          <a:rect l="0" t="0" r="0" b="0"/>
          <a:pathLst>
            <a:path>
              <a:moveTo>
                <a:pt x="2526139" y="1117914"/>
              </a:moveTo>
              <a:arcTo wR="1267498" hR="1267498" stAng="21193348" swAng="2028554"/>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190C45EA-7BF1-447E-8DD2-2B9907E67610}">
      <dsp:nvSpPr>
        <dsp:cNvPr id="0" name=""/>
        <dsp:cNvSpPr/>
      </dsp:nvSpPr>
      <dsp:spPr>
        <a:xfrm>
          <a:off x="2536543" y="2272909"/>
          <a:ext cx="1222814" cy="676719"/>
        </a:xfrm>
        <a:prstGeom prst="roundRect">
          <a:avLst/>
        </a:prstGeom>
        <a:solidFill>
          <a:schemeClr val="accent6">
            <a:shade val="80000"/>
            <a:hueOff val="0"/>
            <a:satOff val="-16910"/>
            <a:lumOff val="16907"/>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District</a:t>
          </a:r>
          <a:endParaRPr lang="en-US" sz="1800" b="1" kern="1200" dirty="0"/>
        </a:p>
      </dsp:txBody>
      <dsp:txXfrm>
        <a:off x="2569578" y="2305944"/>
        <a:ext cx="1156744" cy="610649"/>
      </dsp:txXfrm>
    </dsp:sp>
    <dsp:sp modelId="{C604491B-1660-488D-819F-A16BA2758C9B}">
      <dsp:nvSpPr>
        <dsp:cNvPr id="0" name=""/>
        <dsp:cNvSpPr/>
      </dsp:nvSpPr>
      <dsp:spPr>
        <a:xfrm>
          <a:off x="1190193" y="359418"/>
          <a:ext cx="2534996" cy="2534996"/>
        </a:xfrm>
        <a:custGeom>
          <a:avLst/>
          <a:gdLst/>
          <a:ahLst/>
          <a:cxnLst/>
          <a:rect l="0" t="0" r="0" b="0"/>
          <a:pathLst>
            <a:path>
              <a:moveTo>
                <a:pt x="1341445" y="2532837"/>
              </a:moveTo>
              <a:arcTo wR="1267498" hR="1267498" stAng="5199323" swAng="1314477"/>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8BC0EF63-F91E-44A7-B766-D135CBD88F75}">
      <dsp:nvSpPr>
        <dsp:cNvPr id="0" name=""/>
        <dsp:cNvSpPr/>
      </dsp:nvSpPr>
      <dsp:spPr>
        <a:xfrm>
          <a:off x="1074541" y="2294393"/>
          <a:ext cx="974983" cy="633739"/>
        </a:xfrm>
        <a:prstGeom prst="roundRect">
          <a:avLst/>
        </a:prstGeom>
        <a:solidFill>
          <a:schemeClr val="accent6">
            <a:shade val="80000"/>
            <a:hueOff val="0"/>
            <a:satOff val="-25366"/>
            <a:lumOff val="25361"/>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Tribe</a:t>
          </a:r>
          <a:endParaRPr lang="en-US" sz="1800" b="1" kern="1200" dirty="0"/>
        </a:p>
      </dsp:txBody>
      <dsp:txXfrm>
        <a:off x="1105478" y="2325330"/>
        <a:ext cx="913109" cy="571865"/>
      </dsp:txXfrm>
    </dsp:sp>
    <dsp:sp modelId="{8CFC2291-A7FA-4D4F-88A5-831827CF190B}">
      <dsp:nvSpPr>
        <dsp:cNvPr id="0" name=""/>
        <dsp:cNvSpPr/>
      </dsp:nvSpPr>
      <dsp:spPr>
        <a:xfrm>
          <a:off x="1039551" y="318337"/>
          <a:ext cx="2534996" cy="2534996"/>
        </a:xfrm>
        <a:custGeom>
          <a:avLst/>
          <a:gdLst/>
          <a:ahLst/>
          <a:cxnLst/>
          <a:rect l="0" t="0" r="0" b="0"/>
          <a:pathLst>
            <a:path>
              <a:moveTo>
                <a:pt x="212028" y="1969307"/>
              </a:moveTo>
              <a:arcTo wR="1267498" hR="1267498" stAng="8782741" swAng="2198248"/>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5B516A78-F679-49E6-A28F-FE78F1F2D26F}">
      <dsp:nvSpPr>
        <dsp:cNvPr id="0" name=""/>
        <dsp:cNvSpPr/>
      </dsp:nvSpPr>
      <dsp:spPr>
        <a:xfrm>
          <a:off x="614095" y="877287"/>
          <a:ext cx="974983" cy="633739"/>
        </a:xfrm>
        <a:prstGeom prst="roundRect">
          <a:avLst/>
        </a:prstGeom>
        <a:solidFill>
          <a:schemeClr val="accent6">
            <a:shade val="80000"/>
            <a:hueOff val="0"/>
            <a:satOff val="-33821"/>
            <a:lumOff val="33815"/>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City</a:t>
          </a:r>
          <a:endParaRPr lang="en-US" sz="1800" b="1" kern="1200" dirty="0"/>
        </a:p>
      </dsp:txBody>
      <dsp:txXfrm>
        <a:off x="645032" y="908224"/>
        <a:ext cx="913109" cy="571865"/>
      </dsp:txXfrm>
    </dsp:sp>
    <dsp:sp modelId="{C6A97C14-40E6-48C2-85AC-899E363A1161}">
      <dsp:nvSpPr>
        <dsp:cNvPr id="0" name=""/>
        <dsp:cNvSpPr/>
      </dsp:nvSpPr>
      <dsp:spPr>
        <a:xfrm>
          <a:off x="1039551" y="318337"/>
          <a:ext cx="2534996" cy="2534996"/>
        </a:xfrm>
        <a:custGeom>
          <a:avLst/>
          <a:gdLst/>
          <a:ahLst/>
          <a:cxnLst/>
          <a:rect l="0" t="0" r="0" b="0"/>
          <a:pathLst>
            <a:path>
              <a:moveTo>
                <a:pt x="220629" y="552922"/>
              </a:moveTo>
              <a:arcTo wR="1267498" hR="1267498" stAng="12859008" swAng="1964069"/>
            </a:path>
          </a:pathLst>
        </a:custGeom>
        <a:noFill/>
        <a:ln w="2857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1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45356" cy="465932"/>
          </a:xfrm>
          <a:prstGeom prst="rect">
            <a:avLst/>
          </a:prstGeom>
          <a:noFill/>
          <a:ln w="9525">
            <a:noFill/>
            <a:miter lim="800000"/>
            <a:headEnd/>
            <a:tailEnd/>
          </a:ln>
          <a:effectLst/>
        </p:spPr>
        <p:txBody>
          <a:bodyPr vert="horz" wrap="square" lIns="93347" tIns="46674" rIns="93347" bIns="46674" numCol="1" anchor="t" anchorCtr="0" compatLnSpc="1">
            <a:prstTxWarp prst="textNoShape">
              <a:avLst/>
            </a:prstTxWarp>
          </a:bodyPr>
          <a:lstStyle>
            <a:lvl1pPr defTabSz="933563">
              <a:defRPr sz="1200"/>
            </a:lvl1pPr>
          </a:lstStyle>
          <a:p>
            <a:pPr>
              <a:defRPr/>
            </a:pPr>
            <a:endParaRPr lang="en-US" dirty="0"/>
          </a:p>
        </p:txBody>
      </p:sp>
      <p:sp>
        <p:nvSpPr>
          <p:cNvPr id="58371" name="Rectangle 3"/>
          <p:cNvSpPr>
            <a:spLocks noGrp="1" noChangeArrowheads="1"/>
          </p:cNvSpPr>
          <p:nvPr>
            <p:ph type="dt" sz="quarter" idx="1"/>
          </p:nvPr>
        </p:nvSpPr>
        <p:spPr bwMode="auto">
          <a:xfrm>
            <a:off x="3979330" y="0"/>
            <a:ext cx="3045356" cy="465932"/>
          </a:xfrm>
          <a:prstGeom prst="rect">
            <a:avLst/>
          </a:prstGeom>
          <a:noFill/>
          <a:ln w="9525">
            <a:noFill/>
            <a:miter lim="800000"/>
            <a:headEnd/>
            <a:tailEnd/>
          </a:ln>
          <a:effectLst/>
        </p:spPr>
        <p:txBody>
          <a:bodyPr vert="horz" wrap="square" lIns="93347" tIns="46674" rIns="93347" bIns="46674" numCol="1" anchor="t" anchorCtr="0" compatLnSpc="1">
            <a:prstTxWarp prst="textNoShape">
              <a:avLst/>
            </a:prstTxWarp>
          </a:bodyPr>
          <a:lstStyle>
            <a:lvl1pPr algn="r" defTabSz="933563">
              <a:defRPr sz="1200"/>
            </a:lvl1pPr>
          </a:lstStyle>
          <a:p>
            <a:pPr>
              <a:defRPr/>
            </a:pPr>
            <a:endParaRPr lang="en-US" dirty="0"/>
          </a:p>
        </p:txBody>
      </p:sp>
      <p:sp>
        <p:nvSpPr>
          <p:cNvPr id="58372" name="Rectangle 4"/>
          <p:cNvSpPr>
            <a:spLocks noGrp="1" noChangeArrowheads="1"/>
          </p:cNvSpPr>
          <p:nvPr>
            <p:ph type="ftr" sz="quarter" idx="2"/>
          </p:nvPr>
        </p:nvSpPr>
        <p:spPr bwMode="auto">
          <a:xfrm>
            <a:off x="0" y="8844753"/>
            <a:ext cx="3045356" cy="465932"/>
          </a:xfrm>
          <a:prstGeom prst="rect">
            <a:avLst/>
          </a:prstGeom>
          <a:noFill/>
          <a:ln w="9525">
            <a:noFill/>
            <a:miter lim="800000"/>
            <a:headEnd/>
            <a:tailEnd/>
          </a:ln>
          <a:effectLst/>
        </p:spPr>
        <p:txBody>
          <a:bodyPr vert="horz" wrap="square" lIns="93347" tIns="46674" rIns="93347" bIns="46674" numCol="1" anchor="b" anchorCtr="0" compatLnSpc="1">
            <a:prstTxWarp prst="textNoShape">
              <a:avLst/>
            </a:prstTxWarp>
          </a:bodyPr>
          <a:lstStyle>
            <a:lvl1pPr defTabSz="933563">
              <a:defRPr sz="1200"/>
            </a:lvl1pPr>
          </a:lstStyle>
          <a:p>
            <a:pPr>
              <a:defRPr/>
            </a:pPr>
            <a:endParaRPr lang="en-US" dirty="0"/>
          </a:p>
        </p:txBody>
      </p:sp>
      <p:sp>
        <p:nvSpPr>
          <p:cNvPr id="58373" name="Rectangle 5"/>
          <p:cNvSpPr>
            <a:spLocks noGrp="1" noChangeArrowheads="1"/>
          </p:cNvSpPr>
          <p:nvPr>
            <p:ph type="sldNum" sz="quarter" idx="3"/>
          </p:nvPr>
        </p:nvSpPr>
        <p:spPr bwMode="auto">
          <a:xfrm>
            <a:off x="3979330" y="8844753"/>
            <a:ext cx="3045356" cy="465932"/>
          </a:xfrm>
          <a:prstGeom prst="rect">
            <a:avLst/>
          </a:prstGeom>
          <a:noFill/>
          <a:ln w="9525">
            <a:noFill/>
            <a:miter lim="800000"/>
            <a:headEnd/>
            <a:tailEnd/>
          </a:ln>
          <a:effectLst/>
        </p:spPr>
        <p:txBody>
          <a:bodyPr vert="horz" wrap="square" lIns="93347" tIns="46674" rIns="93347" bIns="46674" numCol="1" anchor="b" anchorCtr="0" compatLnSpc="1">
            <a:prstTxWarp prst="textNoShape">
              <a:avLst/>
            </a:prstTxWarp>
          </a:bodyPr>
          <a:lstStyle>
            <a:lvl1pPr algn="r" defTabSz="933563">
              <a:defRPr sz="1200"/>
            </a:lvl1pPr>
          </a:lstStyle>
          <a:p>
            <a:pPr>
              <a:defRPr/>
            </a:pPr>
            <a:fld id="{9C5F5205-3D14-4759-B141-26B5F79F0071}" type="slidenum">
              <a:rPr lang="en-US"/>
              <a:pPr>
                <a:defRPr/>
              </a:pPr>
              <a:t>‹#›</a:t>
            </a:fld>
            <a:endParaRPr lang="en-US" dirty="0"/>
          </a:p>
        </p:txBody>
      </p:sp>
    </p:spTree>
    <p:extLst>
      <p:ext uri="{BB962C8B-B14F-4D97-AF65-F5344CB8AC3E}">
        <p14:creationId xmlns:p14="http://schemas.microsoft.com/office/powerpoint/2010/main" val="3203169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45356" cy="465932"/>
          </a:xfrm>
          <a:prstGeom prst="rect">
            <a:avLst/>
          </a:prstGeom>
          <a:noFill/>
          <a:ln w="9525">
            <a:noFill/>
            <a:miter lim="800000"/>
            <a:headEnd/>
            <a:tailEnd/>
          </a:ln>
          <a:effectLst/>
        </p:spPr>
        <p:txBody>
          <a:bodyPr vert="horz" wrap="square" lIns="91607" tIns="45803" rIns="91607" bIns="45803" numCol="1" anchor="t" anchorCtr="0" compatLnSpc="1">
            <a:prstTxWarp prst="textNoShape">
              <a:avLst/>
            </a:prstTxWarp>
          </a:bodyPr>
          <a:lstStyle>
            <a:lvl1pPr>
              <a:defRPr sz="1200"/>
            </a:lvl1pPr>
          </a:lstStyle>
          <a:p>
            <a:pPr>
              <a:defRPr/>
            </a:pPr>
            <a:endParaRPr lang="en-US" dirty="0"/>
          </a:p>
        </p:txBody>
      </p:sp>
      <p:sp>
        <p:nvSpPr>
          <p:cNvPr id="60419" name="Rectangle 3"/>
          <p:cNvSpPr>
            <a:spLocks noGrp="1" noChangeArrowheads="1"/>
          </p:cNvSpPr>
          <p:nvPr>
            <p:ph type="dt" idx="1"/>
          </p:nvPr>
        </p:nvSpPr>
        <p:spPr bwMode="auto">
          <a:xfrm>
            <a:off x="3979330" y="0"/>
            <a:ext cx="3045356" cy="465932"/>
          </a:xfrm>
          <a:prstGeom prst="rect">
            <a:avLst/>
          </a:prstGeom>
          <a:noFill/>
          <a:ln w="9525">
            <a:noFill/>
            <a:miter lim="800000"/>
            <a:headEnd/>
            <a:tailEnd/>
          </a:ln>
          <a:effectLst/>
        </p:spPr>
        <p:txBody>
          <a:bodyPr vert="horz" wrap="square" lIns="91607" tIns="45803" rIns="91607" bIns="45803" numCol="1" anchor="t" anchorCtr="0" compatLnSpc="1">
            <a:prstTxWarp prst="textNoShape">
              <a:avLst/>
            </a:prstTxWarp>
          </a:bodyPr>
          <a:lstStyle>
            <a:lvl1pPr algn="r">
              <a:defRPr sz="1200"/>
            </a:lvl1pPr>
          </a:lstStyle>
          <a:p>
            <a:pPr>
              <a:defRPr/>
            </a:pPr>
            <a:endParaRPr lang="en-US" dirty="0"/>
          </a:p>
        </p:txBody>
      </p:sp>
      <p:sp>
        <p:nvSpPr>
          <p:cNvPr id="9220" name="Rectangle 4"/>
          <p:cNvSpPr>
            <a:spLocks noGrp="1" noRot="1" noChangeAspect="1" noChangeArrowheads="1" noTextEdit="1"/>
          </p:cNvSpPr>
          <p:nvPr>
            <p:ph type="sldImg" idx="2"/>
          </p:nvPr>
        </p:nvSpPr>
        <p:spPr bwMode="auto">
          <a:xfrm>
            <a:off x="1185863" y="696913"/>
            <a:ext cx="4654550" cy="349250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703265" y="4423967"/>
            <a:ext cx="5619747" cy="4190207"/>
          </a:xfrm>
          <a:prstGeom prst="rect">
            <a:avLst/>
          </a:prstGeom>
          <a:noFill/>
          <a:ln w="9525">
            <a:noFill/>
            <a:miter lim="800000"/>
            <a:headEnd/>
            <a:tailEnd/>
          </a:ln>
          <a:effectLst/>
        </p:spPr>
        <p:txBody>
          <a:bodyPr vert="horz" wrap="square" lIns="91607" tIns="45803" rIns="91607" bIns="4580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844753"/>
            <a:ext cx="3045356" cy="465932"/>
          </a:xfrm>
          <a:prstGeom prst="rect">
            <a:avLst/>
          </a:prstGeom>
          <a:noFill/>
          <a:ln w="9525">
            <a:noFill/>
            <a:miter lim="800000"/>
            <a:headEnd/>
            <a:tailEnd/>
          </a:ln>
          <a:effectLst/>
        </p:spPr>
        <p:txBody>
          <a:bodyPr vert="horz" wrap="square" lIns="91607" tIns="45803" rIns="91607" bIns="45803" numCol="1" anchor="b" anchorCtr="0" compatLnSpc="1">
            <a:prstTxWarp prst="textNoShape">
              <a:avLst/>
            </a:prstTxWarp>
          </a:bodyPr>
          <a:lstStyle>
            <a:lvl1pPr>
              <a:defRPr sz="1200"/>
            </a:lvl1pPr>
          </a:lstStyle>
          <a:p>
            <a:pPr>
              <a:defRPr/>
            </a:pPr>
            <a:endParaRPr lang="en-US" dirty="0"/>
          </a:p>
        </p:txBody>
      </p:sp>
      <p:sp>
        <p:nvSpPr>
          <p:cNvPr id="60423" name="Rectangle 7"/>
          <p:cNvSpPr>
            <a:spLocks noGrp="1" noChangeArrowheads="1"/>
          </p:cNvSpPr>
          <p:nvPr>
            <p:ph type="sldNum" sz="quarter" idx="5"/>
          </p:nvPr>
        </p:nvSpPr>
        <p:spPr bwMode="auto">
          <a:xfrm>
            <a:off x="3979330" y="8844753"/>
            <a:ext cx="3045356" cy="465932"/>
          </a:xfrm>
          <a:prstGeom prst="rect">
            <a:avLst/>
          </a:prstGeom>
          <a:noFill/>
          <a:ln w="9525">
            <a:noFill/>
            <a:miter lim="800000"/>
            <a:headEnd/>
            <a:tailEnd/>
          </a:ln>
          <a:effectLst/>
        </p:spPr>
        <p:txBody>
          <a:bodyPr vert="horz" wrap="square" lIns="91607" tIns="45803" rIns="91607" bIns="45803" numCol="1" anchor="b" anchorCtr="0" compatLnSpc="1">
            <a:prstTxWarp prst="textNoShape">
              <a:avLst/>
            </a:prstTxWarp>
          </a:bodyPr>
          <a:lstStyle>
            <a:lvl1pPr algn="r">
              <a:defRPr sz="1200"/>
            </a:lvl1pPr>
          </a:lstStyle>
          <a:p>
            <a:pPr>
              <a:defRPr/>
            </a:pPr>
            <a:fld id="{26298EDF-5935-43E3-96A7-964E7186D03B}" type="slidenum">
              <a:rPr lang="en-US"/>
              <a:pPr>
                <a:defRPr/>
              </a:pPr>
              <a:t>‹#›</a:t>
            </a:fld>
            <a:endParaRPr lang="en-US" dirty="0"/>
          </a:p>
        </p:txBody>
      </p:sp>
    </p:spTree>
    <p:extLst>
      <p:ext uri="{BB962C8B-B14F-4D97-AF65-F5344CB8AC3E}">
        <p14:creationId xmlns:p14="http://schemas.microsoft.com/office/powerpoint/2010/main" val="2387202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will be able to:</a:t>
            </a:r>
          </a:p>
          <a:p>
            <a:pPr marL="171450" indent="-171450">
              <a:buFont typeface="Arial" panose="020B0604020202020204" pitchFamily="34" charset="0"/>
              <a:buChar char="•"/>
            </a:pPr>
            <a:r>
              <a:rPr lang="en-US" dirty="0" smtClean="0"/>
              <a:t>Understand risk assessment terminology</a:t>
            </a:r>
          </a:p>
          <a:p>
            <a:pPr marL="171450" indent="-171450">
              <a:buFont typeface="Arial" panose="020B0604020202020204" pitchFamily="34" charset="0"/>
              <a:buChar char="•"/>
            </a:pPr>
            <a:r>
              <a:rPr lang="en-US" dirty="0" smtClean="0"/>
              <a:t>Recognize hazards and community needs</a:t>
            </a:r>
          </a:p>
          <a:p>
            <a:pPr marL="171450" indent="-171450">
              <a:buFont typeface="Arial" panose="020B0604020202020204" pitchFamily="34" charset="0"/>
              <a:buChar char="•"/>
            </a:pPr>
            <a:r>
              <a:rPr lang="en-US" dirty="0" smtClean="0"/>
              <a:t>Determine potential losses to vulnerable community assets</a:t>
            </a:r>
          </a:p>
          <a:p>
            <a:pPr marL="171450" indent="-171450">
              <a:buFont typeface="Arial" panose="020B0604020202020204" pitchFamily="34" charset="0"/>
              <a:buChar char="•"/>
            </a:pPr>
            <a:r>
              <a:rPr lang="en-US" dirty="0" smtClean="0"/>
              <a:t>Be</a:t>
            </a:r>
            <a:r>
              <a:rPr lang="en-US" baseline="0" dirty="0" smtClean="0"/>
              <a:t> able to summarize their community’s vulnerability to the identified hazards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0</a:t>
            </a:fld>
            <a:endParaRPr lang="en-US" dirty="0"/>
          </a:p>
        </p:txBody>
      </p:sp>
    </p:spTree>
    <p:extLst>
      <p:ext uri="{BB962C8B-B14F-4D97-AF65-F5344CB8AC3E}">
        <p14:creationId xmlns:p14="http://schemas.microsoft.com/office/powerpoint/2010/main" val="2752023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9</a:t>
            </a:fld>
            <a:endParaRPr lang="en-US" dirty="0"/>
          </a:p>
        </p:txBody>
      </p:sp>
    </p:spTree>
    <p:extLst>
      <p:ext uri="{BB962C8B-B14F-4D97-AF65-F5344CB8AC3E}">
        <p14:creationId xmlns:p14="http://schemas.microsoft.com/office/powerpoint/2010/main" val="73181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Natural hazards must be addressed in a plan; however some communities may choose to assess other hazards in their</a:t>
            </a:r>
            <a:r>
              <a:rPr lang="en-US" baseline="0" dirty="0" smtClean="0"/>
              <a:t> planning process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10</a:t>
            </a:fld>
            <a:endParaRPr lang="en-US" dirty="0"/>
          </a:p>
        </p:txBody>
      </p:sp>
    </p:spTree>
    <p:extLst>
      <p:ext uri="{BB962C8B-B14F-4D97-AF65-F5344CB8AC3E}">
        <p14:creationId xmlns:p14="http://schemas.microsoft.com/office/powerpoint/2010/main" val="2221424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 how climate change may exacerbate already existing hazards. Discuss benefits of integrating</a:t>
            </a:r>
            <a:r>
              <a:rPr lang="en-US" baseline="0" dirty="0" smtClean="0"/>
              <a:t> climate adaptation in existing processes/assessments; as opposed to a separate climate action plan.</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13</a:t>
            </a:fld>
            <a:endParaRPr lang="en-US" dirty="0"/>
          </a:p>
        </p:txBody>
      </p:sp>
    </p:spTree>
    <p:extLst>
      <p:ext uri="{BB962C8B-B14F-4D97-AF65-F5344CB8AC3E}">
        <p14:creationId xmlns:p14="http://schemas.microsoft.com/office/powerpoint/2010/main" val="720349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14</a:t>
            </a:fld>
            <a:endParaRPr lang="en-US" dirty="0"/>
          </a:p>
        </p:txBody>
      </p:sp>
    </p:spTree>
    <p:extLst>
      <p:ext uri="{BB962C8B-B14F-4D97-AF65-F5344CB8AC3E}">
        <p14:creationId xmlns:p14="http://schemas.microsoft.com/office/powerpoint/2010/main" val="54086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15</a:t>
            </a:fld>
            <a:endParaRPr lang="en-US" dirty="0"/>
          </a:p>
        </p:txBody>
      </p:sp>
    </p:spTree>
    <p:extLst>
      <p:ext uri="{BB962C8B-B14F-4D97-AF65-F5344CB8AC3E}">
        <p14:creationId xmlns:p14="http://schemas.microsoft.com/office/powerpoint/2010/main" val="295732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16</a:t>
            </a:fld>
            <a:endParaRPr lang="en-US" dirty="0"/>
          </a:p>
        </p:txBody>
      </p:sp>
    </p:spTree>
    <p:extLst>
      <p:ext uri="{BB962C8B-B14F-4D97-AF65-F5344CB8AC3E}">
        <p14:creationId xmlns:p14="http://schemas.microsoft.com/office/powerpoint/2010/main" val="1814084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17</a:t>
            </a:fld>
            <a:endParaRPr lang="en-US" dirty="0"/>
          </a:p>
        </p:txBody>
      </p:sp>
    </p:spTree>
    <p:extLst>
      <p:ext uri="{BB962C8B-B14F-4D97-AF65-F5344CB8AC3E}">
        <p14:creationId xmlns:p14="http://schemas.microsoft.com/office/powerpoint/2010/main" val="2309662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18</a:t>
            </a:fld>
            <a:endParaRPr lang="en-US" dirty="0"/>
          </a:p>
        </p:txBody>
      </p:sp>
    </p:spTree>
    <p:extLst>
      <p:ext uri="{BB962C8B-B14F-4D97-AF65-F5344CB8AC3E}">
        <p14:creationId xmlns:p14="http://schemas.microsoft.com/office/powerpoint/2010/main" val="77229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Extent defines the characteristics of the hazards regardless of the people and built environment it affects</a:t>
            </a:r>
          </a:p>
          <a:p>
            <a:pPr>
              <a:buFont typeface="Arial" pitchFamily="34" charset="0"/>
              <a:buNone/>
            </a:pPr>
            <a:r>
              <a:rPr lang="en-US" dirty="0" smtClean="0"/>
              <a:t>while</a:t>
            </a:r>
          </a:p>
          <a:p>
            <a:pPr>
              <a:buFont typeface="Arial" pitchFamily="34" charset="0"/>
              <a:buNone/>
            </a:pPr>
            <a:r>
              <a:rPr lang="en-US" dirty="0" smtClean="0"/>
              <a:t>Impacts refers to the effect of a hazard</a:t>
            </a:r>
            <a:r>
              <a:rPr lang="en-US" baseline="0" dirty="0" smtClean="0"/>
              <a:t> on the people and property in the community</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19</a:t>
            </a:fld>
            <a:endParaRPr lang="en-US" dirty="0"/>
          </a:p>
        </p:txBody>
      </p:sp>
    </p:spTree>
    <p:extLst>
      <p:ext uri="{BB962C8B-B14F-4D97-AF65-F5344CB8AC3E}">
        <p14:creationId xmlns:p14="http://schemas.microsoft.com/office/powerpoint/2010/main" val="2926318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This map shows potential</a:t>
            </a:r>
            <a:r>
              <a:rPr lang="en-US" baseline="0" dirty="0" smtClean="0"/>
              <a:t> depth of water during a flood in Moab, UT</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20</a:t>
            </a:fld>
            <a:endParaRPr lang="en-US" dirty="0"/>
          </a:p>
        </p:txBody>
      </p:sp>
    </p:spTree>
    <p:extLst>
      <p:ext uri="{BB962C8B-B14F-4D97-AF65-F5344CB8AC3E}">
        <p14:creationId xmlns:p14="http://schemas.microsoft.com/office/powerpoint/2010/main" val="183276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1</a:t>
            </a:fld>
            <a:endParaRPr lang="en-US" dirty="0"/>
          </a:p>
        </p:txBody>
      </p:sp>
    </p:spTree>
    <p:extLst>
      <p:ext uri="{BB962C8B-B14F-4D97-AF65-F5344CB8AC3E}">
        <p14:creationId xmlns:p14="http://schemas.microsoft.com/office/powerpoint/2010/main" val="147572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This shows the Condition</a:t>
            </a:r>
            <a:r>
              <a:rPr lang="en-US" baseline="0" dirty="0" smtClean="0"/>
              <a:t> Class for the wildfire hazard; </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21</a:t>
            </a:fld>
            <a:endParaRPr lang="en-US" dirty="0"/>
          </a:p>
        </p:txBody>
      </p:sp>
    </p:spTree>
    <p:extLst>
      <p:ext uri="{BB962C8B-B14F-4D97-AF65-F5344CB8AC3E}">
        <p14:creationId xmlns:p14="http://schemas.microsoft.com/office/powerpoint/2010/main" val="3164779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impact current and future shoreline development. The impacts of rising sea level on communities will continue to present significant short- and long-term challenges.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22</a:t>
            </a:fld>
            <a:endParaRPr lang="en-US" dirty="0"/>
          </a:p>
        </p:txBody>
      </p:sp>
    </p:spTree>
    <p:extLst>
      <p:ext uri="{BB962C8B-B14F-4D97-AF65-F5344CB8AC3E}">
        <p14:creationId xmlns:p14="http://schemas.microsoft.com/office/powerpoint/2010/main" val="1086580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Won’t read</a:t>
            </a:r>
            <a:r>
              <a:rPr lang="en-US" baseline="0" dirty="0" smtClean="0"/>
              <a:t> off the slide, but use it as an example of a plan addresses exacerbation to existing hazards.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23</a:t>
            </a:fld>
            <a:endParaRPr lang="en-US" dirty="0"/>
          </a:p>
        </p:txBody>
      </p:sp>
    </p:spTree>
    <p:extLst>
      <p:ext uri="{BB962C8B-B14F-4D97-AF65-F5344CB8AC3E}">
        <p14:creationId xmlns:p14="http://schemas.microsoft.com/office/powerpoint/2010/main" val="4266980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068">
              <a:defRPr/>
            </a:pPr>
            <a:r>
              <a:rPr lang="en-US" dirty="0" smtClean="0"/>
              <a:t>When data are</a:t>
            </a:r>
            <a:r>
              <a:rPr lang="en-US" baseline="0" dirty="0" smtClean="0"/>
              <a:t> available, describe the extent of the event and the impacts that occurred, such as fatalities and injuries, building and infrastructure damage, and loss of services</a:t>
            </a:r>
          </a:p>
          <a:p>
            <a:pPr defTabSz="916068">
              <a:defRPr/>
            </a:pPr>
            <a:endParaRPr lang="en-US" dirty="0" smtClean="0"/>
          </a:p>
          <a:p>
            <a:pPr defTabSz="916068">
              <a:defRPr/>
            </a:pPr>
            <a:r>
              <a:rPr lang="en-US" dirty="0" smtClean="0"/>
              <a:t>Illustrates information on previous</a:t>
            </a:r>
            <a:r>
              <a:rPr lang="en-US" baseline="0" dirty="0" smtClean="0"/>
              <a:t> occurrences of flooding from the Colorado River in Grand County, UT</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24</a:t>
            </a:fld>
            <a:endParaRPr lang="en-US" dirty="0"/>
          </a:p>
        </p:txBody>
      </p:sp>
    </p:spTree>
    <p:extLst>
      <p:ext uri="{BB962C8B-B14F-4D97-AF65-F5344CB8AC3E}">
        <p14:creationId xmlns:p14="http://schemas.microsoft.com/office/powerpoint/2010/main" val="4047620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Probability: Likelihood of the hazard</a:t>
            </a:r>
            <a:r>
              <a:rPr lang="en-US" baseline="0" dirty="0" smtClean="0"/>
              <a:t> occurring in the future</a:t>
            </a:r>
          </a:p>
          <a:p>
            <a:pPr marL="171450" indent="-171450">
              <a:buFont typeface="Arial" panose="020B0604020202020204" pitchFamily="34" charset="0"/>
              <a:buChar char="•"/>
            </a:pPr>
            <a:r>
              <a:rPr lang="en-US" baseline="0" dirty="0" smtClean="0"/>
              <a:t>Maybe defined using historical frequencies or statistical probabilities</a:t>
            </a:r>
          </a:p>
          <a:p>
            <a:pPr marL="171450" indent="-171450">
              <a:buFont typeface="Arial" panose="020B0604020202020204" pitchFamily="34" charset="0"/>
              <a:buChar char="•"/>
            </a:pPr>
            <a:r>
              <a:rPr lang="en-US" baseline="0" dirty="0" smtClean="0"/>
              <a:t>If using terms such as “highly likely”, “likely”, “unlikely”, then they must be defined</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25</a:t>
            </a:fld>
            <a:endParaRPr lang="en-US" dirty="0"/>
          </a:p>
        </p:txBody>
      </p:sp>
    </p:spTree>
    <p:extLst>
      <p:ext uri="{BB962C8B-B14F-4D97-AF65-F5344CB8AC3E}">
        <p14:creationId xmlns:p14="http://schemas.microsoft.com/office/powerpoint/2010/main" val="2149840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much do you risk? Different</a:t>
            </a:r>
            <a:r>
              <a:rPr lang="en-US" baseline="0" dirty="0" smtClean="0"/>
              <a:t> risk thresholds for different assets; for wanting lowest risk, don’t just take historic trends into consideration.</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26</a:t>
            </a:fld>
            <a:endParaRPr lang="en-US" dirty="0"/>
          </a:p>
        </p:txBody>
      </p:sp>
    </p:spTree>
    <p:extLst>
      <p:ext uri="{BB962C8B-B14F-4D97-AF65-F5344CB8AC3E}">
        <p14:creationId xmlns:p14="http://schemas.microsoft.com/office/powerpoint/2010/main" val="1390543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map of the Toe River watershed in North Carolina</a:t>
            </a:r>
            <a:r>
              <a:rPr lang="en-US" baseline="0" dirty="0" smtClean="0"/>
              <a:t> shows the location of previous hail events, indicates the extent or size of the hail, and shows the number of previous occurrences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27</a:t>
            </a:fld>
            <a:endParaRPr lang="en-US" dirty="0"/>
          </a:p>
        </p:txBody>
      </p:sp>
    </p:spTree>
    <p:extLst>
      <p:ext uri="{BB962C8B-B14F-4D97-AF65-F5344CB8AC3E}">
        <p14:creationId xmlns:p14="http://schemas.microsoft.com/office/powerpoint/2010/main" val="477999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map shows Peak</a:t>
            </a:r>
            <a:r>
              <a:rPr lang="en-US" baseline="0" dirty="0" smtClean="0"/>
              <a:t> Ground Acceleration (PGA) for Washington. It identifies the locations with the greatest EQ risk, the extent of the risk based on a scientific scale, and probability of damage based on location</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28</a:t>
            </a:fld>
            <a:endParaRPr lang="en-US" dirty="0"/>
          </a:p>
        </p:txBody>
      </p:sp>
    </p:spTree>
    <p:extLst>
      <p:ext uri="{BB962C8B-B14F-4D97-AF65-F5344CB8AC3E}">
        <p14:creationId xmlns:p14="http://schemas.microsoft.com/office/powerpoint/2010/main" val="488602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29</a:t>
            </a:fld>
            <a:endParaRPr lang="en-US" dirty="0"/>
          </a:p>
        </p:txBody>
      </p:sp>
    </p:spTree>
    <p:extLst>
      <p:ext uri="{BB962C8B-B14F-4D97-AF65-F5344CB8AC3E}">
        <p14:creationId xmlns:p14="http://schemas.microsoft.com/office/powerpoint/2010/main" val="941210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30</a:t>
            </a:fld>
            <a:endParaRPr lang="en-US" dirty="0"/>
          </a:p>
        </p:txBody>
      </p:sp>
    </p:spTree>
    <p:extLst>
      <p:ext uri="{BB962C8B-B14F-4D97-AF65-F5344CB8AC3E}">
        <p14:creationId xmlns:p14="http://schemas.microsoft.com/office/powerpoint/2010/main" val="317816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a:t>
            </a:r>
            <a:r>
              <a:rPr lang="en-US" baseline="0" dirty="0" smtClean="0"/>
              <a:t> used for THIRAs, Emergency Response Plans, Recovery Plans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a:t>
            </a:fld>
            <a:endParaRPr lang="en-US" dirty="0"/>
          </a:p>
        </p:txBody>
      </p:sp>
    </p:spTree>
    <p:extLst>
      <p:ext uri="{BB962C8B-B14F-4D97-AF65-F5344CB8AC3E}">
        <p14:creationId xmlns:p14="http://schemas.microsoft.com/office/powerpoint/2010/main" val="1822584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Students will be able to identify the community assets that are vulnerable to identified hazards</a:t>
            </a:r>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32</a:t>
            </a:fld>
            <a:endParaRPr lang="en-US" dirty="0"/>
          </a:p>
        </p:txBody>
      </p:sp>
    </p:spTree>
    <p:extLst>
      <p:ext uri="{BB962C8B-B14F-4D97-AF65-F5344CB8AC3E}">
        <p14:creationId xmlns:p14="http://schemas.microsoft.com/office/powerpoint/2010/main" val="2973531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33</a:t>
            </a:fld>
            <a:endParaRPr lang="en-US" dirty="0"/>
          </a:p>
        </p:txBody>
      </p:sp>
    </p:spTree>
    <p:extLst>
      <p:ext uri="{BB962C8B-B14F-4D97-AF65-F5344CB8AC3E}">
        <p14:creationId xmlns:p14="http://schemas.microsoft.com/office/powerpoint/2010/main" val="2886096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yourself,</a:t>
            </a:r>
            <a:r>
              <a:rPr lang="en-US" baseline="0" dirty="0" smtClean="0"/>
              <a:t> “What’s important to us?”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34</a:t>
            </a:fld>
            <a:endParaRPr lang="en-US" dirty="0"/>
          </a:p>
        </p:txBody>
      </p:sp>
    </p:spTree>
    <p:extLst>
      <p:ext uri="{BB962C8B-B14F-4D97-AF65-F5344CB8AC3E}">
        <p14:creationId xmlns:p14="http://schemas.microsoft.com/office/powerpoint/2010/main" val="1194530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35</a:t>
            </a:fld>
            <a:endParaRPr lang="en-US" dirty="0"/>
          </a:p>
        </p:txBody>
      </p:sp>
    </p:spTree>
    <p:extLst>
      <p:ext uri="{BB962C8B-B14F-4D97-AF65-F5344CB8AC3E}">
        <p14:creationId xmlns:p14="http://schemas.microsoft.com/office/powerpoint/2010/main" val="2550470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36</a:t>
            </a:fld>
            <a:endParaRPr lang="en-US" dirty="0"/>
          </a:p>
        </p:txBody>
      </p:sp>
    </p:spTree>
    <p:extLst>
      <p:ext uri="{BB962C8B-B14F-4D97-AF65-F5344CB8AC3E}">
        <p14:creationId xmlns:p14="http://schemas.microsoft.com/office/powerpoint/2010/main" val="2140371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37</a:t>
            </a:fld>
            <a:endParaRPr lang="en-US" dirty="0"/>
          </a:p>
        </p:txBody>
      </p:sp>
    </p:spTree>
    <p:extLst>
      <p:ext uri="{BB962C8B-B14F-4D97-AF65-F5344CB8AC3E}">
        <p14:creationId xmlns:p14="http://schemas.microsoft.com/office/powerpoint/2010/main" val="2764147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 Why identify future development?</a:t>
            </a:r>
          </a:p>
          <a:p>
            <a:r>
              <a:rPr lang="en-US" dirty="0" smtClean="0"/>
              <a:t>QUESTION:</a:t>
            </a:r>
            <a:r>
              <a:rPr lang="en-US" baseline="0" dirty="0" smtClean="0"/>
              <a:t> How can we identify future development? Think about Buildable Lands Inventory</a:t>
            </a:r>
            <a:endParaRPr lang="en-US" dirty="0" smtClean="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38</a:t>
            </a:fld>
            <a:endParaRPr lang="en-US" dirty="0"/>
          </a:p>
        </p:txBody>
      </p:sp>
    </p:spTree>
    <p:extLst>
      <p:ext uri="{BB962C8B-B14F-4D97-AF65-F5344CB8AC3E}">
        <p14:creationId xmlns:p14="http://schemas.microsoft.com/office/powerpoint/2010/main" val="61338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40</a:t>
            </a:fld>
            <a:endParaRPr lang="en-US" dirty="0"/>
          </a:p>
        </p:txBody>
      </p:sp>
    </p:spTree>
    <p:extLst>
      <p:ext uri="{BB962C8B-B14F-4D97-AF65-F5344CB8AC3E}">
        <p14:creationId xmlns:p14="http://schemas.microsoft.com/office/powerpoint/2010/main" val="331295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smtClean="0"/>
              <a:t>This</a:t>
            </a:r>
            <a:r>
              <a:rPr lang="en-US" baseline="0" dirty="0" smtClean="0"/>
              <a:t> is key to reducing risk</a:t>
            </a:r>
          </a:p>
          <a:p>
            <a:endParaRPr lang="en-US" baseline="0" dirty="0" smtClean="0"/>
          </a:p>
          <a:p>
            <a:r>
              <a:rPr lang="en-US" baseline="0" dirty="0" smtClean="0"/>
              <a:t>Wetland Mitigation Banking</a:t>
            </a:r>
          </a:p>
          <a:p>
            <a:r>
              <a:rPr lang="en-US" baseline="0" dirty="0" smtClean="0"/>
              <a:t>Prescribed Fire</a:t>
            </a:r>
          </a:p>
          <a:p>
            <a:r>
              <a:rPr lang="en-US" baseline="0" dirty="0" smtClean="0"/>
              <a:t>Forest health/logging</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41</a:t>
            </a:fld>
            <a:endParaRPr lang="en-US" dirty="0"/>
          </a:p>
        </p:txBody>
      </p:sp>
    </p:spTree>
    <p:extLst>
      <p:ext uri="{BB962C8B-B14F-4D97-AF65-F5344CB8AC3E}">
        <p14:creationId xmlns:p14="http://schemas.microsoft.com/office/powerpoint/2010/main" val="3555695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baseline="0" dirty="0" smtClean="0"/>
              <a:t>Students will be able to:</a:t>
            </a:r>
          </a:p>
          <a:p>
            <a:pPr marL="171450" indent="-171450">
              <a:buFont typeface="Arial" panose="020B0604020202020204" pitchFamily="34" charset="0"/>
              <a:buChar char="•"/>
            </a:pPr>
            <a:r>
              <a:rPr lang="en-US" i="0" baseline="0" dirty="0" smtClean="0"/>
              <a:t>Determine potential impacts to vulnerable community assets</a:t>
            </a:r>
          </a:p>
          <a:p>
            <a:pPr marL="171450" indent="-171450">
              <a:buFont typeface="Arial" panose="020B0604020202020204" pitchFamily="34" charset="0"/>
              <a:buChar char="•"/>
            </a:pPr>
            <a:r>
              <a:rPr lang="en-US" i="0" baseline="0" dirty="0" smtClean="0"/>
              <a:t>Summarize community’s overall vulnerability to the identified hazards</a:t>
            </a:r>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42</a:t>
            </a:fld>
            <a:endParaRPr lang="en-US" dirty="0"/>
          </a:p>
        </p:txBody>
      </p:sp>
    </p:spTree>
    <p:extLst>
      <p:ext uri="{BB962C8B-B14F-4D97-AF65-F5344CB8AC3E}">
        <p14:creationId xmlns:p14="http://schemas.microsoft.com/office/powerpoint/2010/main" val="169899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Have</a:t>
            </a:r>
            <a:r>
              <a:rPr lang="en-US" baseline="0" dirty="0" smtClean="0"/>
              <a:t> students read each one!</a:t>
            </a:r>
            <a:endParaRPr lang="en-US" dirty="0" smtClean="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a:t>
            </a:fld>
            <a:endParaRPr lang="en-US" dirty="0"/>
          </a:p>
        </p:txBody>
      </p:sp>
    </p:spTree>
    <p:extLst>
      <p:ext uri="{BB962C8B-B14F-4D97-AF65-F5344CB8AC3E}">
        <p14:creationId xmlns:p14="http://schemas.microsoft.com/office/powerpoint/2010/main" val="3866636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43</a:t>
            </a:fld>
            <a:endParaRPr lang="en-US" dirty="0"/>
          </a:p>
        </p:txBody>
      </p:sp>
    </p:spTree>
    <p:extLst>
      <p:ext uri="{BB962C8B-B14F-4D97-AF65-F5344CB8AC3E}">
        <p14:creationId xmlns:p14="http://schemas.microsoft.com/office/powerpoint/2010/main" val="2275954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4042490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Regardless</a:t>
            </a:r>
            <a:r>
              <a:rPr lang="en-US" baseline="0" dirty="0" smtClean="0"/>
              <a:t> of how the results are expressed or methods of analysis used, this step must result in….</a:t>
            </a:r>
          </a:p>
          <a:p>
            <a:pPr marL="171450" indent="-171450">
              <a:buFontTx/>
              <a:buChar char="-"/>
            </a:pPr>
            <a:r>
              <a:rPr lang="en-US" baseline="0" dirty="0" smtClean="0"/>
              <a:t>a description of the potential impacts </a:t>
            </a:r>
          </a:p>
          <a:p>
            <a:pPr marL="171450" indent="-171450">
              <a:buFontTx/>
              <a:buChar char="-"/>
            </a:pPr>
            <a:r>
              <a:rPr lang="en-US" baseline="0" dirty="0" smtClean="0"/>
              <a:t>of each hazard </a:t>
            </a:r>
          </a:p>
          <a:p>
            <a:pPr marL="171450" indent="-171450">
              <a:buFontTx/>
              <a:buChar char="-"/>
            </a:pPr>
            <a:r>
              <a:rPr lang="en-US" baseline="0" dirty="0" smtClean="0"/>
              <a:t>for each participating jurisdiction in the plan</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45</a:t>
            </a:fld>
            <a:endParaRPr lang="en-US" dirty="0"/>
          </a:p>
        </p:txBody>
      </p:sp>
    </p:spTree>
    <p:extLst>
      <p:ext uri="{BB962C8B-B14F-4D97-AF65-F5344CB8AC3E}">
        <p14:creationId xmlns:p14="http://schemas.microsoft.com/office/powerpoint/2010/main" val="4086263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46</a:t>
            </a:fld>
            <a:endParaRPr lang="en-US" dirty="0"/>
          </a:p>
        </p:txBody>
      </p:sp>
    </p:spTree>
    <p:extLst>
      <p:ext uri="{BB962C8B-B14F-4D97-AF65-F5344CB8AC3E}">
        <p14:creationId xmlns:p14="http://schemas.microsoft.com/office/powerpoint/2010/main" val="2290970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47</a:t>
            </a:fld>
            <a:endParaRPr lang="en-US" dirty="0"/>
          </a:p>
        </p:txBody>
      </p:sp>
    </p:spTree>
    <p:extLst>
      <p:ext uri="{BB962C8B-B14F-4D97-AF65-F5344CB8AC3E}">
        <p14:creationId xmlns:p14="http://schemas.microsoft.com/office/powerpoint/2010/main" val="2130809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summarizes</a:t>
            </a:r>
            <a:r>
              <a:rPr lang="en-US" baseline="0" dirty="0" smtClean="0"/>
              <a:t> </a:t>
            </a:r>
            <a:r>
              <a:rPr lang="en-US" u="sng" baseline="0" dirty="0" smtClean="0"/>
              <a:t>exposure by providing the full value of structures in flood zones</a:t>
            </a:r>
            <a:r>
              <a:rPr lang="en-US" baseline="0" dirty="0" smtClean="0"/>
              <a:t>; it does not estimate potential loss; damage will not typically equal 100% of the value of a structure</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48</a:t>
            </a:fld>
            <a:endParaRPr lang="en-US" dirty="0"/>
          </a:p>
        </p:txBody>
      </p:sp>
    </p:spTree>
    <p:extLst>
      <p:ext uri="{BB962C8B-B14F-4D97-AF65-F5344CB8AC3E}">
        <p14:creationId xmlns:p14="http://schemas.microsoft.com/office/powerpoint/2010/main" val="1913014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49</a:t>
            </a:fld>
            <a:endParaRPr lang="en-US" dirty="0"/>
          </a:p>
        </p:txBody>
      </p:sp>
    </p:spTree>
    <p:extLst>
      <p:ext uri="{BB962C8B-B14F-4D97-AF65-F5344CB8AC3E}">
        <p14:creationId xmlns:p14="http://schemas.microsoft.com/office/powerpoint/2010/main" val="866161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Frequent events with lots of data to support</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50</a:t>
            </a:fld>
            <a:endParaRPr lang="en-US" dirty="0"/>
          </a:p>
        </p:txBody>
      </p:sp>
    </p:spTree>
    <p:extLst>
      <p:ext uri="{BB962C8B-B14F-4D97-AF65-F5344CB8AC3E}">
        <p14:creationId xmlns:p14="http://schemas.microsoft.com/office/powerpoint/2010/main" val="1024517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Scenario analysis asks “what if” a particular event occurred</a:t>
            </a:r>
          </a:p>
          <a:p>
            <a:r>
              <a:rPr lang="en-US" dirty="0" smtClean="0"/>
              <a:t>* Tool for assessing low-frequency, high-consequence events, such as earthquakes</a:t>
            </a:r>
          </a:p>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51</a:t>
            </a:fld>
            <a:endParaRPr lang="en-US" dirty="0"/>
          </a:p>
        </p:txBody>
      </p:sp>
    </p:spTree>
    <p:extLst>
      <p:ext uri="{BB962C8B-B14F-4D97-AF65-F5344CB8AC3E}">
        <p14:creationId xmlns:p14="http://schemas.microsoft.com/office/powerpoint/2010/main" val="390421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shows the population along the Colorado River in Moab.</a:t>
            </a:r>
            <a:r>
              <a:rPr lang="en-US" baseline="0" dirty="0" smtClean="0"/>
              <a:t> The information can be used to estimate the number of displaced individuals and short-term shelter needs for a flood scenario</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52</a:t>
            </a:fld>
            <a:endParaRPr lang="en-US" dirty="0"/>
          </a:p>
        </p:txBody>
      </p:sp>
    </p:spTree>
    <p:extLst>
      <p:ext uri="{BB962C8B-B14F-4D97-AF65-F5344CB8AC3E}">
        <p14:creationId xmlns:p14="http://schemas.microsoft.com/office/powerpoint/2010/main" val="344019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737258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relative amount of estimated damages</a:t>
            </a:r>
            <a:r>
              <a:rPr lang="en-US" baseline="0" dirty="0" smtClean="0"/>
              <a:t> or economic losses due to flooding along Colorado River in Moab, UT.</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53</a:t>
            </a:fld>
            <a:endParaRPr lang="en-US" dirty="0"/>
          </a:p>
        </p:txBody>
      </p:sp>
    </p:spTree>
    <p:extLst>
      <p:ext uri="{BB962C8B-B14F-4D97-AF65-F5344CB8AC3E}">
        <p14:creationId xmlns:p14="http://schemas.microsoft.com/office/powerpoint/2010/main" val="268184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Useful way</a:t>
            </a:r>
            <a:r>
              <a:rPr lang="en-US" baseline="0" dirty="0" smtClean="0"/>
              <a:t> to compare results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54</a:t>
            </a:fld>
            <a:endParaRPr lang="en-US" dirty="0"/>
          </a:p>
        </p:txBody>
      </p:sp>
    </p:spTree>
    <p:extLst>
      <p:ext uri="{BB962C8B-B14F-4D97-AF65-F5344CB8AC3E}">
        <p14:creationId xmlns:p14="http://schemas.microsoft.com/office/powerpoint/2010/main" val="299331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55</a:t>
            </a:fld>
            <a:endParaRPr lang="en-US" dirty="0"/>
          </a:p>
        </p:txBody>
      </p:sp>
    </p:spTree>
    <p:extLst>
      <p:ext uri="{BB962C8B-B14F-4D97-AF65-F5344CB8AC3E}">
        <p14:creationId xmlns:p14="http://schemas.microsoft.com/office/powerpoint/2010/main" val="2399037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56</a:t>
            </a:fld>
            <a:endParaRPr lang="en-US" dirty="0"/>
          </a:p>
        </p:txBody>
      </p:sp>
    </p:spTree>
    <p:extLst>
      <p:ext uri="{BB962C8B-B14F-4D97-AF65-F5344CB8AC3E}">
        <p14:creationId xmlns:p14="http://schemas.microsoft.com/office/powerpoint/2010/main" val="3376092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57</a:t>
            </a:fld>
            <a:endParaRPr lang="en-US" dirty="0"/>
          </a:p>
        </p:txBody>
      </p:sp>
    </p:spTree>
    <p:extLst>
      <p:ext uri="{BB962C8B-B14F-4D97-AF65-F5344CB8AC3E}">
        <p14:creationId xmlns:p14="http://schemas.microsoft.com/office/powerpoint/2010/main" val="1741317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Who has actually done this?</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58</a:t>
            </a:fld>
            <a:endParaRPr lang="en-US" dirty="0"/>
          </a:p>
        </p:txBody>
      </p:sp>
    </p:spTree>
    <p:extLst>
      <p:ext uri="{BB962C8B-B14F-4D97-AF65-F5344CB8AC3E}">
        <p14:creationId xmlns:p14="http://schemas.microsoft.com/office/powerpoint/2010/main" val="1270947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068">
              <a:defRPr/>
            </a:pP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59</a:t>
            </a:fld>
            <a:endParaRPr lang="en-US" dirty="0"/>
          </a:p>
        </p:txBody>
      </p:sp>
    </p:spTree>
    <p:extLst>
      <p:ext uri="{BB962C8B-B14F-4D97-AF65-F5344CB8AC3E}">
        <p14:creationId xmlns:p14="http://schemas.microsoft.com/office/powerpoint/2010/main" val="4264246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6">
              <a:defRPr/>
            </a:pP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60</a:t>
            </a:fld>
            <a:endParaRPr lang="en-US" dirty="0"/>
          </a:p>
        </p:txBody>
      </p:sp>
    </p:spTree>
    <p:extLst>
      <p:ext uri="{BB962C8B-B14F-4D97-AF65-F5344CB8AC3E}">
        <p14:creationId xmlns:p14="http://schemas.microsoft.com/office/powerpoint/2010/main" val="799859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a:t>
            </a:r>
            <a:r>
              <a:rPr lang="en-US" baseline="0" dirty="0" smtClean="0"/>
              <a:t> updates must describe changes in development that have occurred since the last plan was approved.</a:t>
            </a: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62</a:t>
            </a:fld>
            <a:endParaRPr lang="en-US" dirty="0"/>
          </a:p>
        </p:txBody>
      </p:sp>
    </p:spTree>
    <p:extLst>
      <p:ext uri="{BB962C8B-B14F-4D97-AF65-F5344CB8AC3E}">
        <p14:creationId xmlns:p14="http://schemas.microsoft.com/office/powerpoint/2010/main" val="1452091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63</a:t>
            </a:fld>
            <a:endParaRPr lang="en-US" dirty="0"/>
          </a:p>
        </p:txBody>
      </p:sp>
    </p:spTree>
    <p:extLst>
      <p:ext uri="{BB962C8B-B14F-4D97-AF65-F5344CB8AC3E}">
        <p14:creationId xmlns:p14="http://schemas.microsoft.com/office/powerpoint/2010/main" val="173277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5</a:t>
            </a:fld>
            <a:endParaRPr lang="en-US" dirty="0"/>
          </a:p>
        </p:txBody>
      </p:sp>
    </p:spTree>
    <p:extLst>
      <p:ext uri="{BB962C8B-B14F-4D97-AF65-F5344CB8AC3E}">
        <p14:creationId xmlns:p14="http://schemas.microsoft.com/office/powerpoint/2010/main" val="6945263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64</a:t>
            </a:fld>
            <a:endParaRPr lang="en-US" dirty="0"/>
          </a:p>
        </p:txBody>
      </p:sp>
    </p:spTree>
    <p:extLst>
      <p:ext uri="{BB962C8B-B14F-4D97-AF65-F5344CB8AC3E}">
        <p14:creationId xmlns:p14="http://schemas.microsoft.com/office/powerpoint/2010/main" val="121637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6</a:t>
            </a:fld>
            <a:endParaRPr lang="en-US" dirty="0"/>
          </a:p>
        </p:txBody>
      </p:sp>
    </p:spTree>
    <p:extLst>
      <p:ext uri="{BB962C8B-B14F-4D97-AF65-F5344CB8AC3E}">
        <p14:creationId xmlns:p14="http://schemas.microsoft.com/office/powerpoint/2010/main" val="374730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7</a:t>
            </a:fld>
            <a:endParaRPr lang="en-US" dirty="0"/>
          </a:p>
        </p:txBody>
      </p:sp>
    </p:spTree>
    <p:extLst>
      <p:ext uri="{BB962C8B-B14F-4D97-AF65-F5344CB8AC3E}">
        <p14:creationId xmlns:p14="http://schemas.microsoft.com/office/powerpoint/2010/main" val="274663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8</a:t>
            </a:fld>
            <a:endParaRPr lang="en-US" dirty="0"/>
          </a:p>
        </p:txBody>
      </p:sp>
    </p:spTree>
    <p:extLst>
      <p:ext uri="{BB962C8B-B14F-4D97-AF65-F5344CB8AC3E}">
        <p14:creationId xmlns:p14="http://schemas.microsoft.com/office/powerpoint/2010/main" val="278699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19769C6-D94A-4676-BFBC-5CB83B5DEB72}"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634DE6E-41FC-496E-B0C2-2584595EB64C}"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0" i="0" baseline="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34278D3-9BF0-4075-9791-68A47AFF9EC8}"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0" i="0" baseline="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8388"/>
            <a:ext cx="8229600" cy="4646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904E1F-7285-4DDD-B696-7AB109A4ED72}"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1" i="0" baseline="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AB0A8D5-71A6-434E-9F9E-B6CE17B84DEF}"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b="1" i="0" baseline="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82372B5-EA20-43BD-BA73-B890A088C700}" type="datetime1">
              <a:rPr lang="en-US" smtClean="0">
                <a:solidFill>
                  <a:srgbClr val="000000"/>
                </a:solidFill>
              </a:rPr>
              <a:pPr>
                <a:defRPr/>
              </a:pPr>
              <a:t>9/26/2017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8388"/>
            <a:ext cx="40386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8F2973B-5345-49CB-8971-783348EE441A}" type="datetime1">
              <a:rPr lang="en-US" smtClean="0">
                <a:solidFill>
                  <a:srgbClr val="000000"/>
                </a:solidFill>
              </a:rPr>
              <a:pPr>
                <a:defRPr/>
              </a:pPr>
              <a:t>9/26/2017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Rectangle 4"/>
          <p:cNvSpPr>
            <a:spLocks noGrp="1" noChangeArrowheads="1"/>
          </p:cNvSpPr>
          <p:nvPr>
            <p:ph type="dt" sz="half" idx="10"/>
          </p:nvPr>
        </p:nvSpPr>
        <p:spPr>
          <a:ln/>
        </p:spPr>
        <p:txBody>
          <a:bodyPr/>
          <a:lstStyle>
            <a:lvl1pPr>
              <a:defRPr/>
            </a:lvl1pPr>
          </a:lstStyle>
          <a:p>
            <a:pPr>
              <a:defRPr/>
            </a:pPr>
            <a:fld id="{926F4082-EBBE-4FA0-98FB-4AB0E210130E}" type="datetime1">
              <a:rPr lang="en-US" smtClean="0">
                <a:solidFill>
                  <a:srgbClr val="000000"/>
                </a:solidFill>
              </a:rPr>
              <a:pPr>
                <a:defRPr/>
              </a:pPr>
              <a:t>9/26/2017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10"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5DE8ED99-F5EE-4817-9160-F85CC24A22B4}" type="datetime1">
              <a:rPr lang="en-US" smtClean="0">
                <a:solidFill>
                  <a:srgbClr val="000000"/>
                </a:solidFill>
              </a:rPr>
              <a:pPr>
                <a:defRPr/>
              </a:pPr>
              <a:t>9/26/2017</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285FA9-C510-4303-B356-9AE02DCDCE4A}" type="datetime1">
              <a:rPr lang="en-US" smtClean="0">
                <a:solidFill>
                  <a:srgbClr val="000000"/>
                </a:solidFill>
              </a:rPr>
              <a:pPr>
                <a:defRPr/>
              </a:pPr>
              <a:t>9/26/2017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Slide Number Placeholder 3"/>
          <p:cNvSpPr>
            <a:spLocks noGrp="1"/>
          </p:cNvSpPr>
          <p:nvPr>
            <p:ph type="sldNum" sz="quarter" idx="12"/>
          </p:nvPr>
        </p:nvSpPr>
        <p:spPr>
          <a:xfrm>
            <a:off x="6934200" y="6245225"/>
            <a:ext cx="2133600" cy="476250"/>
          </a:xfrm>
          <a:ln/>
        </p:spPr>
        <p:txBody>
          <a:bodyPr/>
          <a:lstStyle>
            <a:lvl1pPr>
              <a:defRPr/>
            </a:lvl1pPr>
          </a:lstStyle>
          <a:p>
            <a:pPr>
              <a:defRPr/>
            </a:pPr>
            <a:r>
              <a:rPr lang="en-US" dirty="0" smtClean="0"/>
              <a:t>Visual 2.</a:t>
            </a:r>
            <a:fld id="{39BEE0A1-21C7-45F8-91DE-2FA0295A022E}" type="slidenum">
              <a:rPr lang="en-US" smtClean="0"/>
              <a:pPr>
                <a:defRPr/>
              </a:pPr>
              <a:t>‹#›</a:t>
            </a:fld>
            <a:endParaRPr lang="en-US" dirty="0"/>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46C0FA2-0EA5-4601-9D0F-8DFA545F8CF1}" type="datetime1">
              <a:rPr lang="en-US" smtClean="0">
                <a:solidFill>
                  <a:srgbClr val="000000"/>
                </a:solidFill>
              </a:rPr>
              <a:pPr>
                <a:defRPr/>
              </a:pPr>
              <a:t>9/26/2017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1" i="0" baseline="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BF55D70-73A7-4AB5-9D20-B3A347ED3686}" type="datetime1">
              <a:rPr lang="en-US" smtClean="0">
                <a:solidFill>
                  <a:srgbClr val="000000"/>
                </a:solidFill>
              </a:rPr>
              <a:pPr>
                <a:defRPr/>
              </a:pPr>
              <a:t>9/26/2017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1" i="0" baseline="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FEMA Visual Template"/>
          <p:cNvPicPr>
            <a:picLocks noChangeAspect="1" noChangeArrowheads="1"/>
          </p:cNvPicPr>
          <p:nvPr userDrawn="1"/>
        </p:nvPicPr>
        <p:blipFill>
          <a:blip r:embed="rId14" cstate="screen"/>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3048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068388"/>
            <a:ext cx="8229600" cy="4646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fld id="{3CDADEE1-5CA2-4668-AAC0-D6F059FB2E1F}" type="datetime1">
              <a:rPr lang="en-US" smtClean="0">
                <a:solidFill>
                  <a:srgbClr val="000000"/>
                </a:solidFill>
              </a:rPr>
              <a:pPr fontAlgn="base">
                <a:spcBef>
                  <a:spcPct val="0"/>
                </a:spcBef>
                <a:spcAft>
                  <a:spcPct val="0"/>
                </a:spcAft>
                <a:defRPr/>
              </a:pPr>
              <a:t>9/26/2017</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dirty="0">
              <a:solidFill>
                <a:srgbClr val="000000"/>
              </a:solidFill>
            </a:endParaRPr>
          </a:p>
        </p:txBody>
      </p:sp>
      <p:cxnSp>
        <p:nvCxnSpPr>
          <p:cNvPr id="8" name="Straight Connector 7"/>
          <p:cNvCxnSpPr/>
          <p:nvPr userDrawn="1"/>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800" b="1" i="0" baseline="0">
                <a:solidFill>
                  <a:srgbClr val="F4F8FE"/>
                </a:solidFill>
              </a:defRPr>
            </a:lvl1pPr>
          </a:lstStyle>
          <a:p>
            <a:pPr>
              <a:defRPr/>
            </a:pPr>
            <a:r>
              <a:rPr lang="en-US" dirty="0" smtClean="0"/>
              <a:t>Visual 2.</a:t>
            </a:r>
            <a:fld id="{167A036F-738C-4416-983E-5B04119587A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wipe dir="r"/>
  </p:transition>
  <p:hf hdr="0" ftr="0" dt="0"/>
  <p:txStyles>
    <p:titleStyle>
      <a:lvl1pPr algn="l" rtl="0" eaLnBrk="0" fontAlgn="base" hangingPunct="0">
        <a:spcBef>
          <a:spcPct val="0"/>
        </a:spcBef>
        <a:spcAft>
          <a:spcPct val="0"/>
        </a:spcAft>
        <a:defRPr sz="3800" b="1">
          <a:solidFill>
            <a:srgbClr val="000066"/>
          </a:solidFill>
          <a:latin typeface="+mj-lt"/>
          <a:ea typeface="+mj-ea"/>
          <a:cs typeface="+mj-cs"/>
        </a:defRPr>
      </a:lvl1pPr>
      <a:lvl2pPr algn="l" rtl="0" eaLnBrk="0" fontAlgn="base" hangingPunct="0">
        <a:spcBef>
          <a:spcPct val="0"/>
        </a:spcBef>
        <a:spcAft>
          <a:spcPct val="0"/>
        </a:spcAft>
        <a:defRPr sz="3800" b="1">
          <a:solidFill>
            <a:srgbClr val="000066"/>
          </a:solidFill>
          <a:latin typeface="Times New Roman" pitchFamily="18" charset="0"/>
          <a:cs typeface="Arial" charset="0"/>
        </a:defRPr>
      </a:lvl2pPr>
      <a:lvl3pPr algn="l" rtl="0" eaLnBrk="0" fontAlgn="base" hangingPunct="0">
        <a:spcBef>
          <a:spcPct val="0"/>
        </a:spcBef>
        <a:spcAft>
          <a:spcPct val="0"/>
        </a:spcAft>
        <a:defRPr sz="3800" b="1">
          <a:solidFill>
            <a:srgbClr val="000066"/>
          </a:solidFill>
          <a:latin typeface="Times New Roman" pitchFamily="18" charset="0"/>
          <a:cs typeface="Arial" charset="0"/>
        </a:defRPr>
      </a:lvl3pPr>
      <a:lvl4pPr algn="l" rtl="0" eaLnBrk="0" fontAlgn="base" hangingPunct="0">
        <a:spcBef>
          <a:spcPct val="0"/>
        </a:spcBef>
        <a:spcAft>
          <a:spcPct val="0"/>
        </a:spcAft>
        <a:defRPr sz="3800" b="1">
          <a:solidFill>
            <a:srgbClr val="000066"/>
          </a:solidFill>
          <a:latin typeface="Times New Roman" pitchFamily="18" charset="0"/>
          <a:cs typeface="Arial" charset="0"/>
        </a:defRPr>
      </a:lvl4pPr>
      <a:lvl5pPr algn="l" rtl="0" eaLnBrk="0" fontAlgn="base" hangingPunct="0">
        <a:spcBef>
          <a:spcPct val="0"/>
        </a:spcBef>
        <a:spcAft>
          <a:spcPct val="0"/>
        </a:spcAft>
        <a:defRPr sz="3800" b="1">
          <a:solidFill>
            <a:srgbClr val="000066"/>
          </a:solidFill>
          <a:latin typeface="Times New Roman" pitchFamily="18" charset="0"/>
          <a:cs typeface="Arial" charset="0"/>
        </a:defRPr>
      </a:lvl5pPr>
      <a:lvl6pPr marL="457200" algn="l" rtl="0" eaLnBrk="0" fontAlgn="base" hangingPunct="0">
        <a:spcBef>
          <a:spcPct val="0"/>
        </a:spcBef>
        <a:spcAft>
          <a:spcPct val="0"/>
        </a:spcAft>
        <a:defRPr sz="3800" b="1">
          <a:solidFill>
            <a:srgbClr val="000066"/>
          </a:solidFill>
          <a:latin typeface="Times New Roman" pitchFamily="18" charset="0"/>
          <a:cs typeface="Arial" charset="0"/>
        </a:defRPr>
      </a:lvl6pPr>
      <a:lvl7pPr marL="914400" algn="l" rtl="0" eaLnBrk="0" fontAlgn="base" hangingPunct="0">
        <a:spcBef>
          <a:spcPct val="0"/>
        </a:spcBef>
        <a:spcAft>
          <a:spcPct val="0"/>
        </a:spcAft>
        <a:defRPr sz="3800" b="1">
          <a:solidFill>
            <a:srgbClr val="000066"/>
          </a:solidFill>
          <a:latin typeface="Times New Roman" pitchFamily="18" charset="0"/>
          <a:cs typeface="Arial" charset="0"/>
        </a:defRPr>
      </a:lvl7pPr>
      <a:lvl8pPr marL="1371600" algn="l" rtl="0" eaLnBrk="0" fontAlgn="base" hangingPunct="0">
        <a:spcBef>
          <a:spcPct val="0"/>
        </a:spcBef>
        <a:spcAft>
          <a:spcPct val="0"/>
        </a:spcAft>
        <a:defRPr sz="3800" b="1">
          <a:solidFill>
            <a:srgbClr val="000066"/>
          </a:solidFill>
          <a:latin typeface="Times New Roman" pitchFamily="18" charset="0"/>
          <a:cs typeface="Arial" charset="0"/>
        </a:defRPr>
      </a:lvl8pPr>
      <a:lvl9pPr marL="1828800" algn="l" rtl="0" eaLnBrk="0" fontAlgn="base" hangingPunct="0">
        <a:spcBef>
          <a:spcPct val="0"/>
        </a:spcBef>
        <a:spcAft>
          <a:spcPct val="0"/>
        </a:spcAft>
        <a:defRPr sz="3800" b="1">
          <a:solidFill>
            <a:srgbClr val="000066"/>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tabLst>
          <a:tab pos="401638" algn="l"/>
        </a:tabLst>
        <a:defRPr sz="2800" b="1">
          <a:solidFill>
            <a:srgbClr val="000066"/>
          </a:solidFill>
          <a:latin typeface="+mn-lt"/>
          <a:ea typeface="+mn-ea"/>
          <a:cs typeface="+mn-cs"/>
        </a:defRPr>
      </a:lvl1pPr>
      <a:lvl2pPr marL="4572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2pPr>
      <a:lvl3pPr marL="9144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3pPr>
      <a:lvl4pPr marL="1371600" indent="-342900" algn="l" rtl="0" eaLnBrk="0" fontAlgn="base" hangingPunct="0">
        <a:spcBef>
          <a:spcPct val="20000"/>
        </a:spcBef>
        <a:spcAft>
          <a:spcPct val="0"/>
        </a:spcAft>
        <a:buFont typeface="Wingdings" pitchFamily="2" charset="2"/>
        <a:buChar char="§"/>
        <a:tabLst>
          <a:tab pos="401638" algn="l"/>
        </a:tabLst>
        <a:defRPr sz="2800" b="1">
          <a:solidFill>
            <a:srgbClr val="000066"/>
          </a:solidFill>
          <a:latin typeface="+mn-lt"/>
          <a:cs typeface="+mn-cs"/>
        </a:defRPr>
      </a:lvl4pPr>
      <a:lvl5pPr marL="21748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5pPr>
      <a:lvl6pPr marL="26320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6pPr>
      <a:lvl7pPr marL="30892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7pPr>
      <a:lvl8pPr marL="35464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8pPr>
      <a:lvl9pPr marL="4003675" indent="-228600" algn="l" rtl="0" eaLnBrk="0" fontAlgn="base" hangingPunct="0">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arthquake.usgs.gov/hazard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fontAlgn="base">
              <a:spcBef>
                <a:spcPct val="0"/>
              </a:spcBef>
              <a:spcAft>
                <a:spcPct val="0"/>
              </a:spcAft>
              <a:defRPr/>
            </a:pPr>
            <a:r>
              <a:rPr lang="en-US" dirty="0" smtClean="0"/>
              <a:t>Visual 2.0</a:t>
            </a:r>
            <a:endParaRPr lang="en-US" dirty="0"/>
          </a:p>
        </p:txBody>
      </p:sp>
      <p:sp>
        <p:nvSpPr>
          <p:cNvPr id="4" name="Rectangle 2"/>
          <p:cNvSpPr txBox="1">
            <a:spLocks noChangeArrowheads="1"/>
          </p:cNvSpPr>
          <p:nvPr/>
        </p:nvSpPr>
        <p:spPr bwMode="auto">
          <a:xfrm>
            <a:off x="455720" y="1295400"/>
            <a:ext cx="6781800" cy="3505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800" b="1">
                <a:solidFill>
                  <a:srgbClr val="000066"/>
                </a:solidFill>
                <a:latin typeface="+mj-lt"/>
                <a:ea typeface="+mj-ea"/>
                <a:cs typeface="+mj-cs"/>
              </a:defRPr>
            </a:lvl1pPr>
            <a:lvl2pPr algn="l" rtl="0" eaLnBrk="0" fontAlgn="base" hangingPunct="0">
              <a:spcBef>
                <a:spcPct val="0"/>
              </a:spcBef>
              <a:spcAft>
                <a:spcPct val="0"/>
              </a:spcAft>
              <a:defRPr sz="3800" b="1">
                <a:solidFill>
                  <a:srgbClr val="000066"/>
                </a:solidFill>
                <a:latin typeface="Times New Roman" pitchFamily="18" charset="0"/>
                <a:cs typeface="Arial" charset="0"/>
              </a:defRPr>
            </a:lvl2pPr>
            <a:lvl3pPr algn="l" rtl="0" eaLnBrk="0" fontAlgn="base" hangingPunct="0">
              <a:spcBef>
                <a:spcPct val="0"/>
              </a:spcBef>
              <a:spcAft>
                <a:spcPct val="0"/>
              </a:spcAft>
              <a:defRPr sz="3800" b="1">
                <a:solidFill>
                  <a:srgbClr val="000066"/>
                </a:solidFill>
                <a:latin typeface="Times New Roman" pitchFamily="18" charset="0"/>
                <a:cs typeface="Arial" charset="0"/>
              </a:defRPr>
            </a:lvl3pPr>
            <a:lvl4pPr algn="l" rtl="0" eaLnBrk="0" fontAlgn="base" hangingPunct="0">
              <a:spcBef>
                <a:spcPct val="0"/>
              </a:spcBef>
              <a:spcAft>
                <a:spcPct val="0"/>
              </a:spcAft>
              <a:defRPr sz="3800" b="1">
                <a:solidFill>
                  <a:srgbClr val="000066"/>
                </a:solidFill>
                <a:latin typeface="Times New Roman" pitchFamily="18" charset="0"/>
                <a:cs typeface="Arial" charset="0"/>
              </a:defRPr>
            </a:lvl4pPr>
            <a:lvl5pPr algn="l" rtl="0" eaLnBrk="0" fontAlgn="base" hangingPunct="0">
              <a:spcBef>
                <a:spcPct val="0"/>
              </a:spcBef>
              <a:spcAft>
                <a:spcPct val="0"/>
              </a:spcAft>
              <a:defRPr sz="3800" b="1">
                <a:solidFill>
                  <a:srgbClr val="000066"/>
                </a:solidFill>
                <a:latin typeface="Times New Roman" pitchFamily="18" charset="0"/>
                <a:cs typeface="Arial" charset="0"/>
              </a:defRPr>
            </a:lvl5pPr>
            <a:lvl6pPr marL="457200" algn="l" rtl="0" eaLnBrk="0" fontAlgn="base" hangingPunct="0">
              <a:spcBef>
                <a:spcPct val="0"/>
              </a:spcBef>
              <a:spcAft>
                <a:spcPct val="0"/>
              </a:spcAft>
              <a:defRPr sz="3800" b="1">
                <a:solidFill>
                  <a:srgbClr val="000066"/>
                </a:solidFill>
                <a:latin typeface="Times New Roman" pitchFamily="18" charset="0"/>
                <a:cs typeface="Arial" charset="0"/>
              </a:defRPr>
            </a:lvl6pPr>
            <a:lvl7pPr marL="914400" algn="l" rtl="0" eaLnBrk="0" fontAlgn="base" hangingPunct="0">
              <a:spcBef>
                <a:spcPct val="0"/>
              </a:spcBef>
              <a:spcAft>
                <a:spcPct val="0"/>
              </a:spcAft>
              <a:defRPr sz="3800" b="1">
                <a:solidFill>
                  <a:srgbClr val="000066"/>
                </a:solidFill>
                <a:latin typeface="Times New Roman" pitchFamily="18" charset="0"/>
                <a:cs typeface="Arial" charset="0"/>
              </a:defRPr>
            </a:lvl7pPr>
            <a:lvl8pPr marL="1371600" algn="l" rtl="0" eaLnBrk="0" fontAlgn="base" hangingPunct="0">
              <a:spcBef>
                <a:spcPct val="0"/>
              </a:spcBef>
              <a:spcAft>
                <a:spcPct val="0"/>
              </a:spcAft>
              <a:defRPr sz="3800" b="1">
                <a:solidFill>
                  <a:srgbClr val="000066"/>
                </a:solidFill>
                <a:latin typeface="Times New Roman" pitchFamily="18" charset="0"/>
                <a:cs typeface="Arial" charset="0"/>
              </a:defRPr>
            </a:lvl8pPr>
            <a:lvl9pPr marL="1828800" algn="l" rtl="0" eaLnBrk="0" fontAlgn="base" hangingPunct="0">
              <a:spcBef>
                <a:spcPct val="0"/>
              </a:spcBef>
              <a:spcAft>
                <a:spcPct val="0"/>
              </a:spcAft>
              <a:defRPr sz="3800" b="1">
                <a:solidFill>
                  <a:srgbClr val="000066"/>
                </a:solidFill>
                <a:latin typeface="Times New Roman" pitchFamily="18" charset="0"/>
                <a:cs typeface="Arial" charset="0"/>
              </a:defRPr>
            </a:lvl9pPr>
          </a:lstStyle>
          <a:p>
            <a:pPr eaLnBrk="1" hangingPunct="1"/>
            <a:r>
              <a:rPr lang="en-US" sz="4400" dirty="0" smtClean="0"/>
              <a:t>Mitigation Planning Workshop</a:t>
            </a:r>
            <a:br>
              <a:rPr lang="en-US" sz="4400" dirty="0" smtClean="0"/>
            </a:br>
            <a:r>
              <a:rPr lang="en-US" sz="4400" dirty="0" smtClean="0"/>
              <a:t/>
            </a:r>
            <a:br>
              <a:rPr lang="en-US" sz="4400" dirty="0" smtClean="0"/>
            </a:br>
            <a:r>
              <a:rPr lang="en-US" sz="4400" dirty="0" smtClean="0"/>
              <a:t>Module 2: </a:t>
            </a:r>
            <a:br>
              <a:rPr lang="en-US" sz="4400" dirty="0" smtClean="0"/>
            </a:br>
            <a:r>
              <a:rPr lang="en-US" sz="5400" dirty="0" smtClean="0"/>
              <a:t>Risk Assessment</a:t>
            </a:r>
            <a:endParaRPr lang="en-US" sz="1800" b="0" dirty="0" smtClean="0">
              <a:solidFill>
                <a:schemeClr val="bg1"/>
              </a:solidFill>
            </a:endParaRPr>
          </a:p>
        </p:txBody>
      </p:sp>
      <p:pic>
        <p:nvPicPr>
          <p:cNvPr id="5" name="Picture 4"/>
          <p:cNvPicPr>
            <a:picLocks noChangeAspect="1"/>
          </p:cNvPicPr>
          <p:nvPr/>
        </p:nvPicPr>
        <p:blipFill>
          <a:blip r:embed="rId3"/>
          <a:stretch>
            <a:fillRect/>
          </a:stretch>
        </p:blipFill>
        <p:spPr>
          <a:xfrm>
            <a:off x="5637320" y="3098023"/>
            <a:ext cx="3200400" cy="242488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Describe Hazards</a:t>
            </a:r>
            <a:endParaRPr lang="en-US" dirty="0"/>
          </a:p>
        </p:txBody>
      </p:sp>
      <p:sp>
        <p:nvSpPr>
          <p:cNvPr id="6"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9</a:t>
            </a:fld>
            <a:endParaRPr lang="en-US" dirty="0"/>
          </a:p>
        </p:txBody>
      </p:sp>
      <p:sp>
        <p:nvSpPr>
          <p:cNvPr id="15" name="Pentagon 14"/>
          <p:cNvSpPr/>
          <p:nvPr/>
        </p:nvSpPr>
        <p:spPr bwMode="auto">
          <a:xfrm>
            <a:off x="457200" y="2133600"/>
            <a:ext cx="1981200" cy="2362200"/>
          </a:xfrm>
          <a:prstGeom prst="homePlate">
            <a:avLst/>
          </a:prstGeom>
          <a:solidFill>
            <a:schemeClr val="accent1"/>
          </a:solidFill>
          <a:ln w="9525" cap="flat" cmpd="sng" algn="ctr">
            <a:noFill/>
            <a:prstDash val="solid"/>
            <a:round/>
            <a:headEnd type="none" w="med" len="med"/>
            <a:tailEnd type="none" w="med" len="med"/>
          </a:ln>
          <a:effectLst>
            <a:glow rad="2286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16" name="Pentagon 15"/>
          <p:cNvSpPr/>
          <p:nvPr/>
        </p:nvSpPr>
        <p:spPr bwMode="auto">
          <a:xfrm>
            <a:off x="2457450" y="2133600"/>
            <a:ext cx="1981200" cy="2362200"/>
          </a:xfrm>
          <a:prstGeom prst="homePlate">
            <a:avLst/>
          </a:prstGeom>
          <a:solidFill>
            <a:srgbClr val="80C5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17" name="Pentagon 16"/>
          <p:cNvSpPr/>
          <p:nvPr/>
        </p:nvSpPr>
        <p:spPr bwMode="auto">
          <a:xfrm>
            <a:off x="4438650" y="2133600"/>
            <a:ext cx="1981200" cy="2362200"/>
          </a:xfrm>
          <a:prstGeom prst="homePlate">
            <a:avLst/>
          </a:prstGeom>
          <a:solidFill>
            <a:srgbClr val="46A1A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sp>
        <p:nvSpPr>
          <p:cNvPr id="18" name="Pentagon 17"/>
          <p:cNvSpPr/>
          <p:nvPr/>
        </p:nvSpPr>
        <p:spPr bwMode="auto">
          <a:xfrm>
            <a:off x="6419850" y="2133600"/>
            <a:ext cx="1981200" cy="2362200"/>
          </a:xfrm>
          <a:prstGeom prst="homePlate">
            <a:avLst/>
          </a:prstGeom>
          <a:solidFill>
            <a:srgbClr val="275B5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sp>
        <p:nvSpPr>
          <p:cNvPr id="19" name="TextBox 18"/>
          <p:cNvSpPr txBox="1"/>
          <p:nvPr/>
        </p:nvSpPr>
        <p:spPr>
          <a:xfrm>
            <a:off x="504825" y="2895600"/>
            <a:ext cx="1571625" cy="646331"/>
          </a:xfrm>
          <a:prstGeom prst="rect">
            <a:avLst/>
          </a:prstGeom>
          <a:noFill/>
        </p:spPr>
        <p:txBody>
          <a:bodyPr wrap="square" rtlCol="0">
            <a:spAutoFit/>
          </a:bodyPr>
          <a:lstStyle/>
          <a:p>
            <a:pPr lvl="0"/>
            <a:r>
              <a:rPr lang="en-US" b="1" dirty="0"/>
              <a:t>Describe </a:t>
            </a:r>
            <a:r>
              <a:rPr lang="en-US" b="1" dirty="0" smtClean="0"/>
              <a:t>Hazards</a:t>
            </a:r>
            <a:endParaRPr lang="en-US" b="1" dirty="0"/>
          </a:p>
        </p:txBody>
      </p:sp>
      <p:sp>
        <p:nvSpPr>
          <p:cNvPr id="20" name="TextBox 19"/>
          <p:cNvSpPr txBox="1"/>
          <p:nvPr/>
        </p:nvSpPr>
        <p:spPr>
          <a:xfrm>
            <a:off x="2619375" y="2895600"/>
            <a:ext cx="1571625" cy="923330"/>
          </a:xfrm>
          <a:prstGeom prst="rect">
            <a:avLst/>
          </a:prstGeom>
          <a:noFill/>
        </p:spPr>
        <p:txBody>
          <a:bodyPr wrap="square" rtlCol="0">
            <a:spAutoFit/>
          </a:bodyPr>
          <a:lstStyle/>
          <a:p>
            <a:pPr lvl="0"/>
            <a:r>
              <a:rPr lang="en-US" b="1" dirty="0">
                <a:solidFill>
                  <a:schemeClr val="bg1"/>
                </a:solidFill>
              </a:rPr>
              <a:t>Identify Community Assets</a:t>
            </a:r>
          </a:p>
        </p:txBody>
      </p:sp>
      <p:sp>
        <p:nvSpPr>
          <p:cNvPr id="21" name="TextBox 20"/>
          <p:cNvSpPr txBox="1"/>
          <p:nvPr/>
        </p:nvSpPr>
        <p:spPr>
          <a:xfrm>
            <a:off x="4638675" y="2895600"/>
            <a:ext cx="1076325" cy="646331"/>
          </a:xfrm>
          <a:prstGeom prst="rect">
            <a:avLst/>
          </a:prstGeom>
          <a:noFill/>
        </p:spPr>
        <p:txBody>
          <a:bodyPr wrap="square" rtlCol="0">
            <a:spAutoFit/>
          </a:bodyPr>
          <a:lstStyle/>
          <a:p>
            <a:pPr lvl="0"/>
            <a:r>
              <a:rPr lang="en-US" b="1" dirty="0">
                <a:solidFill>
                  <a:schemeClr val="bg1"/>
                </a:solidFill>
              </a:rPr>
              <a:t>Analyze Risks</a:t>
            </a:r>
          </a:p>
        </p:txBody>
      </p:sp>
      <p:sp>
        <p:nvSpPr>
          <p:cNvPr id="22" name="TextBox 21"/>
          <p:cNvSpPr txBox="1"/>
          <p:nvPr/>
        </p:nvSpPr>
        <p:spPr>
          <a:xfrm>
            <a:off x="6581775" y="2895600"/>
            <a:ext cx="1571625" cy="646331"/>
          </a:xfrm>
          <a:prstGeom prst="rect">
            <a:avLst/>
          </a:prstGeom>
          <a:noFill/>
        </p:spPr>
        <p:txBody>
          <a:bodyPr wrap="square" rtlCol="0">
            <a:spAutoFit/>
          </a:bodyPr>
          <a:lstStyle/>
          <a:p>
            <a:pPr lvl="0"/>
            <a:r>
              <a:rPr lang="en-US" b="1" dirty="0">
                <a:solidFill>
                  <a:schemeClr val="bg1"/>
                </a:solidFill>
              </a:rPr>
              <a:t>Summarize </a:t>
            </a:r>
            <a:r>
              <a:rPr lang="en-US" b="1" dirty="0" smtClean="0">
                <a:solidFill>
                  <a:schemeClr val="bg1"/>
                </a:solidFill>
              </a:rPr>
              <a:t>Vulnerability</a:t>
            </a:r>
            <a:endParaRPr lang="en-US" b="1" dirty="0">
              <a:solidFill>
                <a:schemeClr val="bg1"/>
              </a:solidFill>
            </a:endParaRPr>
          </a:p>
        </p:txBody>
      </p:sp>
    </p:spTree>
    <p:extLst>
      <p:ext uri="{BB962C8B-B14F-4D97-AF65-F5344CB8AC3E}">
        <p14:creationId xmlns:p14="http://schemas.microsoft.com/office/powerpoint/2010/main" val="3646088814"/>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Hazards</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10</a:t>
            </a:fld>
            <a:endParaRPr lang="en-US" dirty="0"/>
          </a:p>
        </p:txBody>
      </p:sp>
      <p:grpSp>
        <p:nvGrpSpPr>
          <p:cNvPr id="18" name="Group 17" descr="Natural Hazard: Snowplow moving snow from the street.&#10;Technological Hazard: Large bird in water trying to fly in from of boat with fisherman trying to assist with a net.&#10;Human-caused hazard: multi story building that is badly damaged, front of building has been removed adn debris and construction vehicles are in the foreground.&#10;Climate change: small child is lowering a bucket into a large hole in the earth." title="Types of Hazards."/>
          <p:cNvGrpSpPr/>
          <p:nvPr/>
        </p:nvGrpSpPr>
        <p:grpSpPr>
          <a:xfrm>
            <a:off x="1729748" y="1295400"/>
            <a:ext cx="5661652" cy="4257667"/>
            <a:chOff x="1526722" y="1304933"/>
            <a:chExt cx="5661652" cy="4257667"/>
          </a:xfrm>
        </p:grpSpPr>
        <p:sp>
          <p:nvSpPr>
            <p:cNvPr id="19" name="Rectangle 18"/>
            <p:cNvSpPr/>
            <p:nvPr/>
          </p:nvSpPr>
          <p:spPr>
            <a:xfrm>
              <a:off x="4419600" y="3577074"/>
              <a:ext cx="2768774" cy="1709148"/>
            </a:xfrm>
            <a:prstGeom prst="rect">
              <a:avLst/>
            </a:prstGeom>
            <a:blipFill>
              <a:blip r:embed="rId3" cstate="print">
                <a:extLst>
                  <a:ext uri="{28A0092B-C50C-407E-A947-70E740481C1C}">
                    <a14:useLocalDpi xmlns:a14="http://schemas.microsoft.com/office/drawing/2010/main" val="0"/>
                  </a:ext>
                </a:extLst>
              </a:blip>
              <a:srcRect/>
              <a:stretch>
                <a:fillRect t="-58000" b="-58000"/>
              </a:stretch>
            </a:bli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Rectangle 19"/>
            <p:cNvSpPr/>
            <p:nvPr/>
          </p:nvSpPr>
          <p:spPr>
            <a:xfrm>
              <a:off x="1539786" y="1304933"/>
              <a:ext cx="2768773" cy="1709148"/>
            </a:xfrm>
            <a:prstGeom prst="rect">
              <a:avLst/>
            </a:prstGeom>
            <a:blipFill>
              <a:blip r:embed="rId4" cstate="print">
                <a:extLst>
                  <a:ext uri="{28A0092B-C50C-407E-A947-70E740481C1C}">
                    <a14:useLocalDpi xmlns:a14="http://schemas.microsoft.com/office/drawing/2010/main" val="0"/>
                  </a:ext>
                </a:extLst>
              </a:blip>
              <a:srcRect/>
              <a:stretch>
                <a:fillRect l="-1000" r="-1000"/>
              </a:stretch>
            </a:bli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1539786" y="3000222"/>
              <a:ext cx="2753196" cy="276378"/>
            </a:xfrm>
            <a:custGeom>
              <a:avLst/>
              <a:gdLst>
                <a:gd name="connsiteX0" fmla="*/ 0 w 2611224"/>
                <a:gd name="connsiteY0" fmla="*/ 0 h 276378"/>
                <a:gd name="connsiteX1" fmla="*/ 2611224 w 2611224"/>
                <a:gd name="connsiteY1" fmla="*/ 0 h 276378"/>
                <a:gd name="connsiteX2" fmla="*/ 2611224 w 2611224"/>
                <a:gd name="connsiteY2" fmla="*/ 276378 h 276378"/>
                <a:gd name="connsiteX3" fmla="*/ 0 w 2611224"/>
                <a:gd name="connsiteY3" fmla="*/ 276378 h 276378"/>
                <a:gd name="connsiteX4" fmla="*/ 0 w 2611224"/>
                <a:gd name="connsiteY4" fmla="*/ 0 h 27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224" h="276378">
                  <a:moveTo>
                    <a:pt x="0" y="0"/>
                  </a:moveTo>
                  <a:lnTo>
                    <a:pt x="2611224" y="0"/>
                  </a:lnTo>
                  <a:lnTo>
                    <a:pt x="2611224" y="276378"/>
                  </a:lnTo>
                  <a:lnTo>
                    <a:pt x="0" y="276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lvl="0" algn="ctr" defTabSz="800100">
                <a:lnSpc>
                  <a:spcPct val="90000"/>
                </a:lnSpc>
                <a:spcBef>
                  <a:spcPct val="0"/>
                </a:spcBef>
                <a:spcAft>
                  <a:spcPct val="35000"/>
                </a:spcAft>
              </a:pPr>
              <a:r>
                <a:rPr lang="en-US" sz="1800" b="1" kern="1200" dirty="0" smtClean="0"/>
                <a:t>Natural Hazard</a:t>
              </a:r>
              <a:endParaRPr lang="en-US" sz="1800" b="1" kern="1200" dirty="0"/>
            </a:p>
          </p:txBody>
        </p:sp>
        <p:sp>
          <p:nvSpPr>
            <p:cNvPr id="22" name="Freeform 21"/>
            <p:cNvSpPr/>
            <p:nvPr/>
          </p:nvSpPr>
          <p:spPr>
            <a:xfrm>
              <a:off x="4419601" y="3038907"/>
              <a:ext cx="2768772" cy="276378"/>
            </a:xfrm>
            <a:custGeom>
              <a:avLst/>
              <a:gdLst>
                <a:gd name="connsiteX0" fmla="*/ 0 w 2611224"/>
                <a:gd name="connsiteY0" fmla="*/ 0 h 276378"/>
                <a:gd name="connsiteX1" fmla="*/ 2611224 w 2611224"/>
                <a:gd name="connsiteY1" fmla="*/ 0 h 276378"/>
                <a:gd name="connsiteX2" fmla="*/ 2611224 w 2611224"/>
                <a:gd name="connsiteY2" fmla="*/ 276378 h 276378"/>
                <a:gd name="connsiteX3" fmla="*/ 0 w 2611224"/>
                <a:gd name="connsiteY3" fmla="*/ 276378 h 276378"/>
                <a:gd name="connsiteX4" fmla="*/ 0 w 2611224"/>
                <a:gd name="connsiteY4" fmla="*/ 0 h 27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224" h="276378">
                  <a:moveTo>
                    <a:pt x="0" y="0"/>
                  </a:moveTo>
                  <a:lnTo>
                    <a:pt x="2611224" y="0"/>
                  </a:lnTo>
                  <a:lnTo>
                    <a:pt x="2611224" y="276378"/>
                  </a:lnTo>
                  <a:lnTo>
                    <a:pt x="0" y="276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lvl="0" algn="ctr" defTabSz="800100">
                <a:lnSpc>
                  <a:spcPct val="90000"/>
                </a:lnSpc>
                <a:spcBef>
                  <a:spcPct val="0"/>
                </a:spcBef>
                <a:spcAft>
                  <a:spcPct val="35000"/>
                </a:spcAft>
              </a:pPr>
              <a:r>
                <a:rPr lang="en-US" sz="1800" b="1" kern="1200" dirty="0" smtClean="0"/>
                <a:t>Technological Hazard</a:t>
              </a:r>
              <a:endParaRPr lang="en-US" sz="1800" b="1" kern="1200" dirty="0"/>
            </a:p>
          </p:txBody>
        </p:sp>
        <p:sp>
          <p:nvSpPr>
            <p:cNvPr id="23" name="Freeform 22"/>
            <p:cNvSpPr/>
            <p:nvPr/>
          </p:nvSpPr>
          <p:spPr>
            <a:xfrm>
              <a:off x="1526722" y="5286222"/>
              <a:ext cx="2753197" cy="276378"/>
            </a:xfrm>
            <a:custGeom>
              <a:avLst/>
              <a:gdLst>
                <a:gd name="connsiteX0" fmla="*/ 0 w 2611224"/>
                <a:gd name="connsiteY0" fmla="*/ 0 h 276378"/>
                <a:gd name="connsiteX1" fmla="*/ 2611224 w 2611224"/>
                <a:gd name="connsiteY1" fmla="*/ 0 h 276378"/>
                <a:gd name="connsiteX2" fmla="*/ 2611224 w 2611224"/>
                <a:gd name="connsiteY2" fmla="*/ 276378 h 276378"/>
                <a:gd name="connsiteX3" fmla="*/ 0 w 2611224"/>
                <a:gd name="connsiteY3" fmla="*/ 276378 h 276378"/>
                <a:gd name="connsiteX4" fmla="*/ 0 w 2611224"/>
                <a:gd name="connsiteY4" fmla="*/ 0 h 27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224" h="276378">
                  <a:moveTo>
                    <a:pt x="0" y="0"/>
                  </a:moveTo>
                  <a:lnTo>
                    <a:pt x="2611224" y="0"/>
                  </a:lnTo>
                  <a:lnTo>
                    <a:pt x="2611224" y="276378"/>
                  </a:lnTo>
                  <a:lnTo>
                    <a:pt x="0" y="276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lvl="0" algn="ctr" defTabSz="800100">
                <a:lnSpc>
                  <a:spcPct val="90000"/>
                </a:lnSpc>
                <a:spcBef>
                  <a:spcPct val="0"/>
                </a:spcBef>
                <a:spcAft>
                  <a:spcPct val="35000"/>
                </a:spcAft>
              </a:pPr>
              <a:r>
                <a:rPr lang="en-US" sz="1800" b="1" kern="1200" dirty="0" smtClean="0"/>
                <a:t>Human-caused Hazard</a:t>
              </a:r>
              <a:endParaRPr lang="en-US" sz="1800" b="1" kern="1200" dirty="0"/>
            </a:p>
          </p:txBody>
        </p:sp>
        <p:sp>
          <p:nvSpPr>
            <p:cNvPr id="24" name="Freeform 23"/>
            <p:cNvSpPr/>
            <p:nvPr/>
          </p:nvSpPr>
          <p:spPr>
            <a:xfrm>
              <a:off x="4424959" y="5286222"/>
              <a:ext cx="2763414" cy="276378"/>
            </a:xfrm>
            <a:custGeom>
              <a:avLst/>
              <a:gdLst>
                <a:gd name="connsiteX0" fmla="*/ 0 w 2611224"/>
                <a:gd name="connsiteY0" fmla="*/ 0 h 276378"/>
                <a:gd name="connsiteX1" fmla="*/ 2611224 w 2611224"/>
                <a:gd name="connsiteY1" fmla="*/ 0 h 276378"/>
                <a:gd name="connsiteX2" fmla="*/ 2611224 w 2611224"/>
                <a:gd name="connsiteY2" fmla="*/ 276378 h 276378"/>
                <a:gd name="connsiteX3" fmla="*/ 0 w 2611224"/>
                <a:gd name="connsiteY3" fmla="*/ 276378 h 276378"/>
                <a:gd name="connsiteX4" fmla="*/ 0 w 2611224"/>
                <a:gd name="connsiteY4" fmla="*/ 0 h 27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224" h="276378">
                  <a:moveTo>
                    <a:pt x="0" y="0"/>
                  </a:moveTo>
                  <a:lnTo>
                    <a:pt x="2611224" y="0"/>
                  </a:lnTo>
                  <a:lnTo>
                    <a:pt x="2611224" y="276378"/>
                  </a:lnTo>
                  <a:lnTo>
                    <a:pt x="0" y="276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lvl="0" algn="ctr" defTabSz="800100">
                <a:lnSpc>
                  <a:spcPct val="90000"/>
                </a:lnSpc>
                <a:spcBef>
                  <a:spcPct val="0"/>
                </a:spcBef>
                <a:spcAft>
                  <a:spcPct val="35000"/>
                </a:spcAft>
              </a:pPr>
              <a:r>
                <a:rPr lang="en-US" sz="1800" b="1" kern="1200" dirty="0" smtClean="0"/>
                <a:t>Climate Change</a:t>
              </a:r>
              <a:endParaRPr lang="en-US" sz="1800" b="1" kern="1200" dirty="0"/>
            </a:p>
          </p:txBody>
        </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t="4962"/>
            <a:stretch/>
          </p:blipFill>
          <p:spPr>
            <a:xfrm>
              <a:off x="1539786" y="3577074"/>
              <a:ext cx="2753197" cy="1709148"/>
            </a:xfrm>
            <a:prstGeom prst="rect">
              <a:avLst/>
            </a:prstGeom>
          </p:spPr>
        </p:pic>
        <p:sp>
          <p:nvSpPr>
            <p:cNvPr id="26" name="Rectangle 25"/>
            <p:cNvSpPr/>
            <p:nvPr/>
          </p:nvSpPr>
          <p:spPr>
            <a:xfrm>
              <a:off x="4419600" y="1304933"/>
              <a:ext cx="2768773" cy="1709148"/>
            </a:xfrm>
            <a:prstGeom prst="rect">
              <a:avLst/>
            </a:prstGeom>
            <a:blipFill>
              <a:blip r:embed="rId6" cstate="print">
                <a:extLst>
                  <a:ext uri="{28A0092B-C50C-407E-A947-70E740481C1C}">
                    <a14:useLocalDpi xmlns:a14="http://schemas.microsoft.com/office/drawing/2010/main" val="0"/>
                  </a:ext>
                </a:extLst>
              </a:blip>
              <a:srcRect/>
              <a:stretch>
                <a:fillRect t="-55000" b="-55000"/>
              </a:stretch>
            </a:blipFill>
            <a:ln>
              <a:no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114220203"/>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915400" cy="639763"/>
          </a:xfrm>
        </p:spPr>
        <p:txBody>
          <a:bodyPr/>
          <a:lstStyle/>
          <a:p>
            <a:r>
              <a:rPr lang="en-US" dirty="0" smtClean="0"/>
              <a:t>Hazard Mitigation &amp; Climate Adaptation</a:t>
            </a:r>
            <a:endParaRPr lang="en-US" dirty="0"/>
          </a:p>
        </p:txBody>
      </p:sp>
      <p:sp>
        <p:nvSpPr>
          <p:cNvPr id="3" name="Content Placeholder 2"/>
          <p:cNvSpPr>
            <a:spLocks noGrp="1"/>
          </p:cNvSpPr>
          <p:nvPr>
            <p:ph idx="1"/>
          </p:nvPr>
        </p:nvSpPr>
        <p:spPr>
          <a:xfrm>
            <a:off x="457200" y="2135188"/>
            <a:ext cx="8229600" cy="4646612"/>
          </a:xfrm>
        </p:spPr>
        <p:txBody>
          <a:bodyPr/>
          <a:lstStyle/>
          <a:p>
            <a:r>
              <a:rPr lang="en-US" dirty="0" smtClean="0"/>
              <a:t>“CLIMATE </a:t>
            </a:r>
            <a:r>
              <a:rPr lang="en-US" dirty="0"/>
              <a:t>ADAPTATION is a process that intends to reduce long-term risks from hazards associated with climate variability and climate change</a:t>
            </a:r>
            <a:r>
              <a:rPr lang="en-US" dirty="0" smtClean="0"/>
              <a:t>.”</a:t>
            </a:r>
          </a:p>
          <a:p>
            <a:pPr lvl="4"/>
            <a:r>
              <a:rPr lang="en-US" dirty="0" smtClean="0"/>
              <a:t>Baltimore Disaster Preparedness Plan</a:t>
            </a:r>
          </a:p>
        </p:txBody>
      </p:sp>
      <p:sp>
        <p:nvSpPr>
          <p:cNvPr id="4" name="Slide Number Placeholder 3"/>
          <p:cNvSpPr>
            <a:spLocks noGrp="1"/>
          </p:cNvSpPr>
          <p:nvPr>
            <p:ph type="sldNum" sz="quarter" idx="4"/>
          </p:nvPr>
        </p:nvSpPr>
        <p:spPr/>
        <p:txBody>
          <a:bodyPr/>
          <a:lstStyle/>
          <a:p>
            <a:pPr>
              <a:defRPr/>
            </a:pPr>
            <a:r>
              <a:rPr lang="en-US" smtClean="0"/>
              <a:t>Visual 2.</a:t>
            </a:r>
            <a:fld id="{167A036F-738C-4416-983E-5B04119587A4}" type="slidenum">
              <a:rPr lang="en-US" smtClean="0"/>
              <a:pPr>
                <a:defRPr/>
              </a:pPr>
              <a:t>11</a:t>
            </a:fld>
            <a:endParaRPr lang="en-US" dirty="0"/>
          </a:p>
        </p:txBody>
      </p:sp>
    </p:spTree>
    <p:extLst>
      <p:ext uri="{BB962C8B-B14F-4D97-AF65-F5344CB8AC3E}">
        <p14:creationId xmlns:p14="http://schemas.microsoft.com/office/powerpoint/2010/main" val="266114719"/>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915400" cy="639763"/>
          </a:xfrm>
        </p:spPr>
        <p:txBody>
          <a:bodyPr/>
          <a:lstStyle/>
          <a:p>
            <a:r>
              <a:rPr lang="en-US" dirty="0" smtClean="0"/>
              <a:t>Hazard Mitigation &amp; Climate Adaptation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325" y="1066800"/>
            <a:ext cx="7153275" cy="4352925"/>
          </a:xfrm>
        </p:spPr>
      </p:pic>
      <p:sp>
        <p:nvSpPr>
          <p:cNvPr id="4" name="Slide Number Placeholder 3"/>
          <p:cNvSpPr>
            <a:spLocks noGrp="1"/>
          </p:cNvSpPr>
          <p:nvPr>
            <p:ph type="sldNum" sz="quarter" idx="4"/>
          </p:nvPr>
        </p:nvSpPr>
        <p:spPr/>
        <p:txBody>
          <a:bodyPr/>
          <a:lstStyle/>
          <a:p>
            <a:pPr>
              <a:defRPr/>
            </a:pPr>
            <a:r>
              <a:rPr lang="en-US" smtClean="0"/>
              <a:t>Visual 2.</a:t>
            </a:r>
            <a:fld id="{167A036F-738C-4416-983E-5B04119587A4}" type="slidenum">
              <a:rPr lang="en-US" smtClean="0"/>
              <a:pPr>
                <a:defRPr/>
              </a:pPr>
              <a:t>12</a:t>
            </a:fld>
            <a:endParaRPr lang="en-US" dirty="0"/>
          </a:p>
        </p:txBody>
      </p:sp>
      <p:sp>
        <p:nvSpPr>
          <p:cNvPr id="6" name="TextBox 5"/>
          <p:cNvSpPr txBox="1"/>
          <p:nvPr/>
        </p:nvSpPr>
        <p:spPr>
          <a:xfrm>
            <a:off x="990600" y="5481935"/>
            <a:ext cx="8229600" cy="461665"/>
          </a:xfrm>
          <a:prstGeom prst="rect">
            <a:avLst/>
          </a:prstGeom>
          <a:noFill/>
        </p:spPr>
        <p:txBody>
          <a:bodyPr wrap="square" rtlCol="0">
            <a:spAutoFit/>
          </a:bodyPr>
          <a:lstStyle/>
          <a:p>
            <a:r>
              <a:rPr lang="en-US" sz="1200" dirty="0" smtClean="0"/>
              <a:t>SOURCE</a:t>
            </a:r>
            <a:r>
              <a:rPr lang="en-US" sz="1200" i="1" dirty="0" smtClean="0"/>
              <a:t> - Integrating Hazard Mitigation and Climate Adaptation Planning: Case Studies and Lessons Learned, </a:t>
            </a:r>
            <a:r>
              <a:rPr lang="en-US" sz="1200" dirty="0" smtClean="0"/>
              <a:t>ICLEI</a:t>
            </a:r>
            <a:endParaRPr lang="en-US" sz="1200" i="1" dirty="0" smtClean="0"/>
          </a:p>
          <a:p>
            <a:endParaRPr lang="en-US" sz="1200" i="1" dirty="0"/>
          </a:p>
        </p:txBody>
      </p:sp>
    </p:spTree>
    <p:extLst>
      <p:ext uri="{BB962C8B-B14F-4D97-AF65-F5344CB8AC3E}">
        <p14:creationId xmlns:p14="http://schemas.microsoft.com/office/powerpoint/2010/main" val="3823116517"/>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8437"/>
            <a:ext cx="8839200" cy="639763"/>
          </a:xfrm>
        </p:spPr>
        <p:txBody>
          <a:bodyPr/>
          <a:lstStyle/>
          <a:p>
            <a:r>
              <a:rPr lang="en-US" sz="3600" dirty="0" smtClean="0"/>
              <a:t>Relationship between Adaptation and Hazards Risk</a:t>
            </a:r>
            <a:endParaRPr lang="en-US" sz="36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066800"/>
            <a:ext cx="8043333" cy="4295587"/>
          </a:xfrm>
        </p:spPr>
      </p:pic>
      <p:sp>
        <p:nvSpPr>
          <p:cNvPr id="4" name="Slide Number Placeholder 3"/>
          <p:cNvSpPr>
            <a:spLocks noGrp="1"/>
          </p:cNvSpPr>
          <p:nvPr>
            <p:ph type="sldNum" sz="quarter" idx="4"/>
          </p:nvPr>
        </p:nvSpPr>
        <p:spPr/>
        <p:txBody>
          <a:bodyPr/>
          <a:lstStyle/>
          <a:p>
            <a:pPr>
              <a:defRPr/>
            </a:pPr>
            <a:r>
              <a:rPr lang="en-US" smtClean="0"/>
              <a:t>Visual 2.</a:t>
            </a:r>
            <a:fld id="{167A036F-738C-4416-983E-5B04119587A4}" type="slidenum">
              <a:rPr lang="en-US" smtClean="0"/>
              <a:pPr>
                <a:defRPr/>
              </a:pPr>
              <a:t>13</a:t>
            </a:fld>
            <a:endParaRPr lang="en-US" dirty="0"/>
          </a:p>
        </p:txBody>
      </p:sp>
      <p:sp>
        <p:nvSpPr>
          <p:cNvPr id="6" name="TextBox 5"/>
          <p:cNvSpPr txBox="1"/>
          <p:nvPr/>
        </p:nvSpPr>
        <p:spPr>
          <a:xfrm>
            <a:off x="3810000" y="5438001"/>
            <a:ext cx="5486400" cy="279187"/>
          </a:xfrm>
          <a:prstGeom prst="rect">
            <a:avLst/>
          </a:prstGeom>
          <a:noFill/>
        </p:spPr>
        <p:txBody>
          <a:bodyPr wrap="square" rtlCol="0">
            <a:spAutoFit/>
          </a:bodyPr>
          <a:lstStyle/>
          <a:p>
            <a:r>
              <a:rPr lang="en-US" sz="1200" dirty="0" smtClean="0"/>
              <a:t>SOURCE: </a:t>
            </a:r>
            <a:r>
              <a:rPr lang="en-US" sz="1200" i="1" dirty="0" smtClean="0"/>
              <a:t>OR Natural Hazard Mitigation Plan, Chapter 2. Risk Assessment</a:t>
            </a:r>
            <a:endParaRPr lang="en-US" sz="1200" i="1" dirty="0"/>
          </a:p>
        </p:txBody>
      </p:sp>
    </p:spTree>
    <p:extLst>
      <p:ext uri="{BB962C8B-B14F-4D97-AF65-F5344CB8AC3E}">
        <p14:creationId xmlns:p14="http://schemas.microsoft.com/office/powerpoint/2010/main" val="26504203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Hazard Information</a:t>
            </a:r>
            <a:endParaRPr lang="en-US" dirty="0"/>
          </a:p>
        </p:txBody>
      </p:sp>
      <p:sp>
        <p:nvSpPr>
          <p:cNvPr id="3" name="Content Placeholder 2"/>
          <p:cNvSpPr>
            <a:spLocks noGrp="1"/>
          </p:cNvSpPr>
          <p:nvPr>
            <p:ph idx="1"/>
          </p:nvPr>
        </p:nvSpPr>
        <p:spPr/>
        <p:txBody>
          <a:bodyPr/>
          <a:lstStyle/>
          <a:p>
            <a:r>
              <a:rPr lang="en-US" sz="2200" dirty="0" smtClean="0"/>
              <a:t>State Hazard Mitigation Plan</a:t>
            </a:r>
          </a:p>
          <a:p>
            <a:r>
              <a:rPr lang="en-US" sz="2200" dirty="0" smtClean="0"/>
              <a:t>Disaster declarations  </a:t>
            </a:r>
          </a:p>
          <a:p>
            <a:r>
              <a:rPr lang="en-US" sz="2200" dirty="0" smtClean="0"/>
              <a:t>Hazard-related </a:t>
            </a:r>
            <a:br>
              <a:rPr lang="en-US" sz="2200" dirty="0" smtClean="0"/>
            </a:br>
            <a:r>
              <a:rPr lang="en-US" sz="2200" dirty="0" smtClean="0"/>
              <a:t>reports/plans</a:t>
            </a:r>
          </a:p>
          <a:p>
            <a:r>
              <a:rPr lang="en-US" sz="2200" dirty="0" smtClean="0"/>
              <a:t>State and federal agencies</a:t>
            </a:r>
          </a:p>
          <a:p>
            <a:r>
              <a:rPr lang="en-US" sz="2200" dirty="0" smtClean="0"/>
              <a:t>Colleges/universities </a:t>
            </a:r>
          </a:p>
          <a:p>
            <a:r>
              <a:rPr lang="en-US" sz="2200" dirty="0" smtClean="0"/>
              <a:t>Planning team and </a:t>
            </a:r>
            <a:br>
              <a:rPr lang="en-US" sz="2200" dirty="0" smtClean="0"/>
            </a:br>
            <a:r>
              <a:rPr lang="en-US" sz="2200" dirty="0" smtClean="0"/>
              <a:t>stakeholders</a:t>
            </a:r>
          </a:p>
          <a:p>
            <a:r>
              <a:rPr lang="en-US" sz="2200" dirty="0" smtClean="0"/>
              <a:t>Local knowledge and records</a:t>
            </a:r>
          </a:p>
        </p:txBody>
      </p:sp>
      <p:sp>
        <p:nvSpPr>
          <p:cNvPr id="6"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14</a:t>
            </a:fld>
            <a:endParaRPr lang="en-US" dirty="0"/>
          </a:p>
        </p:txBody>
      </p:sp>
      <p:pic>
        <p:nvPicPr>
          <p:cNvPr id="7" name="Picture 6" descr="https://upload.wikimedia.org/wikipedia/commons/thumb/a/aa/FEMA_-_30685_-_Flood_high_water_mark_in_Missouri.jpg/220px-FEMA_-_30685_-_Flood_high_water_mark_in_Missou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2639605" cy="3935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498302"/>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a:xfrm>
            <a:off x="457200" y="1068388"/>
            <a:ext cx="4267200" cy="4570412"/>
          </a:xfrm>
        </p:spPr>
        <p:txBody>
          <a:bodyPr/>
          <a:lstStyle/>
          <a:p>
            <a:r>
              <a:rPr lang="en-US" dirty="0" smtClean="0"/>
              <a:t>What natural hazards affect your community?</a:t>
            </a:r>
          </a:p>
          <a:p>
            <a:r>
              <a:rPr lang="en-US" dirty="0" smtClean="0"/>
              <a:t>What information sources would you use for your plan? </a:t>
            </a:r>
            <a:endParaRPr lang="en-US" dirty="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15</a:t>
            </a:fld>
            <a:endParaRPr lang="en-US" dirty="0"/>
          </a:p>
        </p:txBody>
      </p:sp>
      <p:pic>
        <p:nvPicPr>
          <p:cNvPr id="7" name="Picture 6"/>
          <p:cNvPicPr>
            <a:picLocks noChangeAspect="1"/>
          </p:cNvPicPr>
          <p:nvPr/>
        </p:nvPicPr>
        <p:blipFill rotWithShape="1">
          <a:blip r:embed="rId3"/>
          <a:srcRect l="9821"/>
          <a:stretch/>
        </p:blipFill>
        <p:spPr>
          <a:xfrm>
            <a:off x="5029200" y="1202370"/>
            <a:ext cx="3860352" cy="239252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5402251" y="3746105"/>
            <a:ext cx="3487301" cy="2304691"/>
          </a:xfrm>
          <a:prstGeom prst="rect">
            <a:avLst/>
          </a:prstGeom>
        </p:spPr>
      </p:pic>
    </p:spTree>
    <p:extLst>
      <p:ext uri="{BB962C8B-B14F-4D97-AF65-F5344CB8AC3E}">
        <p14:creationId xmlns:p14="http://schemas.microsoft.com/office/powerpoint/2010/main" val="1030355530"/>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Descriptions</a:t>
            </a:r>
            <a:endParaRPr lang="en-US" dirty="0"/>
          </a:p>
        </p:txBody>
      </p:sp>
      <p:graphicFrame>
        <p:nvGraphicFramePr>
          <p:cNvPr id="5" name="Content Placeholder 4" descr="Location, Extent, Previous Occurrences, Probability of Future Events." title="Hazard Descriptions."/>
          <p:cNvGraphicFramePr>
            <a:graphicFrameLocks noGrp="1"/>
          </p:cNvGraphicFramePr>
          <p:nvPr>
            <p:ph idx="1"/>
            <p:extLst/>
          </p:nvPr>
        </p:nvGraphicFramePr>
        <p:xfrm>
          <a:off x="461513" y="1219200"/>
          <a:ext cx="7557622" cy="426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descr="Federal Planning Requirement." title="Icon."/>
          <p:cNvPicPr>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7795950" y="0"/>
            <a:ext cx="1348050" cy="1143000"/>
          </a:xfrm>
          <a:prstGeom prst="rect">
            <a:avLst/>
          </a:prstGeom>
          <a:noFill/>
          <a:ln w="9525">
            <a:noFill/>
            <a:miter lim="800000"/>
            <a:headEnd/>
            <a:tailEnd/>
          </a:ln>
        </p:spPr>
      </p:pic>
      <p:sp>
        <p:nvSpPr>
          <p:cNvPr id="6"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16</a:t>
            </a:fld>
            <a:endParaRPr lang="en-US" dirty="0"/>
          </a:p>
        </p:txBody>
      </p:sp>
    </p:spTree>
    <p:extLst>
      <p:ext uri="{BB962C8B-B14F-4D97-AF65-F5344CB8AC3E}">
        <p14:creationId xmlns:p14="http://schemas.microsoft.com/office/powerpoint/2010/main" val="2023546816"/>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graphicFrame>
        <p:nvGraphicFramePr>
          <p:cNvPr id="4" name="Content Placeholder 4"/>
          <p:cNvGraphicFramePr>
            <a:graphicFrameLocks/>
          </p:cNvGraphicFramePr>
          <p:nvPr>
            <p:extLst/>
          </p:nvPr>
        </p:nvGraphicFramePr>
        <p:xfrm>
          <a:off x="6858000" y="1371600"/>
          <a:ext cx="8229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he 100-year floodplain, which is also know as the Special Flood Hazard Area (SFHA) is shown.&#10;Colorado river is indicated." title="Moab, Utah Digital Flood Insurance Rate Map (DFIRM)."/>
          <p:cNvPicPr preferRelativeResize="0">
            <a:picLocks noChangeArrowheads="1"/>
          </p:cNvPicPr>
          <p:nvPr/>
        </p:nvPicPr>
        <p:blipFill rotWithShape="1">
          <a:blip r:embed="rId8" cstate="print"/>
          <a:srcRect l="3096" t="3922" r="2821" b="2831"/>
          <a:stretch/>
        </p:blipFill>
        <p:spPr bwMode="auto">
          <a:xfrm>
            <a:off x="1219200" y="1066800"/>
            <a:ext cx="6781800" cy="4959587"/>
          </a:xfrm>
          <a:prstGeom prst="rect">
            <a:avLst/>
          </a:prstGeom>
          <a:noFill/>
          <a:ln w="9525">
            <a:noFill/>
            <a:miter lim="800000"/>
            <a:headEnd/>
            <a:tailEnd/>
          </a:ln>
        </p:spPr>
      </p:pic>
      <p:sp>
        <p:nvSpPr>
          <p:cNvPr id="6"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17</a:t>
            </a:fld>
            <a:endParaRPr lang="en-US" dirty="0"/>
          </a:p>
        </p:txBody>
      </p:sp>
    </p:spTree>
    <p:extLst>
      <p:ext uri="{BB962C8B-B14F-4D97-AF65-F5344CB8AC3E}">
        <p14:creationId xmlns:p14="http://schemas.microsoft.com/office/powerpoint/2010/main" val="4069596331"/>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graphicFrame>
        <p:nvGraphicFramePr>
          <p:cNvPr id="4" name="Content Placeholder 4"/>
          <p:cNvGraphicFramePr>
            <a:graphicFrameLocks/>
          </p:cNvGraphicFramePr>
          <p:nvPr>
            <p:extLst/>
          </p:nvPr>
        </p:nvGraphicFramePr>
        <p:xfrm>
          <a:off x="6858000" y="1371600"/>
          <a:ext cx="8229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18</a:t>
            </a:fld>
            <a:endParaRPr lang="en-US" dirty="0"/>
          </a:p>
        </p:txBody>
      </p:sp>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6253" t="1492" r="15141" b="3582"/>
          <a:stretch/>
        </p:blipFill>
        <p:spPr bwMode="auto">
          <a:xfrm rot="5400000">
            <a:off x="2023281" y="-956480"/>
            <a:ext cx="5090619" cy="86799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86400" y="3405907"/>
            <a:ext cx="3276600" cy="523220"/>
          </a:xfrm>
          <a:prstGeom prst="rect">
            <a:avLst/>
          </a:prstGeom>
          <a:solidFill>
            <a:schemeClr val="bg1"/>
          </a:solidFill>
        </p:spPr>
        <p:txBody>
          <a:bodyPr wrap="square">
            <a:spAutoFit/>
          </a:bodyPr>
          <a:lstStyle/>
          <a:p>
            <a:r>
              <a:rPr lang="en-US" sz="1400" dirty="0" smtClean="0"/>
              <a:t>From </a:t>
            </a:r>
            <a:r>
              <a:rPr lang="en-US" sz="1400" dirty="0"/>
              <a:t>2010 </a:t>
            </a:r>
            <a:r>
              <a:rPr lang="en-US" sz="1400" dirty="0" smtClean="0"/>
              <a:t>Deschutes </a:t>
            </a:r>
            <a:r>
              <a:rPr lang="en-US" sz="1400" dirty="0"/>
              <a:t>County </a:t>
            </a:r>
            <a:r>
              <a:rPr lang="en-US" sz="1400" dirty="0" smtClean="0"/>
              <a:t>Natural</a:t>
            </a:r>
          </a:p>
          <a:p>
            <a:r>
              <a:rPr lang="en-US" sz="1400" dirty="0" smtClean="0"/>
              <a:t>Hazards Mitigation </a:t>
            </a:r>
            <a:r>
              <a:rPr lang="en-US" sz="1400" dirty="0"/>
              <a:t>Plan </a:t>
            </a:r>
            <a:endParaRPr lang="en-US" sz="1400" dirty="0" smtClean="0"/>
          </a:p>
        </p:txBody>
      </p:sp>
    </p:spTree>
    <p:extLst>
      <p:ext uri="{BB962C8B-B14F-4D97-AF65-F5344CB8AC3E}">
        <p14:creationId xmlns:p14="http://schemas.microsoft.com/office/powerpoint/2010/main" val="254816611"/>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76400" y="1605951"/>
            <a:ext cx="6629400" cy="2895600"/>
          </a:xfrm>
        </p:spPr>
        <p:txBody>
          <a:bodyPr/>
          <a:lstStyle/>
          <a:p>
            <a:pPr eaLnBrk="1" hangingPunct="1"/>
            <a:r>
              <a:rPr lang="en-US" sz="4400" dirty="0" smtClean="0"/>
              <a:t>Unit 1</a:t>
            </a:r>
            <a:br>
              <a:rPr lang="en-US" sz="4400" dirty="0" smtClean="0"/>
            </a:br>
            <a:r>
              <a:rPr lang="en-US" sz="4400" dirty="0" smtClean="0"/>
              <a:t/>
            </a:r>
            <a:br>
              <a:rPr lang="en-US" sz="4400" dirty="0" smtClean="0"/>
            </a:br>
            <a:r>
              <a:rPr lang="en-US" sz="5400" dirty="0" smtClean="0"/>
              <a:t>Risk Assessment</a:t>
            </a:r>
            <a:endParaRPr lang="en-US" sz="1800" b="0" dirty="0" smtClean="0">
              <a:solidFill>
                <a:schemeClr val="bg1"/>
              </a:solidFill>
            </a:endParaRPr>
          </a:p>
        </p:txBody>
      </p:sp>
      <p:sp>
        <p:nvSpPr>
          <p:cNvPr id="3" name="Slide Number Placeholder 2"/>
          <p:cNvSpPr>
            <a:spLocks noGrp="1"/>
          </p:cNvSpPr>
          <p:nvPr>
            <p:ph type="sldNum" sz="quarter" idx="4"/>
          </p:nvPr>
        </p:nvSpPr>
        <p:spPr/>
        <p:txBody>
          <a:bodyPr/>
          <a:lstStyle/>
          <a:p>
            <a:pPr fontAlgn="base">
              <a:spcBef>
                <a:spcPct val="0"/>
              </a:spcBef>
              <a:spcAft>
                <a:spcPct val="0"/>
              </a:spcAft>
              <a:defRPr/>
            </a:pPr>
            <a:r>
              <a:rPr lang="en-US" dirty="0" smtClean="0"/>
              <a:t>Visual </a:t>
            </a:r>
            <a:r>
              <a:rPr lang="en-US" dirty="0"/>
              <a:t>2</a:t>
            </a:r>
            <a:r>
              <a:rPr lang="en-US" dirty="0" smtClean="0"/>
              <a:t>.1</a:t>
            </a:r>
            <a:endParaRPr lang="en-US" dirty="0"/>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Extent</a:t>
            </a:r>
            <a:endParaRPr lang="en-US" dirty="0"/>
          </a:p>
        </p:txBody>
      </p:sp>
      <p:sp>
        <p:nvSpPr>
          <p:cNvPr id="3" name="Content Placeholder 2"/>
          <p:cNvSpPr>
            <a:spLocks noGrp="1"/>
          </p:cNvSpPr>
          <p:nvPr>
            <p:ph idx="1"/>
          </p:nvPr>
        </p:nvSpPr>
        <p:spPr/>
        <p:txBody>
          <a:bodyPr/>
          <a:lstStyle/>
          <a:p>
            <a:r>
              <a:rPr lang="en-US" dirty="0" smtClean="0"/>
              <a:t>Magnitude</a:t>
            </a:r>
          </a:p>
          <a:p>
            <a:r>
              <a:rPr lang="en-US" dirty="0" smtClean="0"/>
              <a:t>Severity</a:t>
            </a:r>
          </a:p>
          <a:p>
            <a:r>
              <a:rPr lang="en-US" dirty="0" smtClean="0"/>
              <a:t>Speed of Onset</a:t>
            </a:r>
          </a:p>
          <a:p>
            <a:r>
              <a:rPr lang="en-US" dirty="0" smtClean="0"/>
              <a:t>Duration of event</a:t>
            </a:r>
          </a:p>
          <a:p>
            <a:endParaRPr lang="en-US" dirty="0"/>
          </a:p>
        </p:txBody>
      </p:sp>
      <p:sp>
        <p:nvSpPr>
          <p:cNvPr id="7" name="Slide Number Placeholder 4"/>
          <p:cNvSpPr>
            <a:spLocks noGrp="1"/>
          </p:cNvSpPr>
          <p:nvPr>
            <p:ph type="sldNum" sz="quarter" idx="4"/>
          </p:nvPr>
        </p:nvSpPr>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19</a:t>
            </a:fld>
            <a:endParaRPr lang="en-US" dirty="0"/>
          </a:p>
        </p:txBody>
      </p:sp>
    </p:spTree>
    <p:extLst>
      <p:ext uri="{BB962C8B-B14F-4D97-AF65-F5344CB8AC3E}">
        <p14:creationId xmlns:p14="http://schemas.microsoft.com/office/powerpoint/2010/main" val="3550169902"/>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Extent</a:t>
            </a:r>
            <a:endParaRPr lang="en-US" dirty="0"/>
          </a:p>
        </p:txBody>
      </p:sp>
      <p:sp>
        <p:nvSpPr>
          <p:cNvPr id="3" name="Content Placeholder 2"/>
          <p:cNvSpPr>
            <a:spLocks noGrp="1"/>
          </p:cNvSpPr>
          <p:nvPr>
            <p:ph idx="1"/>
          </p:nvPr>
        </p:nvSpPr>
        <p:spPr>
          <a:xfrm>
            <a:off x="457200" y="1066800"/>
            <a:ext cx="4191000" cy="4646612"/>
          </a:xfrm>
        </p:spPr>
        <p:txBody>
          <a:bodyPr/>
          <a:lstStyle/>
          <a:p>
            <a:endParaRPr lang="en-US" dirty="0" smtClean="0"/>
          </a:p>
          <a:p>
            <a:endParaRPr lang="en-US" dirty="0"/>
          </a:p>
        </p:txBody>
      </p:sp>
      <p:pic>
        <p:nvPicPr>
          <p:cNvPr id="8" name="Picture 2" descr="Colorado River, Major Flood Stage (23 ft.) is indicated." title="Map extent of North Western Moab, Utah."/>
          <p:cNvPicPr>
            <a:picLocks noChangeArrowheads="1"/>
          </p:cNvPicPr>
          <p:nvPr/>
        </p:nvPicPr>
        <p:blipFill rotWithShape="1">
          <a:blip r:embed="rId3" cstate="print"/>
          <a:srcRect l="2980" t="4286" r="2856" b="3208"/>
          <a:stretch/>
        </p:blipFill>
        <p:spPr bwMode="auto">
          <a:xfrm>
            <a:off x="914400" y="1066800"/>
            <a:ext cx="7677510" cy="4934309"/>
          </a:xfrm>
          <a:prstGeom prst="rect">
            <a:avLst/>
          </a:prstGeom>
          <a:noFill/>
          <a:ln w="9525">
            <a:noFill/>
            <a:miter lim="800000"/>
            <a:headEnd/>
            <a:tailEnd/>
          </a:ln>
        </p:spPr>
      </p:pic>
      <p:sp>
        <p:nvSpPr>
          <p:cNvPr id="7"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20</a:t>
            </a:fld>
            <a:endParaRPr lang="en-US" dirty="0"/>
          </a:p>
        </p:txBody>
      </p:sp>
    </p:spTree>
    <p:extLst>
      <p:ext uri="{BB962C8B-B14F-4D97-AF65-F5344CB8AC3E}">
        <p14:creationId xmlns:p14="http://schemas.microsoft.com/office/powerpoint/2010/main" val="2723455080"/>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639763"/>
          </a:xfrm>
        </p:spPr>
        <p:txBody>
          <a:bodyPr/>
          <a:lstStyle/>
          <a:p>
            <a:r>
              <a:rPr lang="en-US" dirty="0" smtClean="0"/>
              <a:t>Extent</a:t>
            </a:r>
            <a:endParaRPr lang="en-US" dirty="0"/>
          </a:p>
        </p:txBody>
      </p:sp>
      <p:sp>
        <p:nvSpPr>
          <p:cNvPr id="3" name="Content Placeholder 2"/>
          <p:cNvSpPr>
            <a:spLocks noGrp="1"/>
          </p:cNvSpPr>
          <p:nvPr>
            <p:ph idx="1"/>
          </p:nvPr>
        </p:nvSpPr>
        <p:spPr>
          <a:xfrm>
            <a:off x="457200" y="1066800"/>
            <a:ext cx="4191000" cy="4646612"/>
          </a:xfrm>
        </p:spPr>
        <p:txBody>
          <a:bodyPr/>
          <a:lstStyle/>
          <a:p>
            <a:endParaRPr lang="en-US" dirty="0" smtClean="0"/>
          </a:p>
          <a:p>
            <a:endParaRPr lang="en-US" dirty="0"/>
          </a:p>
        </p:txBody>
      </p:sp>
      <p:sp>
        <p:nvSpPr>
          <p:cNvPr id="7"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21</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2" t="2227" r="25454" b="2693"/>
          <a:stretch/>
        </p:blipFill>
        <p:spPr bwMode="auto">
          <a:xfrm>
            <a:off x="1676400" y="76199"/>
            <a:ext cx="4018722" cy="6766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2225" t="64126" r="2882" b="2355"/>
          <a:stretch/>
        </p:blipFill>
        <p:spPr bwMode="auto">
          <a:xfrm>
            <a:off x="5438434" y="381001"/>
            <a:ext cx="3629366" cy="615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38434" y="5777881"/>
            <a:ext cx="3629366" cy="738664"/>
          </a:xfrm>
          <a:prstGeom prst="rect">
            <a:avLst/>
          </a:prstGeom>
          <a:solidFill>
            <a:schemeClr val="bg1"/>
          </a:solidFill>
        </p:spPr>
        <p:txBody>
          <a:bodyPr wrap="square">
            <a:spAutoFit/>
          </a:bodyPr>
          <a:lstStyle/>
          <a:p>
            <a:r>
              <a:rPr lang="en-US" sz="1400" dirty="0" smtClean="0"/>
              <a:t>From </a:t>
            </a:r>
            <a:r>
              <a:rPr lang="en-US" sz="1400" dirty="0"/>
              <a:t>2010 </a:t>
            </a:r>
            <a:r>
              <a:rPr lang="en-US" sz="1400" dirty="0" smtClean="0"/>
              <a:t>Deschutes </a:t>
            </a:r>
            <a:r>
              <a:rPr lang="en-US" sz="1400" dirty="0"/>
              <a:t>County </a:t>
            </a:r>
            <a:r>
              <a:rPr lang="en-US" sz="1400" dirty="0" smtClean="0"/>
              <a:t>Natural </a:t>
            </a:r>
            <a:r>
              <a:rPr lang="en-US" sz="1400" dirty="0"/>
              <a:t>Hazards </a:t>
            </a:r>
            <a:r>
              <a:rPr lang="en-US" sz="1400" dirty="0" smtClean="0"/>
              <a:t>Mitigation </a:t>
            </a:r>
            <a:r>
              <a:rPr lang="en-US" sz="1400" dirty="0"/>
              <a:t>Plan </a:t>
            </a:r>
            <a:endParaRPr lang="en-US" sz="1400" dirty="0" smtClean="0"/>
          </a:p>
          <a:p>
            <a:endParaRPr lang="en-US" sz="1400" dirty="0"/>
          </a:p>
        </p:txBody>
      </p:sp>
    </p:spTree>
    <p:extLst>
      <p:ext uri="{BB962C8B-B14F-4D97-AF65-F5344CB8AC3E}">
        <p14:creationId xmlns:p14="http://schemas.microsoft.com/office/powerpoint/2010/main" val="2122531673"/>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639763"/>
          </a:xfrm>
        </p:spPr>
        <p:txBody>
          <a:bodyPr/>
          <a:lstStyle/>
          <a:p>
            <a:r>
              <a:rPr lang="en-US" dirty="0" smtClean="0"/>
              <a:t>Changes to Hazards Location &amp; Extent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4600" y="990599"/>
            <a:ext cx="4495800" cy="5905501"/>
          </a:xfrm>
        </p:spPr>
      </p:pic>
      <p:sp>
        <p:nvSpPr>
          <p:cNvPr id="4" name="Slide Number Placeholder 3"/>
          <p:cNvSpPr>
            <a:spLocks noGrp="1"/>
          </p:cNvSpPr>
          <p:nvPr>
            <p:ph type="sldNum" sz="quarter" idx="4"/>
          </p:nvPr>
        </p:nvSpPr>
        <p:spPr/>
        <p:txBody>
          <a:bodyPr/>
          <a:lstStyle/>
          <a:p>
            <a:pPr>
              <a:defRPr/>
            </a:pPr>
            <a:r>
              <a:rPr lang="en-US" smtClean="0"/>
              <a:t>Visual 2.</a:t>
            </a:r>
            <a:fld id="{167A036F-738C-4416-983E-5B04119587A4}" type="slidenum">
              <a:rPr lang="en-US" smtClean="0"/>
              <a:pPr>
                <a:defRPr/>
              </a:pPr>
              <a:t>22</a:t>
            </a:fld>
            <a:endParaRPr lang="en-US" dirty="0"/>
          </a:p>
        </p:txBody>
      </p:sp>
    </p:spTree>
    <p:extLst>
      <p:ext uri="{BB962C8B-B14F-4D97-AF65-F5344CB8AC3E}">
        <p14:creationId xmlns:p14="http://schemas.microsoft.com/office/powerpoint/2010/main" val="47606000"/>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to Hazards</a:t>
            </a:r>
            <a:endParaRPr lang="en-US" dirty="0"/>
          </a:p>
        </p:txBody>
      </p:sp>
      <p:sp>
        <p:nvSpPr>
          <p:cNvPr id="3" name="Content Placeholder 2"/>
          <p:cNvSpPr>
            <a:spLocks noGrp="1"/>
          </p:cNvSpPr>
          <p:nvPr>
            <p:ph idx="1"/>
          </p:nvPr>
        </p:nvSpPr>
        <p:spPr/>
        <p:txBody>
          <a:bodyPr/>
          <a:lstStyle/>
          <a:p>
            <a:pPr marL="0" lvl="2" indent="0">
              <a:buNone/>
            </a:pPr>
            <a:r>
              <a:rPr lang="en-US" dirty="0" smtClean="0"/>
              <a:t>Wildfire:</a:t>
            </a:r>
            <a:endParaRPr lang="en-US" dirty="0"/>
          </a:p>
          <a:p>
            <a:r>
              <a:rPr lang="en-US" dirty="0" smtClean="0"/>
              <a:t>“Climate </a:t>
            </a:r>
            <a:r>
              <a:rPr lang="en-US" dirty="0"/>
              <a:t>change has the potential to affect multiple elements of the wildfire system: fire behavior, ignitions, fire management, and vegetation fuels. Hot dry spells create the highest fire risk. Increased temperatures may intensify wildfire danger by warming and drying out vegetation. Climate change also may increase winds that spread </a:t>
            </a:r>
            <a:r>
              <a:rPr lang="en-US" dirty="0" smtClean="0"/>
              <a:t>fires.”</a:t>
            </a:r>
          </a:p>
          <a:p>
            <a:pPr lvl="4"/>
            <a:r>
              <a:rPr lang="en-US" dirty="0" smtClean="0"/>
              <a:t>King County, WA HMP</a:t>
            </a:r>
            <a:endParaRPr lang="en-US" dirty="0"/>
          </a:p>
        </p:txBody>
      </p:sp>
      <p:sp>
        <p:nvSpPr>
          <p:cNvPr id="4" name="Slide Number Placeholder 3"/>
          <p:cNvSpPr>
            <a:spLocks noGrp="1"/>
          </p:cNvSpPr>
          <p:nvPr>
            <p:ph type="sldNum" sz="quarter" idx="4"/>
          </p:nvPr>
        </p:nvSpPr>
        <p:spPr/>
        <p:txBody>
          <a:bodyPr/>
          <a:lstStyle/>
          <a:p>
            <a:pPr>
              <a:defRPr/>
            </a:pPr>
            <a:r>
              <a:rPr lang="en-US" smtClean="0"/>
              <a:t>Visual 2.</a:t>
            </a:r>
            <a:fld id="{167A036F-738C-4416-983E-5B04119587A4}" type="slidenum">
              <a:rPr lang="en-US" smtClean="0"/>
              <a:pPr>
                <a:defRPr/>
              </a:pPr>
              <a:t>23</a:t>
            </a:fld>
            <a:endParaRPr lang="en-US" dirty="0"/>
          </a:p>
        </p:txBody>
      </p:sp>
    </p:spTree>
    <p:extLst>
      <p:ext uri="{BB962C8B-B14F-4D97-AF65-F5344CB8AC3E}">
        <p14:creationId xmlns:p14="http://schemas.microsoft.com/office/powerpoint/2010/main" val="4027237486"/>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Previous Occurrences</a:t>
            </a:r>
            <a:endParaRPr lang="en-US" dirty="0"/>
          </a:p>
        </p:txBody>
      </p:sp>
      <p:graphicFrame>
        <p:nvGraphicFramePr>
          <p:cNvPr id="14" name="Content Placeholder 13" descr="Date of Flood and Property Damage in dollars.&#10;September 12, 2002 - $25,000&#10;July 30, 1999 - $2,000&#10;July 14, 1999 - $60,000&#10;September 6, 1997 - $175,000&#10;July 31, 1976 - $50,000&#10;September 18, 1972 - $385&#10;July 29, 1969 - $1,250&#10;August 2, 1963 - $5,000&#10; " title="Previous Flood Occurrences 2002-1963."/>
          <p:cNvGraphicFramePr>
            <a:graphicFrameLocks noGrp="1"/>
          </p:cNvGraphicFramePr>
          <p:nvPr>
            <p:ph sz="half" idx="2"/>
            <p:extLst/>
          </p:nvPr>
        </p:nvGraphicFramePr>
        <p:xfrm>
          <a:off x="4648200" y="1068388"/>
          <a:ext cx="4038600" cy="3606800"/>
        </p:xfrm>
        <a:graphic>
          <a:graphicData uri="http://schemas.openxmlformats.org/drawingml/2006/table">
            <a:tbl>
              <a:tblPr firstRow="1" bandRow="1">
                <a:tableStyleId>{5C22544A-7EE6-4342-B048-85BDC9FD1C3A}</a:tableStyleId>
              </a:tblPr>
              <a:tblGrid>
                <a:gridCol w="2286000"/>
                <a:gridCol w="1752600"/>
              </a:tblGrid>
              <a:tr h="370840">
                <a:tc>
                  <a:txBody>
                    <a:bodyPr/>
                    <a:lstStyle/>
                    <a:p>
                      <a:r>
                        <a:rPr lang="en-US" dirty="0" smtClean="0"/>
                        <a:t>Date of Flood</a:t>
                      </a:r>
                      <a:endParaRPr lang="en-US" dirty="0"/>
                    </a:p>
                  </a:txBody>
                  <a:tcPr anchor="b">
                    <a:solidFill>
                      <a:srgbClr val="72BFC5"/>
                    </a:solidFill>
                  </a:tcPr>
                </a:tc>
                <a:tc>
                  <a:txBody>
                    <a:bodyPr/>
                    <a:lstStyle/>
                    <a:p>
                      <a:pPr algn="r"/>
                      <a:r>
                        <a:rPr lang="en-US" dirty="0" smtClean="0"/>
                        <a:t>Property</a:t>
                      </a:r>
                      <a:r>
                        <a:rPr lang="en-US" baseline="0" dirty="0" smtClean="0"/>
                        <a:t> Damage</a:t>
                      </a:r>
                      <a:endParaRPr lang="en-US" dirty="0"/>
                    </a:p>
                  </a:txBody>
                  <a:tcPr>
                    <a:solidFill>
                      <a:srgbClr val="72BFC5"/>
                    </a:solidFill>
                  </a:tcPr>
                </a:tc>
              </a:tr>
              <a:tr h="370840">
                <a:tc>
                  <a:txBody>
                    <a:bodyPr/>
                    <a:lstStyle/>
                    <a:p>
                      <a:r>
                        <a:rPr lang="en-US" dirty="0" smtClean="0"/>
                        <a:t>September 12, 2002</a:t>
                      </a:r>
                      <a:endParaRPr lang="en-US" dirty="0"/>
                    </a:p>
                  </a:txBody>
                  <a:tcPr>
                    <a:solidFill>
                      <a:srgbClr val="C8E4E6"/>
                    </a:solidFill>
                  </a:tcPr>
                </a:tc>
                <a:tc>
                  <a:txBody>
                    <a:bodyPr/>
                    <a:lstStyle/>
                    <a:p>
                      <a:pPr algn="r"/>
                      <a:r>
                        <a:rPr lang="en-US" dirty="0" smtClean="0"/>
                        <a:t>$25,000</a:t>
                      </a:r>
                      <a:endParaRPr lang="en-US" dirty="0"/>
                    </a:p>
                  </a:txBody>
                  <a:tcPr>
                    <a:solidFill>
                      <a:srgbClr val="C8E4E6"/>
                    </a:solidFill>
                  </a:tcPr>
                </a:tc>
              </a:tr>
              <a:tr h="370840">
                <a:tc>
                  <a:txBody>
                    <a:bodyPr/>
                    <a:lstStyle/>
                    <a:p>
                      <a:r>
                        <a:rPr lang="en-US" dirty="0" smtClean="0"/>
                        <a:t>July 30, 1999</a:t>
                      </a:r>
                      <a:endParaRPr lang="en-US" dirty="0"/>
                    </a:p>
                  </a:txBody>
                  <a:tcPr/>
                </a:tc>
                <a:tc>
                  <a:txBody>
                    <a:bodyPr/>
                    <a:lstStyle/>
                    <a:p>
                      <a:pPr algn="r"/>
                      <a:r>
                        <a:rPr lang="en-US" dirty="0" smtClean="0"/>
                        <a:t>$2,000</a:t>
                      </a:r>
                      <a:endParaRPr lang="en-US" dirty="0"/>
                    </a:p>
                  </a:txBody>
                  <a:tcPr/>
                </a:tc>
              </a:tr>
              <a:tr h="370840">
                <a:tc>
                  <a:txBody>
                    <a:bodyPr/>
                    <a:lstStyle/>
                    <a:p>
                      <a:r>
                        <a:rPr lang="en-US" dirty="0" smtClean="0"/>
                        <a:t>July 14, 1999</a:t>
                      </a:r>
                      <a:endParaRPr lang="en-US" dirty="0"/>
                    </a:p>
                  </a:txBody>
                  <a:tcPr>
                    <a:solidFill>
                      <a:srgbClr val="C8E4E6"/>
                    </a:solidFill>
                  </a:tcPr>
                </a:tc>
                <a:tc>
                  <a:txBody>
                    <a:bodyPr/>
                    <a:lstStyle/>
                    <a:p>
                      <a:pPr algn="r"/>
                      <a:r>
                        <a:rPr lang="en-US" dirty="0" smtClean="0"/>
                        <a:t>$60,000</a:t>
                      </a:r>
                      <a:endParaRPr lang="en-US" dirty="0"/>
                    </a:p>
                  </a:txBody>
                  <a:tcPr>
                    <a:solidFill>
                      <a:srgbClr val="C8E4E6"/>
                    </a:solidFill>
                  </a:tcPr>
                </a:tc>
              </a:tr>
              <a:tr h="370840">
                <a:tc>
                  <a:txBody>
                    <a:bodyPr/>
                    <a:lstStyle/>
                    <a:p>
                      <a:r>
                        <a:rPr lang="en-US" dirty="0" smtClean="0"/>
                        <a:t>September</a:t>
                      </a:r>
                      <a:r>
                        <a:rPr lang="en-US" baseline="0" dirty="0" smtClean="0"/>
                        <a:t> 6, 1997</a:t>
                      </a:r>
                      <a:endParaRPr lang="en-US" dirty="0"/>
                    </a:p>
                  </a:txBody>
                  <a:tcPr/>
                </a:tc>
                <a:tc>
                  <a:txBody>
                    <a:bodyPr/>
                    <a:lstStyle/>
                    <a:p>
                      <a:pPr algn="r"/>
                      <a:r>
                        <a:rPr lang="en-US" dirty="0" smtClean="0"/>
                        <a:t>$175,000</a:t>
                      </a:r>
                      <a:endParaRPr lang="en-US" dirty="0"/>
                    </a:p>
                  </a:txBody>
                  <a:tcPr/>
                </a:tc>
              </a:tr>
              <a:tr h="370840">
                <a:tc>
                  <a:txBody>
                    <a:bodyPr/>
                    <a:lstStyle/>
                    <a:p>
                      <a:r>
                        <a:rPr lang="en-US" dirty="0" smtClean="0"/>
                        <a:t>July 31, 1976</a:t>
                      </a:r>
                      <a:endParaRPr lang="en-US" dirty="0"/>
                    </a:p>
                  </a:txBody>
                  <a:tcPr>
                    <a:solidFill>
                      <a:srgbClr val="C8E4E6"/>
                    </a:solidFill>
                  </a:tcPr>
                </a:tc>
                <a:tc>
                  <a:txBody>
                    <a:bodyPr/>
                    <a:lstStyle/>
                    <a:p>
                      <a:pPr algn="r"/>
                      <a:r>
                        <a:rPr lang="en-US" dirty="0" smtClean="0"/>
                        <a:t>$50,000</a:t>
                      </a:r>
                      <a:endParaRPr lang="en-US" dirty="0"/>
                    </a:p>
                  </a:txBody>
                  <a:tcPr>
                    <a:solidFill>
                      <a:srgbClr val="C8E4E6"/>
                    </a:solidFill>
                  </a:tcPr>
                </a:tc>
              </a:tr>
              <a:tr h="370840">
                <a:tc>
                  <a:txBody>
                    <a:bodyPr/>
                    <a:lstStyle/>
                    <a:p>
                      <a:r>
                        <a:rPr lang="en-US" dirty="0" smtClean="0"/>
                        <a:t>September 18, 1972</a:t>
                      </a:r>
                      <a:endParaRPr lang="en-US" dirty="0"/>
                    </a:p>
                  </a:txBody>
                  <a:tcPr/>
                </a:tc>
                <a:tc>
                  <a:txBody>
                    <a:bodyPr/>
                    <a:lstStyle/>
                    <a:p>
                      <a:pPr algn="r"/>
                      <a:r>
                        <a:rPr lang="en-US" dirty="0" smtClean="0"/>
                        <a:t>$385</a:t>
                      </a:r>
                      <a:endParaRPr lang="en-US" dirty="0"/>
                    </a:p>
                  </a:txBody>
                  <a:tcPr/>
                </a:tc>
              </a:tr>
              <a:tr h="370840">
                <a:tc>
                  <a:txBody>
                    <a:bodyPr/>
                    <a:lstStyle/>
                    <a:p>
                      <a:r>
                        <a:rPr lang="en-US" dirty="0" smtClean="0"/>
                        <a:t>July 29, 1969</a:t>
                      </a:r>
                      <a:endParaRPr lang="en-US" dirty="0"/>
                    </a:p>
                  </a:txBody>
                  <a:tcPr>
                    <a:solidFill>
                      <a:srgbClr val="C8E4E6"/>
                    </a:solidFill>
                  </a:tcPr>
                </a:tc>
                <a:tc>
                  <a:txBody>
                    <a:bodyPr/>
                    <a:lstStyle/>
                    <a:p>
                      <a:pPr algn="r"/>
                      <a:r>
                        <a:rPr lang="en-US" dirty="0" smtClean="0"/>
                        <a:t>$1,250</a:t>
                      </a:r>
                      <a:endParaRPr lang="en-US" dirty="0"/>
                    </a:p>
                  </a:txBody>
                  <a:tcPr>
                    <a:solidFill>
                      <a:srgbClr val="C8E4E6"/>
                    </a:solidFill>
                  </a:tcPr>
                </a:tc>
              </a:tr>
              <a:tr h="370840">
                <a:tc>
                  <a:txBody>
                    <a:bodyPr/>
                    <a:lstStyle/>
                    <a:p>
                      <a:r>
                        <a:rPr lang="en-US" dirty="0" smtClean="0"/>
                        <a:t>August 2, 1963</a:t>
                      </a:r>
                      <a:endParaRPr lang="en-US" dirty="0"/>
                    </a:p>
                  </a:txBody>
                  <a:tcPr/>
                </a:tc>
                <a:tc>
                  <a:txBody>
                    <a:bodyPr/>
                    <a:lstStyle/>
                    <a:p>
                      <a:pPr algn="r"/>
                      <a:r>
                        <a:rPr lang="en-US" dirty="0" smtClean="0"/>
                        <a:t>$5,000</a:t>
                      </a:r>
                      <a:endParaRPr lang="en-US" dirty="0"/>
                    </a:p>
                  </a:txBody>
                  <a:tcPr/>
                </a:tc>
              </a:tr>
            </a:tbl>
          </a:graphicData>
        </a:graphic>
      </p:graphicFrame>
      <p:graphicFrame>
        <p:nvGraphicFramePr>
          <p:cNvPr id="4" name="Content Placeholder 4"/>
          <p:cNvGraphicFramePr>
            <a:graphicFrameLocks/>
          </p:cNvGraphicFramePr>
          <p:nvPr>
            <p:extLst/>
          </p:nvPr>
        </p:nvGraphicFramePr>
        <p:xfrm>
          <a:off x="5486400" y="1219200"/>
          <a:ext cx="8229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12" descr="Date of Flood and Property Damage in dollars.&#10;August 19, 2010 - $2,500,000&#10;August 28, 2007 - $1,000&#10;July 23, 2007 - $1,000,000&#10;October 14, 2006 - $15,000&#10;October 9, 2006 - $20,000&#10;October 6, 2006 - $500,000&#10;October 3, 2006 - $25,000&#10;July 10, 2006 - $25,000&#10;September 9, 2005 - $3,000.&#10;&#10;" title="Previous Flood Occurrences 2010-2005."/>
          <p:cNvGraphicFramePr>
            <a:graphicFrameLocks noGrp="1"/>
          </p:cNvGraphicFramePr>
          <p:nvPr>
            <p:ph sz="half" idx="1"/>
            <p:extLst/>
          </p:nvPr>
        </p:nvGraphicFramePr>
        <p:xfrm>
          <a:off x="457200" y="1068388"/>
          <a:ext cx="4038600" cy="3977640"/>
        </p:xfrm>
        <a:graphic>
          <a:graphicData uri="http://schemas.openxmlformats.org/drawingml/2006/table">
            <a:tbl>
              <a:tblPr firstRow="1" bandRow="1">
                <a:tableStyleId>{5C22544A-7EE6-4342-B048-85BDC9FD1C3A}</a:tableStyleId>
              </a:tblPr>
              <a:tblGrid>
                <a:gridCol w="2286000"/>
                <a:gridCol w="1752600"/>
              </a:tblGrid>
              <a:tr h="370840">
                <a:tc>
                  <a:txBody>
                    <a:bodyPr/>
                    <a:lstStyle/>
                    <a:p>
                      <a:r>
                        <a:rPr lang="en-US" dirty="0" smtClean="0"/>
                        <a:t>Date of Flood</a:t>
                      </a:r>
                      <a:endParaRPr lang="en-US" dirty="0"/>
                    </a:p>
                  </a:txBody>
                  <a:tcPr anchor="b">
                    <a:solidFill>
                      <a:srgbClr val="72BFC5"/>
                    </a:solidFill>
                  </a:tcPr>
                </a:tc>
                <a:tc>
                  <a:txBody>
                    <a:bodyPr/>
                    <a:lstStyle/>
                    <a:p>
                      <a:pPr algn="r"/>
                      <a:r>
                        <a:rPr lang="en-US" dirty="0" smtClean="0"/>
                        <a:t>Property Damage</a:t>
                      </a:r>
                      <a:endParaRPr lang="en-US" dirty="0"/>
                    </a:p>
                  </a:txBody>
                  <a:tcPr anchor="ctr">
                    <a:solidFill>
                      <a:srgbClr val="72BFC5"/>
                    </a:solidFill>
                  </a:tcPr>
                </a:tc>
              </a:tr>
              <a:tr h="370840">
                <a:tc>
                  <a:txBody>
                    <a:bodyPr/>
                    <a:lstStyle/>
                    <a:p>
                      <a:r>
                        <a:rPr lang="en-US" dirty="0" smtClean="0"/>
                        <a:t>August</a:t>
                      </a:r>
                      <a:r>
                        <a:rPr lang="en-US" baseline="0" dirty="0" smtClean="0"/>
                        <a:t> 19, </a:t>
                      </a:r>
                      <a:r>
                        <a:rPr lang="en-US" dirty="0" smtClean="0"/>
                        <a:t>2010</a:t>
                      </a:r>
                      <a:endParaRPr lang="en-US" dirty="0"/>
                    </a:p>
                  </a:txBody>
                  <a:tcPr>
                    <a:solidFill>
                      <a:srgbClr val="C8E4E6"/>
                    </a:solidFill>
                  </a:tcPr>
                </a:tc>
                <a:tc>
                  <a:txBody>
                    <a:bodyPr/>
                    <a:lstStyle/>
                    <a:p>
                      <a:pPr algn="r"/>
                      <a:r>
                        <a:rPr lang="en-US" dirty="0" smtClean="0"/>
                        <a:t>$2,500,000</a:t>
                      </a:r>
                      <a:endParaRPr lang="en-US" dirty="0"/>
                    </a:p>
                  </a:txBody>
                  <a:tcPr>
                    <a:solidFill>
                      <a:srgbClr val="C8E4E6"/>
                    </a:solidFill>
                  </a:tcPr>
                </a:tc>
              </a:tr>
              <a:tr h="370840">
                <a:tc>
                  <a:txBody>
                    <a:bodyPr/>
                    <a:lstStyle/>
                    <a:p>
                      <a:r>
                        <a:rPr lang="en-US" dirty="0" smtClean="0"/>
                        <a:t>August 28, 2007</a:t>
                      </a:r>
                      <a:endParaRPr lang="en-US" dirty="0"/>
                    </a:p>
                  </a:txBody>
                  <a:tcPr/>
                </a:tc>
                <a:tc>
                  <a:txBody>
                    <a:bodyPr/>
                    <a:lstStyle/>
                    <a:p>
                      <a:pPr algn="r"/>
                      <a:r>
                        <a:rPr lang="en-US" dirty="0" smtClean="0"/>
                        <a:t>$1,000</a:t>
                      </a:r>
                      <a:endParaRPr lang="en-US" dirty="0"/>
                    </a:p>
                  </a:txBody>
                  <a:tcPr/>
                </a:tc>
              </a:tr>
              <a:tr h="370840">
                <a:tc>
                  <a:txBody>
                    <a:bodyPr/>
                    <a:lstStyle/>
                    <a:p>
                      <a:r>
                        <a:rPr lang="en-US" dirty="0" smtClean="0"/>
                        <a:t>July</a:t>
                      </a:r>
                      <a:r>
                        <a:rPr lang="en-US" baseline="0" dirty="0" smtClean="0"/>
                        <a:t> 23, 2007</a:t>
                      </a:r>
                      <a:endParaRPr lang="en-US" dirty="0"/>
                    </a:p>
                  </a:txBody>
                  <a:tcPr>
                    <a:solidFill>
                      <a:srgbClr val="C8E4E6"/>
                    </a:solidFill>
                  </a:tcPr>
                </a:tc>
                <a:tc>
                  <a:txBody>
                    <a:bodyPr/>
                    <a:lstStyle/>
                    <a:p>
                      <a:pPr algn="r"/>
                      <a:r>
                        <a:rPr lang="en-US" smtClean="0"/>
                        <a:t>$1,000</a:t>
                      </a:r>
                      <a:endParaRPr lang="en-US" dirty="0"/>
                    </a:p>
                  </a:txBody>
                  <a:tcPr>
                    <a:solidFill>
                      <a:srgbClr val="C8E4E6"/>
                    </a:solidFill>
                  </a:tcPr>
                </a:tc>
              </a:tr>
              <a:tr h="370840">
                <a:tc>
                  <a:txBody>
                    <a:bodyPr/>
                    <a:lstStyle/>
                    <a:p>
                      <a:r>
                        <a:rPr lang="en-US" dirty="0" smtClean="0"/>
                        <a:t>October 14, 2006</a:t>
                      </a:r>
                      <a:endParaRPr lang="en-US" dirty="0"/>
                    </a:p>
                  </a:txBody>
                  <a:tcPr/>
                </a:tc>
                <a:tc>
                  <a:txBody>
                    <a:bodyPr/>
                    <a:lstStyle/>
                    <a:p>
                      <a:pPr algn="r"/>
                      <a:r>
                        <a:rPr lang="en-US" dirty="0" smtClean="0"/>
                        <a:t>$15,000</a:t>
                      </a:r>
                      <a:endParaRPr lang="en-US" dirty="0"/>
                    </a:p>
                  </a:txBody>
                  <a:tcPr/>
                </a:tc>
              </a:tr>
              <a:tr h="370840">
                <a:tc>
                  <a:txBody>
                    <a:bodyPr/>
                    <a:lstStyle/>
                    <a:p>
                      <a:r>
                        <a:rPr lang="en-US" dirty="0" smtClean="0"/>
                        <a:t>October</a:t>
                      </a:r>
                      <a:r>
                        <a:rPr lang="en-US" baseline="0" dirty="0" smtClean="0"/>
                        <a:t> 9, 2006</a:t>
                      </a:r>
                      <a:endParaRPr lang="en-US" dirty="0"/>
                    </a:p>
                  </a:txBody>
                  <a:tcPr>
                    <a:solidFill>
                      <a:srgbClr val="C8E4E6"/>
                    </a:solidFill>
                  </a:tcPr>
                </a:tc>
                <a:tc>
                  <a:txBody>
                    <a:bodyPr/>
                    <a:lstStyle/>
                    <a:p>
                      <a:pPr algn="r"/>
                      <a:r>
                        <a:rPr lang="en-US" dirty="0" smtClean="0"/>
                        <a:t>$20,000</a:t>
                      </a:r>
                      <a:endParaRPr lang="en-US" dirty="0"/>
                    </a:p>
                  </a:txBody>
                  <a:tcPr>
                    <a:solidFill>
                      <a:srgbClr val="C8E4E6"/>
                    </a:solidFill>
                  </a:tcPr>
                </a:tc>
              </a:tr>
              <a:tr h="370840">
                <a:tc>
                  <a:txBody>
                    <a:bodyPr/>
                    <a:lstStyle/>
                    <a:p>
                      <a:r>
                        <a:rPr lang="en-US" dirty="0" smtClean="0"/>
                        <a:t>October 6, 2006</a:t>
                      </a:r>
                      <a:endParaRPr lang="en-US" dirty="0"/>
                    </a:p>
                  </a:txBody>
                  <a:tcPr/>
                </a:tc>
                <a:tc>
                  <a:txBody>
                    <a:bodyPr/>
                    <a:lstStyle/>
                    <a:p>
                      <a:pPr algn="r"/>
                      <a:r>
                        <a:rPr lang="en-US" dirty="0" smtClean="0"/>
                        <a:t>$500,000</a:t>
                      </a:r>
                      <a:endParaRPr lang="en-US" dirty="0"/>
                    </a:p>
                  </a:txBody>
                  <a:tcPr/>
                </a:tc>
              </a:tr>
              <a:tr h="370840">
                <a:tc>
                  <a:txBody>
                    <a:bodyPr/>
                    <a:lstStyle/>
                    <a:p>
                      <a:r>
                        <a:rPr lang="en-US" dirty="0" smtClean="0"/>
                        <a:t>October 3, 2006</a:t>
                      </a:r>
                      <a:endParaRPr lang="en-US" dirty="0"/>
                    </a:p>
                  </a:txBody>
                  <a:tcPr>
                    <a:solidFill>
                      <a:srgbClr val="C8E4E6"/>
                    </a:solidFill>
                  </a:tcPr>
                </a:tc>
                <a:tc>
                  <a:txBody>
                    <a:bodyPr/>
                    <a:lstStyle/>
                    <a:p>
                      <a:pPr algn="r"/>
                      <a:r>
                        <a:rPr lang="en-US" dirty="0" smtClean="0"/>
                        <a:t>$25,000</a:t>
                      </a:r>
                      <a:endParaRPr lang="en-US" dirty="0"/>
                    </a:p>
                  </a:txBody>
                  <a:tcPr>
                    <a:solidFill>
                      <a:srgbClr val="C8E4E6"/>
                    </a:solidFill>
                  </a:tcPr>
                </a:tc>
              </a:tr>
              <a:tr h="370840">
                <a:tc>
                  <a:txBody>
                    <a:bodyPr/>
                    <a:lstStyle/>
                    <a:p>
                      <a:r>
                        <a:rPr lang="en-US" dirty="0" smtClean="0"/>
                        <a:t>July 10, 2006</a:t>
                      </a:r>
                      <a:endParaRPr lang="en-US" dirty="0"/>
                    </a:p>
                  </a:txBody>
                  <a:tcPr/>
                </a:tc>
                <a:tc>
                  <a:txBody>
                    <a:bodyPr/>
                    <a:lstStyle/>
                    <a:p>
                      <a:pPr algn="r"/>
                      <a:r>
                        <a:rPr lang="en-US" dirty="0" smtClean="0"/>
                        <a:t>$25,000</a:t>
                      </a:r>
                      <a:endParaRPr lang="en-US" dirty="0"/>
                    </a:p>
                  </a:txBody>
                  <a:tcPr/>
                </a:tc>
              </a:tr>
              <a:tr h="370840">
                <a:tc>
                  <a:txBody>
                    <a:bodyPr/>
                    <a:lstStyle/>
                    <a:p>
                      <a:r>
                        <a:rPr lang="en-US" dirty="0" smtClean="0"/>
                        <a:t>September 9, 2005</a:t>
                      </a:r>
                      <a:endParaRPr lang="en-US" dirty="0"/>
                    </a:p>
                  </a:txBody>
                  <a:tcPr>
                    <a:solidFill>
                      <a:srgbClr val="C8E4E6"/>
                    </a:solidFill>
                  </a:tcPr>
                </a:tc>
                <a:tc>
                  <a:txBody>
                    <a:bodyPr/>
                    <a:lstStyle/>
                    <a:p>
                      <a:pPr algn="r"/>
                      <a:r>
                        <a:rPr lang="en-US" dirty="0" smtClean="0"/>
                        <a:t>$3,000</a:t>
                      </a:r>
                      <a:endParaRPr lang="en-US" dirty="0"/>
                    </a:p>
                  </a:txBody>
                  <a:tcPr>
                    <a:solidFill>
                      <a:srgbClr val="C8E4E6"/>
                    </a:solidFill>
                  </a:tcPr>
                </a:tc>
              </a:tr>
            </a:tbl>
          </a:graphicData>
        </a:graphic>
      </p:graphicFrame>
      <p:sp>
        <p:nvSpPr>
          <p:cNvPr id="7"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24</a:t>
            </a:fld>
            <a:endParaRPr lang="en-US" dirty="0"/>
          </a:p>
        </p:txBody>
      </p:sp>
      <p:sp>
        <p:nvSpPr>
          <p:cNvPr id="3" name="TextBox 2"/>
          <p:cNvSpPr txBox="1"/>
          <p:nvPr/>
        </p:nvSpPr>
        <p:spPr>
          <a:xfrm>
            <a:off x="457200" y="5257800"/>
            <a:ext cx="8077200" cy="369332"/>
          </a:xfrm>
          <a:prstGeom prst="rect">
            <a:avLst/>
          </a:prstGeom>
          <a:noFill/>
        </p:spPr>
        <p:txBody>
          <a:bodyPr wrap="square" rtlCol="0">
            <a:spAutoFit/>
          </a:bodyPr>
          <a:lstStyle/>
          <a:p>
            <a:r>
              <a:rPr lang="en-US" i="1" dirty="0" smtClean="0"/>
              <a:t>Source of data: </a:t>
            </a:r>
            <a:r>
              <a:rPr lang="en-US" i="1" dirty="0"/>
              <a:t>http://webra.cas.sc.edu/hvri/products/sheldus.aspx</a:t>
            </a:r>
          </a:p>
        </p:txBody>
      </p:sp>
    </p:spTree>
    <p:extLst>
      <p:ext uri="{BB962C8B-B14F-4D97-AF65-F5344CB8AC3E}">
        <p14:creationId xmlns:p14="http://schemas.microsoft.com/office/powerpoint/2010/main" val="570921902"/>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of Future Events</a:t>
            </a:r>
            <a:endParaRPr lang="en-US" dirty="0"/>
          </a:p>
        </p:txBody>
      </p:sp>
      <p:sp>
        <p:nvSpPr>
          <p:cNvPr id="3" name="Content Placeholder 2"/>
          <p:cNvSpPr>
            <a:spLocks noGrp="1"/>
          </p:cNvSpPr>
          <p:nvPr>
            <p:ph idx="1"/>
          </p:nvPr>
        </p:nvSpPr>
        <p:spPr/>
        <p:txBody>
          <a:bodyPr/>
          <a:lstStyle/>
          <a:p>
            <a:r>
              <a:rPr lang="en-US" dirty="0" smtClean="0"/>
              <a:t>The previous slide shows:</a:t>
            </a:r>
          </a:p>
          <a:p>
            <a:pPr lvl="2"/>
            <a:r>
              <a:rPr lang="en-US" dirty="0" smtClean="0"/>
              <a:t>There were 17 occurrences of flooding in Grand County, UT</a:t>
            </a:r>
          </a:p>
          <a:p>
            <a:pPr lvl="2"/>
            <a:r>
              <a:rPr lang="en-US" dirty="0" smtClean="0"/>
              <a:t>Over 48 years from 1962 through 2010 </a:t>
            </a:r>
          </a:p>
          <a:p>
            <a:pPr marL="0" indent="0">
              <a:buNone/>
            </a:pPr>
            <a:r>
              <a:rPr lang="en-US" dirty="0" smtClean="0"/>
              <a:t>With 17 occurrences in 48 years, probability of future occurrence is 17/48 = 0.3542 or about a 35% chance of flooding in any year</a:t>
            </a:r>
            <a:endParaRPr lang="en-US" dirty="0"/>
          </a:p>
        </p:txBody>
      </p:sp>
      <p:sp>
        <p:nvSpPr>
          <p:cNvPr id="6"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25</a:t>
            </a:fld>
            <a:endParaRPr lang="en-US" dirty="0"/>
          </a:p>
        </p:txBody>
      </p:sp>
      <p:graphicFrame>
        <p:nvGraphicFramePr>
          <p:cNvPr id="4" name="Content Placeholder 4"/>
          <p:cNvGraphicFramePr>
            <a:graphicFrameLocks/>
          </p:cNvGraphicFramePr>
          <p:nvPr>
            <p:extLst/>
          </p:nvPr>
        </p:nvGraphicFramePr>
        <p:xfrm>
          <a:off x="5715000" y="1981200"/>
          <a:ext cx="8229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8945068"/>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Probabilities</a:t>
            </a:r>
            <a:endParaRPr lang="en-US" dirty="0"/>
          </a:p>
        </p:txBody>
      </p:sp>
      <p:sp>
        <p:nvSpPr>
          <p:cNvPr id="3" name="Content Placeholder 2"/>
          <p:cNvSpPr>
            <a:spLocks noGrp="1"/>
          </p:cNvSpPr>
          <p:nvPr>
            <p:ph idx="1"/>
          </p:nvPr>
        </p:nvSpPr>
        <p:spPr/>
        <p:txBody>
          <a:bodyPr/>
          <a:lstStyle/>
          <a:p>
            <a:pPr marL="0" indent="0">
              <a:buNone/>
            </a:pPr>
            <a:r>
              <a:rPr lang="en-US" sz="1800" dirty="0" smtClean="0"/>
              <a:t>“Idaho’s </a:t>
            </a:r>
            <a:r>
              <a:rPr lang="en-US" sz="1800" dirty="0"/>
              <a:t>State Hazard Mitigation Plan (SHMP) is taking critical steps to decrease and potentially avoid these impacts associated with climate </a:t>
            </a:r>
            <a:r>
              <a:rPr lang="en-US" sz="1800" dirty="0" smtClean="0"/>
              <a:t>change…. </a:t>
            </a:r>
          </a:p>
          <a:p>
            <a:endParaRPr lang="en-US" sz="1800" dirty="0"/>
          </a:p>
          <a:p>
            <a:pPr marL="0" indent="0">
              <a:buNone/>
            </a:pPr>
            <a:r>
              <a:rPr lang="en-US" sz="1800" dirty="0" smtClean="0"/>
              <a:t>Vulnerabilities </a:t>
            </a:r>
            <a:r>
              <a:rPr lang="en-US" sz="1800" dirty="0"/>
              <a:t>include: </a:t>
            </a:r>
            <a:endParaRPr lang="en-US" sz="1800" dirty="0" smtClean="0"/>
          </a:p>
          <a:p>
            <a:pPr lvl="2"/>
            <a:r>
              <a:rPr lang="en-US" sz="1800" dirty="0" smtClean="0"/>
              <a:t>Increased </a:t>
            </a:r>
            <a:r>
              <a:rPr lang="en-US" sz="1800" dirty="0"/>
              <a:t>occurrences and magnitudes of hazard events, including: severe storms, flooding, drought, and </a:t>
            </a:r>
            <a:r>
              <a:rPr lang="en-US" sz="1800" dirty="0" err="1"/>
              <a:t>wildland</a:t>
            </a:r>
            <a:r>
              <a:rPr lang="en-US" sz="1800" dirty="0"/>
              <a:t> </a:t>
            </a:r>
            <a:r>
              <a:rPr lang="en-US" sz="1800" dirty="0" smtClean="0"/>
              <a:t>fires</a:t>
            </a:r>
          </a:p>
          <a:p>
            <a:pPr lvl="2"/>
            <a:r>
              <a:rPr lang="en-US" sz="1800" dirty="0" smtClean="0"/>
              <a:t>Changing </a:t>
            </a:r>
            <a:r>
              <a:rPr lang="en-US" sz="1800" dirty="0"/>
              <a:t>climatic and precipitation patterns that may impact the State’s agricultural, hydroelectric, recreational, and economic </a:t>
            </a:r>
            <a:r>
              <a:rPr lang="en-US" sz="1800" dirty="0" smtClean="0"/>
              <a:t>sectors</a:t>
            </a:r>
          </a:p>
          <a:p>
            <a:pPr lvl="2"/>
            <a:r>
              <a:rPr lang="en-US" sz="1800" dirty="0" smtClean="0"/>
              <a:t>Increased </a:t>
            </a:r>
            <a:r>
              <a:rPr lang="en-US" sz="1800" dirty="0"/>
              <a:t>exposure to hazard events for all of Idaho’s citizens and </a:t>
            </a:r>
            <a:r>
              <a:rPr lang="en-US" sz="1800" dirty="0" smtClean="0"/>
              <a:t>infrastructure</a:t>
            </a:r>
          </a:p>
          <a:p>
            <a:pPr lvl="2"/>
            <a:r>
              <a:rPr lang="en-US" sz="1800" dirty="0" smtClean="0"/>
              <a:t>Expanding </a:t>
            </a:r>
            <a:r>
              <a:rPr lang="en-US" sz="1800" dirty="0"/>
              <a:t>diversity of extreme weather </a:t>
            </a:r>
            <a:r>
              <a:rPr lang="en-US" sz="1800" dirty="0" smtClean="0"/>
              <a:t>events</a:t>
            </a:r>
          </a:p>
          <a:p>
            <a:pPr lvl="2"/>
            <a:r>
              <a:rPr lang="en-US" sz="1800" dirty="0" smtClean="0"/>
              <a:t>Increased </a:t>
            </a:r>
            <a:r>
              <a:rPr lang="en-US" sz="1800" dirty="0"/>
              <a:t>temperatures and altered </a:t>
            </a:r>
            <a:r>
              <a:rPr lang="en-US" sz="1800" dirty="0" err="1"/>
              <a:t>streamflows</a:t>
            </a:r>
            <a:r>
              <a:rPr lang="en-US" sz="1800" dirty="0"/>
              <a:t> impacting the ecosystem and species migration </a:t>
            </a:r>
            <a:r>
              <a:rPr lang="en-US" sz="1800" dirty="0" smtClean="0"/>
              <a:t>“</a:t>
            </a:r>
            <a:endParaRPr lang="en-US" sz="1800" dirty="0"/>
          </a:p>
        </p:txBody>
      </p:sp>
      <p:sp>
        <p:nvSpPr>
          <p:cNvPr id="4" name="Slide Number Placeholder 3"/>
          <p:cNvSpPr>
            <a:spLocks noGrp="1"/>
          </p:cNvSpPr>
          <p:nvPr>
            <p:ph type="sldNum" sz="quarter" idx="4"/>
          </p:nvPr>
        </p:nvSpPr>
        <p:spPr/>
        <p:txBody>
          <a:bodyPr/>
          <a:lstStyle/>
          <a:p>
            <a:pPr>
              <a:defRPr/>
            </a:pPr>
            <a:r>
              <a:rPr lang="en-US" smtClean="0"/>
              <a:t>Visual 2.</a:t>
            </a:r>
            <a:fld id="{167A036F-738C-4416-983E-5B04119587A4}" type="slidenum">
              <a:rPr lang="en-US" smtClean="0"/>
              <a:pPr>
                <a:defRPr/>
              </a:pPr>
              <a:t>26</a:t>
            </a:fld>
            <a:endParaRPr lang="en-US" dirty="0"/>
          </a:p>
        </p:txBody>
      </p:sp>
    </p:spTree>
    <p:extLst>
      <p:ext uri="{BB962C8B-B14F-4D97-AF65-F5344CB8AC3E}">
        <p14:creationId xmlns:p14="http://schemas.microsoft.com/office/powerpoint/2010/main" val="2808059832"/>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Map</a:t>
            </a:r>
            <a:endParaRPr lang="en-US" dirty="0"/>
          </a:p>
        </p:txBody>
      </p:sp>
      <p:pic>
        <p:nvPicPr>
          <p:cNvPr id="4" name="Picture 1" descr="Toe river region of North Carolina with magnitude from .75 inches to 2.75 inches depicted in McDowell, Yancey, Mitchell and Avery counties." title="Hazard Map"/>
          <p:cNvPicPr>
            <a:picLocks noGrp="1" noChangeAspect="1" noChangeArrowheads="1"/>
          </p:cNvPicPr>
          <p:nvPr>
            <p:ph idx="1"/>
          </p:nvPr>
        </p:nvPicPr>
        <p:blipFill>
          <a:blip r:embed="rId3" cstate="print"/>
          <a:srcRect/>
          <a:stretch>
            <a:fillRect/>
          </a:stretch>
        </p:blipFill>
        <p:spPr>
          <a:xfrm>
            <a:off x="3810001" y="-16342"/>
            <a:ext cx="5334000" cy="6902825"/>
          </a:xfrm>
        </p:spPr>
      </p:pic>
      <p:sp>
        <p:nvSpPr>
          <p:cNvPr id="5" name="Content Placeholder 2"/>
          <p:cNvSpPr txBox="1">
            <a:spLocks/>
          </p:cNvSpPr>
          <p:nvPr/>
        </p:nvSpPr>
        <p:spPr bwMode="auto">
          <a:xfrm>
            <a:off x="457200" y="1068388"/>
            <a:ext cx="3429000" cy="4646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kumimoji="0" lang="en-US" sz="2800" b="1" i="0" u="none" strike="noStrike" kern="0" cap="none" spc="0" normalizeH="0" baseline="0" noProof="0" dirty="0" smtClean="0">
                <a:ln>
                  <a:noFill/>
                </a:ln>
                <a:solidFill>
                  <a:srgbClr val="000066"/>
                </a:solidFill>
                <a:effectLst/>
                <a:uLnTx/>
                <a:uFillTx/>
                <a:latin typeface="+mn-lt"/>
                <a:ea typeface="+mn-ea"/>
                <a:cs typeface="+mn-cs"/>
              </a:rPr>
              <a:t>Location</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kumimoji="0" lang="en-US" sz="2800" b="1" i="0" u="none" strike="noStrike" kern="0" cap="none" spc="0" normalizeH="0" baseline="0" noProof="0" dirty="0" smtClean="0">
                <a:ln>
                  <a:noFill/>
                </a:ln>
                <a:solidFill>
                  <a:srgbClr val="000066"/>
                </a:solidFill>
                <a:effectLst/>
                <a:uLnTx/>
                <a:uFillTx/>
                <a:latin typeface="+mn-lt"/>
                <a:ea typeface="+mn-ea"/>
                <a:cs typeface="+mn-cs"/>
              </a:rPr>
              <a:t>Extent</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lang="en-US" sz="2800" b="1" kern="0" dirty="0" smtClean="0">
                <a:solidFill>
                  <a:srgbClr val="000066"/>
                </a:solidFill>
                <a:latin typeface="+mn-lt"/>
              </a:rPr>
              <a:t>Previous occurrences</a:t>
            </a:r>
            <a:endParaRPr lang="en-US" sz="2800" b="1" kern="0" dirty="0">
              <a:solidFill>
                <a:srgbClr val="000066"/>
              </a:solidFill>
              <a:latin typeface="+mn-lt"/>
            </a:endParaRP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endParaRPr lang="en-US" sz="2800" b="1" kern="0" dirty="0" smtClean="0">
              <a:solidFill>
                <a:srgbClr val="000066"/>
              </a:solidFill>
              <a:latin typeface="+mn-lt"/>
            </a:endParaRPr>
          </a:p>
          <a:p>
            <a:pPr marL="342900" indent="-342900" eaLnBrk="0" hangingPunct="0">
              <a:spcBef>
                <a:spcPct val="20000"/>
              </a:spcBef>
              <a:buFontTx/>
              <a:buChar char="•"/>
              <a:tabLst>
                <a:tab pos="401638" algn="l"/>
              </a:tabLst>
            </a:pPr>
            <a:r>
              <a:rPr lang="en-US" sz="2800" b="1" dirty="0" smtClean="0">
                <a:solidFill>
                  <a:srgbClr val="002060"/>
                </a:solidFill>
              </a:rPr>
              <a:t>Reference: </a:t>
            </a:r>
            <a:r>
              <a:rPr lang="en-US" sz="2800" b="1" i="1" dirty="0" smtClean="0">
                <a:solidFill>
                  <a:srgbClr val="002060"/>
                </a:solidFill>
              </a:rPr>
              <a:t>Toe River Region, NC Hazard Mitigation Plan</a:t>
            </a:r>
          </a:p>
        </p:txBody>
      </p:sp>
    </p:spTree>
    <p:extLst>
      <p:ext uri="{BB962C8B-B14F-4D97-AF65-F5344CB8AC3E}">
        <p14:creationId xmlns:p14="http://schemas.microsoft.com/office/powerpoint/2010/main" val="3094754817"/>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Map</a:t>
            </a:r>
            <a:endParaRPr lang="en-US" dirty="0"/>
          </a:p>
        </p:txBody>
      </p:sp>
      <p:sp>
        <p:nvSpPr>
          <p:cNvPr id="3" name="Content Placeholder 2"/>
          <p:cNvSpPr>
            <a:spLocks noGrp="1"/>
          </p:cNvSpPr>
          <p:nvPr>
            <p:ph idx="1"/>
          </p:nvPr>
        </p:nvSpPr>
        <p:spPr/>
        <p:txBody>
          <a:bodyPr/>
          <a:lstStyle/>
          <a:p>
            <a:r>
              <a:rPr lang="en-US" dirty="0" smtClean="0"/>
              <a:t>Location</a:t>
            </a:r>
          </a:p>
          <a:p>
            <a:r>
              <a:rPr lang="en-US" dirty="0" smtClean="0"/>
              <a:t>Extent</a:t>
            </a:r>
          </a:p>
          <a:p>
            <a:r>
              <a:rPr lang="en-US" dirty="0" smtClean="0"/>
              <a:t>Probability</a:t>
            </a:r>
            <a:endParaRPr lang="en-US" dirty="0"/>
          </a:p>
        </p:txBody>
      </p:sp>
      <p:sp>
        <p:nvSpPr>
          <p:cNvPr id="6"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28</a:t>
            </a:fld>
            <a:endParaRPr lang="en-US" dirty="0"/>
          </a:p>
        </p:txBody>
      </p:sp>
      <p:sp>
        <p:nvSpPr>
          <p:cNvPr id="4" name="TextBox 3"/>
          <p:cNvSpPr txBox="1"/>
          <p:nvPr/>
        </p:nvSpPr>
        <p:spPr>
          <a:xfrm>
            <a:off x="76200" y="4419600"/>
            <a:ext cx="3048001" cy="954107"/>
          </a:xfrm>
          <a:prstGeom prst="rect">
            <a:avLst/>
          </a:prstGeom>
          <a:noFill/>
        </p:spPr>
        <p:txBody>
          <a:bodyPr wrap="square" rtlCol="0">
            <a:spAutoFit/>
          </a:bodyPr>
          <a:lstStyle/>
          <a:p>
            <a:r>
              <a:rPr lang="en-US" sz="1400" dirty="0" smtClean="0"/>
              <a:t>USGS Washington 2014 Seismic Hazard Map 2% in 50 years Peak Ground Acceleration Hazard (%g)</a:t>
            </a:r>
            <a:endParaRPr lang="en-US" sz="1400" dirty="0"/>
          </a:p>
          <a:p>
            <a:r>
              <a:rPr lang="en-US" sz="1400" dirty="0" smtClean="0">
                <a:hlinkClick r:id="rId3"/>
              </a:rPr>
              <a:t>http</a:t>
            </a:r>
            <a:r>
              <a:rPr lang="en-US" sz="1400" dirty="0">
                <a:hlinkClick r:id="rId3"/>
              </a:rPr>
              <a:t>://earthquake.usgs.gov/hazards</a:t>
            </a:r>
            <a:r>
              <a:rPr lang="en-US" sz="1400" dirty="0" smtClean="0">
                <a:hlinkClick r:id="rId3"/>
              </a:rPr>
              <a:t>/</a:t>
            </a:r>
            <a:endParaRPr lang="en-US" sz="1400" dirty="0" smtClean="0"/>
          </a:p>
        </p:txBody>
      </p:sp>
      <p:pic>
        <p:nvPicPr>
          <p:cNvPr id="5" name="Picture 4"/>
          <p:cNvPicPr>
            <a:picLocks noChangeAspect="1"/>
          </p:cNvPicPr>
          <p:nvPr/>
        </p:nvPicPr>
        <p:blipFill>
          <a:blip r:embed="rId4"/>
          <a:stretch>
            <a:fillRect/>
          </a:stretch>
        </p:blipFill>
        <p:spPr>
          <a:xfrm>
            <a:off x="2988802" y="1068388"/>
            <a:ext cx="5926598" cy="4444948"/>
          </a:xfrm>
          <a:prstGeom prst="rect">
            <a:avLst/>
          </a:prstGeom>
        </p:spPr>
      </p:pic>
    </p:spTree>
    <p:extLst>
      <p:ext uri="{BB962C8B-B14F-4D97-AF65-F5344CB8AC3E}">
        <p14:creationId xmlns:p14="http://schemas.microsoft.com/office/powerpoint/2010/main" val="1951405977"/>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Risk Assessment</a:t>
            </a:r>
          </a:p>
        </p:txBody>
      </p:sp>
      <p:sp>
        <p:nvSpPr>
          <p:cNvPr id="3" name="Content Placeholder 2"/>
          <p:cNvSpPr>
            <a:spLocks noGrp="1"/>
          </p:cNvSpPr>
          <p:nvPr>
            <p:ph idx="1"/>
          </p:nvPr>
        </p:nvSpPr>
        <p:spPr/>
        <p:txBody>
          <a:bodyPr/>
          <a:lstStyle/>
          <a:p>
            <a:r>
              <a:rPr lang="en-US" dirty="0" smtClean="0"/>
              <a:t>Process that collects information and assigns values to risks to:</a:t>
            </a:r>
          </a:p>
          <a:p>
            <a:pPr lvl="2"/>
            <a:r>
              <a:rPr lang="en-US" dirty="0" smtClean="0"/>
              <a:t>Identify or compare courses of action</a:t>
            </a:r>
          </a:p>
          <a:p>
            <a:pPr lvl="2"/>
            <a:r>
              <a:rPr lang="en-US" dirty="0" smtClean="0"/>
              <a:t>Develop priorities</a:t>
            </a:r>
          </a:p>
          <a:p>
            <a:pPr lvl="2"/>
            <a:r>
              <a:rPr lang="en-US" dirty="0" smtClean="0"/>
              <a:t>Inform </a:t>
            </a:r>
            <a:r>
              <a:rPr lang="en-US" dirty="0" err="1" smtClean="0"/>
              <a:t>decisionmaking</a:t>
            </a:r>
            <a:endParaRPr lang="en-US" dirty="0" smtClean="0"/>
          </a:p>
          <a:p>
            <a:r>
              <a:rPr lang="en-US" dirty="0" smtClean="0"/>
              <a:t>Foundation for mitigation strategy to reduce future losses</a:t>
            </a:r>
          </a:p>
          <a:p>
            <a:endParaRPr lang="en-US" dirty="0" smtClean="0"/>
          </a:p>
          <a:p>
            <a:endParaRPr lang="en-US" dirty="0" smtClean="0"/>
          </a:p>
          <a:p>
            <a:endParaRPr lang="en-US" dirty="0" smtClean="0"/>
          </a:p>
        </p:txBody>
      </p:sp>
      <p:sp>
        <p:nvSpPr>
          <p:cNvPr id="2" name="Slide Number Placeholder 1"/>
          <p:cNvSpPr>
            <a:spLocks noGrp="1"/>
          </p:cNvSpPr>
          <p:nvPr>
            <p:ph type="sldNum" sz="quarter" idx="4"/>
          </p:nvPr>
        </p:nvSpPr>
        <p:spPr/>
        <p:txBody>
          <a:bodyPr/>
          <a:lstStyle/>
          <a:p>
            <a:r>
              <a:rPr lang="en-US" dirty="0" smtClean="0"/>
              <a:t>Visual 2.</a:t>
            </a:r>
            <a:fld id="{167A036F-738C-4416-983E-5B04119587A4}" type="slidenum">
              <a:rPr lang="en-US" smtClean="0"/>
              <a:pPr/>
              <a:t>2</a:t>
            </a:fld>
            <a:endParaRPr lang="en-US" dirty="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Summarize Hazard Information</a:t>
            </a:r>
            <a:endParaRPr lang="en-US" dirty="0"/>
          </a:p>
        </p:txBody>
      </p:sp>
      <p:graphicFrame>
        <p:nvGraphicFramePr>
          <p:cNvPr id="4" name="Content Placeholder 3" descr="Hazard:Tornado   &#10;Location:Entire planning area&#10;Extent:EF2&#10;Probability:2% chance per year&#10;&#10;Hazard:Hail   &#10;Location:Entire planning area&#10;Extent:1” diameter&#10;Probability:10% chance per year&#10;&#10;Hazard:Flood&#10;Location:Along 0.2 mile of stream in Town A only&#10;Extent:6” to 12” depth&#10;Probability:25% chance per year&#10;" title="Summarize Hazard Information."/>
          <p:cNvGraphicFramePr>
            <a:graphicFrameLocks noGrp="1"/>
          </p:cNvGraphicFramePr>
          <p:nvPr>
            <p:ph idx="1"/>
            <p:extLst/>
          </p:nvPr>
        </p:nvGraphicFramePr>
        <p:xfrm>
          <a:off x="457200" y="1373188"/>
          <a:ext cx="8077200" cy="3579812"/>
        </p:xfrm>
        <a:graphic>
          <a:graphicData uri="http://schemas.openxmlformats.org/drawingml/2006/table">
            <a:tbl>
              <a:tblPr firstRow="1" bandRow="1">
                <a:tableStyleId>{5C22544A-7EE6-4342-B048-85BDC9FD1C3A}</a:tableStyleId>
              </a:tblPr>
              <a:tblGrid>
                <a:gridCol w="2019300"/>
                <a:gridCol w="2019300"/>
                <a:gridCol w="2019300"/>
                <a:gridCol w="2019300"/>
              </a:tblGrid>
              <a:tr h="579437">
                <a:tc>
                  <a:txBody>
                    <a:bodyPr/>
                    <a:lstStyle/>
                    <a:p>
                      <a:r>
                        <a:rPr lang="en-US" dirty="0" smtClean="0"/>
                        <a:t>Hazard</a:t>
                      </a:r>
                      <a:endParaRPr lang="en-US" dirty="0"/>
                    </a:p>
                  </a:txBody>
                  <a:tcPr>
                    <a:solidFill>
                      <a:srgbClr val="72BFC5"/>
                    </a:solidFill>
                  </a:tcPr>
                </a:tc>
                <a:tc>
                  <a:txBody>
                    <a:bodyPr/>
                    <a:lstStyle/>
                    <a:p>
                      <a:r>
                        <a:rPr lang="en-US" dirty="0" smtClean="0"/>
                        <a:t>Location</a:t>
                      </a:r>
                      <a:endParaRPr lang="en-US" dirty="0"/>
                    </a:p>
                  </a:txBody>
                  <a:tcPr>
                    <a:solidFill>
                      <a:srgbClr val="72BFC5"/>
                    </a:solidFill>
                  </a:tcPr>
                </a:tc>
                <a:tc>
                  <a:txBody>
                    <a:bodyPr/>
                    <a:lstStyle/>
                    <a:p>
                      <a:r>
                        <a:rPr lang="en-US" dirty="0" smtClean="0"/>
                        <a:t>Extent</a:t>
                      </a:r>
                      <a:endParaRPr lang="en-US" dirty="0"/>
                    </a:p>
                  </a:txBody>
                  <a:tcPr>
                    <a:solidFill>
                      <a:srgbClr val="72BFC5"/>
                    </a:solidFill>
                  </a:tcPr>
                </a:tc>
                <a:tc>
                  <a:txBody>
                    <a:bodyPr/>
                    <a:lstStyle/>
                    <a:p>
                      <a:r>
                        <a:rPr lang="en-US" dirty="0" smtClean="0"/>
                        <a:t>Probability</a:t>
                      </a:r>
                      <a:endParaRPr lang="en-US" dirty="0"/>
                    </a:p>
                  </a:txBody>
                  <a:tcPr>
                    <a:solidFill>
                      <a:srgbClr val="72BFC5"/>
                    </a:solidFill>
                  </a:tcPr>
                </a:tc>
              </a:tr>
              <a:tr h="1000125">
                <a:tc>
                  <a:txBody>
                    <a:bodyPr/>
                    <a:lstStyle/>
                    <a:p>
                      <a:r>
                        <a:rPr lang="en-US" dirty="0" smtClean="0"/>
                        <a:t>Tornado</a:t>
                      </a:r>
                      <a:endParaRPr lang="en-US" dirty="0"/>
                    </a:p>
                  </a:txBody>
                  <a:tcPr>
                    <a:solidFill>
                      <a:srgbClr val="C8E4E6"/>
                    </a:solidFill>
                  </a:tcPr>
                </a:tc>
                <a:tc>
                  <a:txBody>
                    <a:bodyPr/>
                    <a:lstStyle/>
                    <a:p>
                      <a:r>
                        <a:rPr lang="en-US" dirty="0" smtClean="0"/>
                        <a:t>Entire planning area</a:t>
                      </a:r>
                      <a:endParaRPr lang="en-US" dirty="0"/>
                    </a:p>
                  </a:txBody>
                  <a:tcPr>
                    <a:solidFill>
                      <a:srgbClr val="C8E4E6"/>
                    </a:solidFill>
                  </a:tcPr>
                </a:tc>
                <a:tc>
                  <a:txBody>
                    <a:bodyPr/>
                    <a:lstStyle/>
                    <a:p>
                      <a:r>
                        <a:rPr lang="en-US" smtClean="0"/>
                        <a:t>EF2</a:t>
                      </a:r>
                      <a:r>
                        <a:rPr lang="en-US" baseline="0" smtClean="0"/>
                        <a:t> </a:t>
                      </a:r>
                      <a:endParaRPr lang="en-US" dirty="0"/>
                    </a:p>
                  </a:txBody>
                  <a:tcPr>
                    <a:solidFill>
                      <a:srgbClr val="C8E4E6"/>
                    </a:solidFill>
                  </a:tcPr>
                </a:tc>
                <a:tc>
                  <a:txBody>
                    <a:bodyPr/>
                    <a:lstStyle/>
                    <a:p>
                      <a:r>
                        <a:rPr lang="en-US" dirty="0" smtClean="0"/>
                        <a:t>2%</a:t>
                      </a:r>
                      <a:r>
                        <a:rPr lang="en-US" baseline="0" dirty="0" smtClean="0"/>
                        <a:t> chance per year</a:t>
                      </a:r>
                      <a:endParaRPr lang="en-US" dirty="0"/>
                    </a:p>
                  </a:txBody>
                  <a:tcPr>
                    <a:solidFill>
                      <a:srgbClr val="C8E4E6"/>
                    </a:solidFill>
                  </a:tcPr>
                </a:tc>
              </a:tr>
              <a:tr h="1000125">
                <a:tc>
                  <a:txBody>
                    <a:bodyPr/>
                    <a:lstStyle/>
                    <a:p>
                      <a:r>
                        <a:rPr lang="en-US" dirty="0" smtClean="0"/>
                        <a:t>Hail</a:t>
                      </a:r>
                      <a:endParaRPr lang="en-US" dirty="0"/>
                    </a:p>
                  </a:txBody>
                  <a:tcPr/>
                </a:tc>
                <a:tc>
                  <a:txBody>
                    <a:bodyPr/>
                    <a:lstStyle/>
                    <a:p>
                      <a:r>
                        <a:rPr lang="en-US" dirty="0" smtClean="0"/>
                        <a:t>Entire</a:t>
                      </a:r>
                      <a:r>
                        <a:rPr lang="en-US" baseline="0" dirty="0" smtClean="0"/>
                        <a:t> planning area</a:t>
                      </a:r>
                      <a:endParaRPr lang="en-US" dirty="0"/>
                    </a:p>
                  </a:txBody>
                  <a:tcPr/>
                </a:tc>
                <a:tc>
                  <a:txBody>
                    <a:bodyPr/>
                    <a:lstStyle/>
                    <a:p>
                      <a:r>
                        <a:rPr lang="en-US" dirty="0" smtClean="0"/>
                        <a:t>1” diameter</a:t>
                      </a:r>
                      <a:endParaRPr lang="en-US" dirty="0"/>
                    </a:p>
                  </a:txBody>
                  <a:tcPr/>
                </a:tc>
                <a:tc>
                  <a:txBody>
                    <a:bodyPr/>
                    <a:lstStyle/>
                    <a:p>
                      <a:r>
                        <a:rPr lang="en-US" dirty="0" smtClean="0"/>
                        <a:t>10% chance</a:t>
                      </a:r>
                      <a:r>
                        <a:rPr lang="en-US" baseline="0" dirty="0" smtClean="0"/>
                        <a:t> per year</a:t>
                      </a:r>
                      <a:endParaRPr lang="en-US" dirty="0"/>
                    </a:p>
                  </a:txBody>
                  <a:tcPr/>
                </a:tc>
              </a:tr>
              <a:tr h="1000125">
                <a:tc>
                  <a:txBody>
                    <a:bodyPr/>
                    <a:lstStyle/>
                    <a:p>
                      <a:r>
                        <a:rPr lang="en-US" dirty="0" smtClean="0"/>
                        <a:t>Flood</a:t>
                      </a:r>
                      <a:endParaRPr lang="en-US" dirty="0"/>
                    </a:p>
                  </a:txBody>
                  <a:tcPr>
                    <a:solidFill>
                      <a:srgbClr val="C8E4E6"/>
                    </a:solidFill>
                  </a:tcPr>
                </a:tc>
                <a:tc>
                  <a:txBody>
                    <a:bodyPr/>
                    <a:lstStyle/>
                    <a:p>
                      <a:r>
                        <a:rPr lang="en-US" dirty="0" smtClean="0"/>
                        <a:t>Along 0.2 mile of stream in</a:t>
                      </a:r>
                      <a:r>
                        <a:rPr lang="en-US" baseline="0" dirty="0" smtClean="0"/>
                        <a:t> Town A only</a:t>
                      </a:r>
                      <a:endParaRPr lang="en-US" dirty="0"/>
                    </a:p>
                  </a:txBody>
                  <a:tcPr>
                    <a:solidFill>
                      <a:srgbClr val="C8E4E6"/>
                    </a:solidFill>
                  </a:tcPr>
                </a:tc>
                <a:tc>
                  <a:txBody>
                    <a:bodyPr/>
                    <a:lstStyle/>
                    <a:p>
                      <a:r>
                        <a:rPr lang="en-US" dirty="0" smtClean="0"/>
                        <a:t>6” to 12” depth</a:t>
                      </a:r>
                      <a:endParaRPr lang="en-US" dirty="0"/>
                    </a:p>
                  </a:txBody>
                  <a:tcPr>
                    <a:solidFill>
                      <a:srgbClr val="C8E4E6"/>
                    </a:solidFill>
                  </a:tcPr>
                </a:tc>
                <a:tc>
                  <a:txBody>
                    <a:bodyPr/>
                    <a:lstStyle/>
                    <a:p>
                      <a:r>
                        <a:rPr lang="en-US" dirty="0" smtClean="0"/>
                        <a:t>25% chance per year</a:t>
                      </a:r>
                      <a:endParaRPr lang="en-US" dirty="0"/>
                    </a:p>
                  </a:txBody>
                  <a:tcPr>
                    <a:solidFill>
                      <a:srgbClr val="C8E4E6"/>
                    </a:solidFill>
                  </a:tcPr>
                </a:tc>
              </a:tr>
            </a:tbl>
          </a:graphicData>
        </a:graphic>
      </p:graphicFrame>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29</a:t>
            </a:fld>
            <a:endParaRPr lang="en-US" dirty="0"/>
          </a:p>
        </p:txBody>
      </p:sp>
    </p:spTree>
    <p:extLst>
      <p:ext uri="{BB962C8B-B14F-4D97-AF65-F5344CB8AC3E}">
        <p14:creationId xmlns:p14="http://schemas.microsoft.com/office/powerpoint/2010/main" val="1925005471"/>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Summarize Hazard Information</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30</a:t>
            </a:fld>
            <a:endParaRPr lang="en-US" dirty="0"/>
          </a:p>
        </p:txBody>
      </p:sp>
      <p:graphicFrame>
        <p:nvGraphicFramePr>
          <p:cNvPr id="6" name="Content Placeholder 5"/>
          <p:cNvGraphicFramePr>
            <a:graphicFrameLocks noGrp="1"/>
          </p:cNvGraphicFramePr>
          <p:nvPr>
            <p:ph idx="1"/>
            <p:extLst/>
          </p:nvPr>
        </p:nvGraphicFramePr>
        <p:xfrm>
          <a:off x="457200" y="1068388"/>
          <a:ext cx="8229600" cy="3931920"/>
        </p:xfrm>
        <a:graphic>
          <a:graphicData uri="http://schemas.openxmlformats.org/drawingml/2006/table">
            <a:tbl>
              <a:tblPr firstRow="1" bandRow="1">
                <a:tableStyleId>{21E4AEA4-8DFA-4A89-87EB-49C32662AFE0}</a:tableStyleId>
              </a:tblPr>
              <a:tblGrid>
                <a:gridCol w="2743200"/>
                <a:gridCol w="762000"/>
                <a:gridCol w="4724400"/>
              </a:tblGrid>
              <a:tr h="370840">
                <a:tc>
                  <a:txBody>
                    <a:bodyPr/>
                    <a:lstStyle/>
                    <a:p>
                      <a:r>
                        <a:rPr lang="en-US" sz="1800" u="none" strike="noStrike" kern="1200" baseline="0" dirty="0" smtClean="0"/>
                        <a:t>Hazard</a:t>
                      </a:r>
                      <a:endParaRPr lang="en-US" sz="1800" b="0" i="0" u="none" strike="noStrike" kern="1200" baseline="0" dirty="0" smtClean="0">
                        <a:solidFill>
                          <a:schemeClr val="lt1"/>
                        </a:solidFill>
                        <a:latin typeface="+mn-lt"/>
                        <a:ea typeface="+mn-ea"/>
                        <a:cs typeface="+mn-cs"/>
                      </a:endParaRPr>
                    </a:p>
                  </a:txBody>
                  <a:tcPr/>
                </a:tc>
                <a:tc>
                  <a:txBody>
                    <a:bodyPr/>
                    <a:lstStyle/>
                    <a:p>
                      <a:r>
                        <a:rPr lang="en-US" sz="1800" u="none" strike="noStrike" kern="1200" baseline="0" dirty="0" smtClean="0"/>
                        <a:t>Yes/No</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Decision to Profile Hazard</a:t>
                      </a:r>
                    </a:p>
                    <a:p>
                      <a:endParaRPr lang="en-US" dirty="0"/>
                    </a:p>
                  </a:txBody>
                  <a:tcPr/>
                </a:tc>
              </a:tr>
              <a:tr h="370840">
                <a:tc>
                  <a:txBody>
                    <a:bodyPr/>
                    <a:lstStyle/>
                    <a:p>
                      <a:r>
                        <a:rPr lang="en-US" sz="1800" u="none" strike="noStrike" kern="1200" baseline="0" dirty="0" smtClean="0"/>
                        <a:t>Avalanche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No</a:t>
                      </a:r>
                    </a:p>
                    <a:p>
                      <a:endParaRPr lang="en-US" dirty="0"/>
                    </a:p>
                  </a:txBody>
                  <a:tcPr/>
                </a:tc>
                <a:tc>
                  <a:txBody>
                    <a:bodyPr/>
                    <a:lstStyle/>
                    <a:p>
                      <a:r>
                        <a:rPr lang="en-US" sz="1800" u="none" strike="noStrike" kern="1200" baseline="0" dirty="0" err="1" smtClean="0"/>
                        <a:t>Shaktoolik’s</a:t>
                      </a:r>
                      <a:r>
                        <a:rPr lang="en-US" sz="1800" u="none" strike="noStrike" kern="1200" baseline="0" dirty="0" smtClean="0"/>
                        <a:t> topography is not one likely to produce avalanches; no instances of avalanches </a:t>
                      </a:r>
                      <a:r>
                        <a:rPr lang="en-US" sz="1800" u="none" strike="noStrike" kern="1200" baseline="0" dirty="0" err="1" smtClean="0"/>
                        <a:t>havv</a:t>
                      </a:r>
                      <a:r>
                        <a:rPr lang="en-US" sz="1800" u="none" strike="noStrike" kern="1200" baseline="0" dirty="0" smtClean="0"/>
                        <a:t> been observed in </a:t>
                      </a:r>
                      <a:r>
                        <a:rPr lang="en-US" sz="1800" u="none" strike="noStrike" kern="1200" baseline="0" dirty="0" err="1" smtClean="0"/>
                        <a:t>Shaktoolik</a:t>
                      </a:r>
                      <a:r>
                        <a:rPr lang="en-US" sz="1800" u="none" strike="noStrike" kern="1200" baseline="0" dirty="0" smtClean="0"/>
                        <a:t>.</a:t>
                      </a:r>
                      <a:endParaRPr lang="en-US"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Earthquake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Yes</a:t>
                      </a:r>
                    </a:p>
                    <a:p>
                      <a:endParaRPr lang="en-US" dirty="0"/>
                    </a:p>
                  </a:txBody>
                  <a:tcPr/>
                </a:tc>
                <a:tc>
                  <a:txBody>
                    <a:bodyPr/>
                    <a:lstStyle/>
                    <a:p>
                      <a:r>
                        <a:rPr lang="en-US" sz="1800" u="none" strike="noStrike" kern="1200" baseline="0" dirty="0" smtClean="0"/>
                        <a:t>Designated as a hazard in Alaska All‐Hazard Risk Mitigation Plan. Community members remember feeling the 1964 Earthquake.</a:t>
                      </a:r>
                    </a:p>
                    <a:p>
                      <a:r>
                        <a:rPr lang="en-US" sz="1800" u="none" strike="noStrike" kern="1200" baseline="0" dirty="0" smtClean="0"/>
                        <a:t>However, no earthquakes have been felt  since 1964. </a:t>
                      </a:r>
                      <a:endParaRPr lang="en-US" sz="1800" b="0" i="0" u="none" strike="noStrike" kern="1200" baseline="0" dirty="0" smtClean="0">
                        <a:solidFill>
                          <a:schemeClr val="lt1"/>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Erosion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Yes</a:t>
                      </a:r>
                      <a:endParaRPr lang="en-US" sz="1800" b="0" i="0" u="none" strike="noStrike" kern="1200" baseline="0" dirty="0" smtClean="0">
                        <a:solidFill>
                          <a:schemeClr val="lt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Designated as a hazard due to extensive history of erosion.</a:t>
                      </a:r>
                      <a:endParaRPr lang="en-US" sz="1800" b="0" i="0" u="none" strike="noStrike" kern="1200" baseline="0" dirty="0" smtClean="0">
                        <a:solidFill>
                          <a:schemeClr val="lt1"/>
                        </a:solidFill>
                        <a:latin typeface="+mn-lt"/>
                        <a:ea typeface="+mn-ea"/>
                        <a:cs typeface="+mn-cs"/>
                      </a:endParaRPr>
                    </a:p>
                  </a:txBody>
                  <a:tcPr/>
                </a:tc>
              </a:tr>
            </a:tbl>
          </a:graphicData>
        </a:graphic>
      </p:graphicFrame>
      <p:sp>
        <p:nvSpPr>
          <p:cNvPr id="7" name="TextBox 6"/>
          <p:cNvSpPr txBox="1"/>
          <p:nvPr/>
        </p:nvSpPr>
        <p:spPr>
          <a:xfrm>
            <a:off x="548936" y="5083946"/>
            <a:ext cx="6324600" cy="646331"/>
          </a:xfrm>
          <a:prstGeom prst="rect">
            <a:avLst/>
          </a:prstGeom>
          <a:noFill/>
        </p:spPr>
        <p:txBody>
          <a:bodyPr wrap="square" rtlCol="0">
            <a:spAutoFit/>
          </a:bodyPr>
          <a:lstStyle/>
          <a:p>
            <a:r>
              <a:rPr lang="en-US" dirty="0" smtClean="0"/>
              <a:t>Example excerpt from </a:t>
            </a:r>
            <a:r>
              <a:rPr lang="en-US" i="1" dirty="0"/>
              <a:t>City of </a:t>
            </a:r>
            <a:r>
              <a:rPr lang="en-US" i="1" dirty="0" err="1"/>
              <a:t>Shaktoolik</a:t>
            </a:r>
            <a:r>
              <a:rPr lang="en-US" i="1" dirty="0"/>
              <a:t>/</a:t>
            </a:r>
            <a:r>
              <a:rPr lang="en-US" i="1" dirty="0" err="1"/>
              <a:t>Shaktoolik</a:t>
            </a:r>
            <a:r>
              <a:rPr lang="en-US" i="1" dirty="0"/>
              <a:t> Tribal</a:t>
            </a:r>
          </a:p>
          <a:p>
            <a:r>
              <a:rPr lang="en-US" i="1" dirty="0"/>
              <a:t>Council, </a:t>
            </a:r>
            <a:r>
              <a:rPr lang="en-US" i="1" dirty="0" smtClean="0"/>
              <a:t>Alaska </a:t>
            </a:r>
            <a:r>
              <a:rPr lang="en-US" dirty="0" smtClean="0"/>
              <a:t>Multi‐Jurisdictional </a:t>
            </a:r>
            <a:r>
              <a:rPr lang="en-US" dirty="0"/>
              <a:t>Hazard Mitigation Plan</a:t>
            </a:r>
          </a:p>
        </p:txBody>
      </p:sp>
    </p:spTree>
    <p:extLst>
      <p:ext uri="{BB962C8B-B14F-4D97-AF65-F5344CB8AC3E}">
        <p14:creationId xmlns:p14="http://schemas.microsoft.com/office/powerpoint/2010/main" val="2396951949"/>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descr="1.5 story house on raised foundation." title="House under constructio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4459" y="1068388"/>
            <a:ext cx="7775081" cy="4646612"/>
          </a:xfrm>
        </p:spPr>
      </p:pic>
      <p:sp>
        <p:nvSpPr>
          <p:cNvPr id="4" name="Slide Number Placeholder 3"/>
          <p:cNvSpPr>
            <a:spLocks noGrp="1"/>
          </p:cNvSpPr>
          <p:nvPr>
            <p:ph type="sldNum" sz="quarter" idx="4"/>
          </p:nvPr>
        </p:nvSpPr>
        <p:spPr/>
        <p:txBody>
          <a:bodyPr/>
          <a:lstStyle/>
          <a:p>
            <a:pPr>
              <a:defRPr/>
            </a:pPr>
            <a:r>
              <a:rPr lang="en-US" dirty="0" smtClean="0"/>
              <a:t>Visual 2.</a:t>
            </a:r>
            <a:fld id="{167A036F-738C-4416-983E-5B04119587A4}" type="slidenum">
              <a:rPr lang="en-US" smtClean="0"/>
              <a:pPr>
                <a:defRPr/>
              </a:pPr>
              <a:t>31</a:t>
            </a:fld>
            <a:endParaRPr lang="en-US" dirty="0"/>
          </a:p>
        </p:txBody>
      </p:sp>
    </p:spTree>
    <p:extLst>
      <p:ext uri="{BB962C8B-B14F-4D97-AF65-F5344CB8AC3E}">
        <p14:creationId xmlns:p14="http://schemas.microsoft.com/office/powerpoint/2010/main" val="1470311145"/>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76400" y="1605951"/>
            <a:ext cx="6629400" cy="2895600"/>
          </a:xfrm>
        </p:spPr>
        <p:txBody>
          <a:bodyPr/>
          <a:lstStyle/>
          <a:p>
            <a:pPr eaLnBrk="1" hangingPunct="1"/>
            <a:r>
              <a:rPr lang="en-US" sz="4400" dirty="0" smtClean="0"/>
              <a:t>Unit 3</a:t>
            </a:r>
            <a:br>
              <a:rPr lang="en-US" sz="4400" dirty="0" smtClean="0"/>
            </a:br>
            <a:r>
              <a:rPr lang="en-US" sz="4400" dirty="0" smtClean="0"/>
              <a:t/>
            </a:r>
            <a:br>
              <a:rPr lang="en-US" sz="4400" dirty="0" smtClean="0"/>
            </a:br>
            <a:r>
              <a:rPr lang="en-US" sz="5400" dirty="0" smtClean="0"/>
              <a:t>Identify Community Assets</a:t>
            </a:r>
            <a:endParaRPr lang="en-US" sz="1800" b="0" dirty="0" smtClean="0">
              <a:solidFill>
                <a:schemeClr val="bg1"/>
              </a:solidFill>
            </a:endParaRPr>
          </a:p>
        </p:txBody>
      </p:sp>
      <p:sp>
        <p:nvSpPr>
          <p:cNvPr id="4"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32</a:t>
            </a:fld>
            <a:endParaRPr lang="en-US" dirty="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Identify Community Assets</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33</a:t>
            </a:fld>
            <a:endParaRPr lang="en-US" dirty="0"/>
          </a:p>
        </p:txBody>
      </p:sp>
      <p:grpSp>
        <p:nvGrpSpPr>
          <p:cNvPr id="3" name="Group 2" descr="Describe hazards&#10;Identify Community Assets (highlighted)&#10;Analyze Risks&#10;Summarize Vulnerability." title="Step 2: identify community assets"/>
          <p:cNvGrpSpPr/>
          <p:nvPr/>
        </p:nvGrpSpPr>
        <p:grpSpPr>
          <a:xfrm>
            <a:off x="457200" y="2133600"/>
            <a:ext cx="7943850" cy="2362200"/>
            <a:chOff x="457200" y="2133600"/>
            <a:chExt cx="7943850" cy="2362200"/>
          </a:xfrm>
        </p:grpSpPr>
        <p:sp>
          <p:nvSpPr>
            <p:cNvPr id="6" name="Pentagon 5"/>
            <p:cNvSpPr/>
            <p:nvPr/>
          </p:nvSpPr>
          <p:spPr bwMode="auto">
            <a:xfrm>
              <a:off x="457200" y="2133600"/>
              <a:ext cx="1981200" cy="2362200"/>
            </a:xfrm>
            <a:prstGeom prst="homePlate">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7" name="Pentagon 6"/>
            <p:cNvSpPr/>
            <p:nvPr/>
          </p:nvSpPr>
          <p:spPr bwMode="auto">
            <a:xfrm>
              <a:off x="2457450" y="2133600"/>
              <a:ext cx="1981200" cy="2362200"/>
            </a:xfrm>
            <a:prstGeom prst="homePlate">
              <a:avLst/>
            </a:prstGeom>
            <a:solidFill>
              <a:srgbClr val="80C5CA"/>
            </a:solidFill>
            <a:ln w="9525" cap="flat" cmpd="sng" algn="ctr">
              <a:noFill/>
              <a:prstDash val="solid"/>
              <a:round/>
              <a:headEnd type="none" w="med" len="med"/>
              <a:tailEnd type="none" w="med" len="med"/>
            </a:ln>
            <a:effectLst>
              <a:glow rad="2286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8" name="Pentagon 7"/>
            <p:cNvSpPr/>
            <p:nvPr/>
          </p:nvSpPr>
          <p:spPr bwMode="auto">
            <a:xfrm>
              <a:off x="4438650" y="2133600"/>
              <a:ext cx="1981200" cy="2362200"/>
            </a:xfrm>
            <a:prstGeom prst="homePlate">
              <a:avLst/>
            </a:prstGeom>
            <a:solidFill>
              <a:srgbClr val="46A1A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sp>
          <p:nvSpPr>
            <p:cNvPr id="9" name="Pentagon 8"/>
            <p:cNvSpPr/>
            <p:nvPr/>
          </p:nvSpPr>
          <p:spPr bwMode="auto">
            <a:xfrm>
              <a:off x="6419850" y="2133600"/>
              <a:ext cx="1981200" cy="2362200"/>
            </a:xfrm>
            <a:prstGeom prst="homePlate">
              <a:avLst/>
            </a:prstGeom>
            <a:solidFill>
              <a:srgbClr val="275B5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grpSp>
      <p:sp>
        <p:nvSpPr>
          <p:cNvPr id="10" name="TextBox 9"/>
          <p:cNvSpPr txBox="1"/>
          <p:nvPr/>
        </p:nvSpPr>
        <p:spPr>
          <a:xfrm>
            <a:off x="504825" y="2895600"/>
            <a:ext cx="1571625" cy="646331"/>
          </a:xfrm>
          <a:prstGeom prst="rect">
            <a:avLst/>
          </a:prstGeom>
          <a:noFill/>
        </p:spPr>
        <p:txBody>
          <a:bodyPr wrap="square" rtlCol="0">
            <a:spAutoFit/>
          </a:bodyPr>
          <a:lstStyle/>
          <a:p>
            <a:pPr lvl="0"/>
            <a:r>
              <a:rPr lang="en-US" b="1" dirty="0"/>
              <a:t>Describe </a:t>
            </a:r>
            <a:r>
              <a:rPr lang="en-US" b="1" dirty="0" smtClean="0"/>
              <a:t>Hazards</a:t>
            </a:r>
            <a:endParaRPr lang="en-US" b="1" dirty="0"/>
          </a:p>
        </p:txBody>
      </p:sp>
      <p:sp>
        <p:nvSpPr>
          <p:cNvPr id="11" name="TextBox 10"/>
          <p:cNvSpPr txBox="1"/>
          <p:nvPr/>
        </p:nvSpPr>
        <p:spPr>
          <a:xfrm>
            <a:off x="2619375" y="2895600"/>
            <a:ext cx="1571625" cy="923330"/>
          </a:xfrm>
          <a:prstGeom prst="rect">
            <a:avLst/>
          </a:prstGeom>
          <a:noFill/>
        </p:spPr>
        <p:txBody>
          <a:bodyPr wrap="square" rtlCol="0">
            <a:spAutoFit/>
          </a:bodyPr>
          <a:lstStyle/>
          <a:p>
            <a:pPr lvl="0"/>
            <a:r>
              <a:rPr lang="en-US" b="1" dirty="0">
                <a:solidFill>
                  <a:schemeClr val="bg1"/>
                </a:solidFill>
              </a:rPr>
              <a:t>Identify Community Assets</a:t>
            </a:r>
          </a:p>
        </p:txBody>
      </p:sp>
      <p:sp>
        <p:nvSpPr>
          <p:cNvPr id="12" name="TextBox 11"/>
          <p:cNvSpPr txBox="1"/>
          <p:nvPr/>
        </p:nvSpPr>
        <p:spPr>
          <a:xfrm>
            <a:off x="4638675" y="2895600"/>
            <a:ext cx="1076325" cy="646331"/>
          </a:xfrm>
          <a:prstGeom prst="rect">
            <a:avLst/>
          </a:prstGeom>
          <a:noFill/>
        </p:spPr>
        <p:txBody>
          <a:bodyPr wrap="square" rtlCol="0">
            <a:spAutoFit/>
          </a:bodyPr>
          <a:lstStyle/>
          <a:p>
            <a:pPr lvl="0"/>
            <a:r>
              <a:rPr lang="en-US" b="1" dirty="0">
                <a:solidFill>
                  <a:schemeClr val="bg1"/>
                </a:solidFill>
              </a:rPr>
              <a:t>Analyze Risks</a:t>
            </a:r>
          </a:p>
        </p:txBody>
      </p:sp>
      <p:sp>
        <p:nvSpPr>
          <p:cNvPr id="13" name="TextBox 12"/>
          <p:cNvSpPr txBox="1"/>
          <p:nvPr/>
        </p:nvSpPr>
        <p:spPr>
          <a:xfrm>
            <a:off x="6581775" y="2895600"/>
            <a:ext cx="1571625" cy="646331"/>
          </a:xfrm>
          <a:prstGeom prst="rect">
            <a:avLst/>
          </a:prstGeom>
          <a:noFill/>
        </p:spPr>
        <p:txBody>
          <a:bodyPr wrap="square" rtlCol="0">
            <a:spAutoFit/>
          </a:bodyPr>
          <a:lstStyle/>
          <a:p>
            <a:pPr lvl="0"/>
            <a:r>
              <a:rPr lang="en-US" b="1" dirty="0">
                <a:solidFill>
                  <a:schemeClr val="bg1"/>
                </a:solidFill>
              </a:rPr>
              <a:t>Summarize </a:t>
            </a:r>
            <a:r>
              <a:rPr lang="en-US" b="1" dirty="0" smtClean="0">
                <a:solidFill>
                  <a:schemeClr val="bg1"/>
                </a:solidFill>
              </a:rPr>
              <a:t>Vulnerability</a:t>
            </a:r>
            <a:endParaRPr lang="en-US"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Assets</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34</a:t>
            </a:fld>
            <a:endParaRPr lang="en-US" dirty="0"/>
          </a:p>
        </p:txBody>
      </p:sp>
      <p:sp>
        <p:nvSpPr>
          <p:cNvPr id="3" name="TextBox 2"/>
          <p:cNvSpPr txBox="1"/>
          <p:nvPr/>
        </p:nvSpPr>
        <p:spPr>
          <a:xfrm>
            <a:off x="2286000" y="1196100"/>
            <a:ext cx="1362874" cy="523220"/>
          </a:xfrm>
          <a:prstGeom prst="rect">
            <a:avLst/>
          </a:prstGeom>
          <a:noFill/>
        </p:spPr>
        <p:txBody>
          <a:bodyPr wrap="none" rtlCol="0">
            <a:spAutoFit/>
          </a:bodyPr>
          <a:lstStyle/>
          <a:p>
            <a:r>
              <a:rPr lang="en-US" sz="2800" b="1" dirty="0" smtClean="0"/>
              <a:t>People</a:t>
            </a:r>
            <a:endParaRPr lang="en-US" sz="2800" b="1" dirty="0"/>
          </a:p>
        </p:txBody>
      </p:sp>
      <p:sp>
        <p:nvSpPr>
          <p:cNvPr id="6" name="TextBox 5"/>
          <p:cNvSpPr txBox="1"/>
          <p:nvPr/>
        </p:nvSpPr>
        <p:spPr>
          <a:xfrm>
            <a:off x="2286000" y="2138776"/>
            <a:ext cx="1802096" cy="523220"/>
          </a:xfrm>
          <a:prstGeom prst="rect">
            <a:avLst/>
          </a:prstGeom>
          <a:noFill/>
        </p:spPr>
        <p:txBody>
          <a:bodyPr wrap="none" rtlCol="0">
            <a:spAutoFit/>
          </a:bodyPr>
          <a:lstStyle/>
          <a:p>
            <a:r>
              <a:rPr lang="en-US" sz="2800" b="1" dirty="0" smtClean="0"/>
              <a:t>Economy</a:t>
            </a:r>
            <a:endParaRPr lang="en-US" sz="2800" b="1" dirty="0"/>
          </a:p>
        </p:txBody>
      </p:sp>
      <p:sp>
        <p:nvSpPr>
          <p:cNvPr id="7" name="TextBox 6"/>
          <p:cNvSpPr txBox="1"/>
          <p:nvPr/>
        </p:nvSpPr>
        <p:spPr>
          <a:xfrm>
            <a:off x="2286000" y="3101268"/>
            <a:ext cx="1983235" cy="523220"/>
          </a:xfrm>
          <a:prstGeom prst="rect">
            <a:avLst/>
          </a:prstGeom>
          <a:noFill/>
        </p:spPr>
        <p:txBody>
          <a:bodyPr wrap="none" rtlCol="0">
            <a:spAutoFit/>
          </a:bodyPr>
          <a:lstStyle/>
          <a:p>
            <a:r>
              <a:rPr lang="en-US" sz="2800" b="1" dirty="0" smtClean="0"/>
              <a:t>Structures</a:t>
            </a:r>
            <a:endParaRPr lang="en-US" sz="2800" b="1" dirty="0"/>
          </a:p>
        </p:txBody>
      </p:sp>
      <p:sp>
        <p:nvSpPr>
          <p:cNvPr id="8" name="TextBox 7"/>
          <p:cNvSpPr txBox="1"/>
          <p:nvPr/>
        </p:nvSpPr>
        <p:spPr>
          <a:xfrm>
            <a:off x="2286000" y="4118502"/>
            <a:ext cx="6239209" cy="523220"/>
          </a:xfrm>
          <a:prstGeom prst="rect">
            <a:avLst/>
          </a:prstGeom>
          <a:noFill/>
        </p:spPr>
        <p:txBody>
          <a:bodyPr wrap="none" rtlCol="0">
            <a:spAutoFit/>
          </a:bodyPr>
          <a:lstStyle/>
          <a:p>
            <a:r>
              <a:rPr lang="en-US" sz="2800" b="1" dirty="0" smtClean="0"/>
              <a:t>Critical Facilities and Infrastructure</a:t>
            </a:r>
            <a:endParaRPr lang="en-US" sz="2800" b="1" dirty="0"/>
          </a:p>
        </p:txBody>
      </p:sp>
      <p:sp>
        <p:nvSpPr>
          <p:cNvPr id="9" name="TextBox 8"/>
          <p:cNvSpPr txBox="1"/>
          <p:nvPr/>
        </p:nvSpPr>
        <p:spPr>
          <a:xfrm>
            <a:off x="2286000" y="5029200"/>
            <a:ext cx="3719288" cy="523220"/>
          </a:xfrm>
          <a:prstGeom prst="rect">
            <a:avLst/>
          </a:prstGeom>
          <a:noFill/>
        </p:spPr>
        <p:txBody>
          <a:bodyPr wrap="none" rtlCol="0">
            <a:spAutoFit/>
          </a:bodyPr>
          <a:lstStyle/>
          <a:p>
            <a:r>
              <a:rPr lang="en-US" sz="2800" b="1" dirty="0" smtClean="0"/>
              <a:t>Natural Environment</a:t>
            </a:r>
            <a:endParaRPr lang="en-US" sz="2800" b="1" dirty="0"/>
          </a:p>
        </p:txBody>
      </p:sp>
      <p:sp>
        <p:nvSpPr>
          <p:cNvPr id="10" name="Rounded Rectangle 9" descr="Adult showing something to a group of children.&#10;" title="People"/>
          <p:cNvSpPr/>
          <p:nvPr/>
        </p:nvSpPr>
        <p:spPr>
          <a:xfrm>
            <a:off x="469037" y="1128471"/>
            <a:ext cx="1645920" cy="687916"/>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t="-30000" b="-30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
        <p:nvSpPr>
          <p:cNvPr id="11" name="Rounded Rectangle 10" descr="People at end of pier or boat looking at something on the ground.&#10;" title="Economy"/>
          <p:cNvSpPr/>
          <p:nvPr/>
        </p:nvSpPr>
        <p:spPr>
          <a:xfrm>
            <a:off x="469037" y="2075587"/>
            <a:ext cx="1645920" cy="687916"/>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t="-105000" b="-105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
        <p:nvSpPr>
          <p:cNvPr id="13" name="Rounded Rectangle 12" descr="Bridge over water washed out with piles remaining." title="Critical Facilities and Infrastructure"/>
          <p:cNvSpPr/>
          <p:nvPr/>
        </p:nvSpPr>
        <p:spPr>
          <a:xfrm>
            <a:off x="469037" y="4036484"/>
            <a:ext cx="1645920" cy="687916"/>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t="-30000" b="-30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
        <p:nvSpPr>
          <p:cNvPr id="14" name="Rounded Rectangle 13" descr="Landscape of lake at sunset." title="Natural Environment"/>
          <p:cNvSpPr/>
          <p:nvPr/>
        </p:nvSpPr>
        <p:spPr>
          <a:xfrm>
            <a:off x="469037" y="4953000"/>
            <a:ext cx="1645920" cy="687916"/>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t="-30000" b="-30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
        <p:nvSpPr>
          <p:cNvPr id="15" name="Rounded Rectangle 14" descr="Storefronts under construction.&#10;" title="Structures "/>
          <p:cNvSpPr/>
          <p:nvPr/>
        </p:nvSpPr>
        <p:spPr>
          <a:xfrm>
            <a:off x="457200" y="3140711"/>
            <a:ext cx="1645920" cy="669289"/>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39000" b="-39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a:xfrm>
            <a:off x="457200" y="1068388"/>
            <a:ext cx="5791200" cy="4494212"/>
          </a:xfrm>
        </p:spPr>
        <p:txBody>
          <a:bodyPr/>
          <a:lstStyle/>
          <a:p>
            <a:pPr marL="0" indent="0">
              <a:buNone/>
            </a:pPr>
            <a:r>
              <a:rPr lang="en-US" dirty="0" smtClean="0"/>
              <a:t>What are assets in your community?</a:t>
            </a:r>
            <a:endParaRPr lang="en-US" dirty="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35</a:t>
            </a:fld>
            <a:endParaRPr lang="en-US" dirty="0"/>
          </a:p>
        </p:txBody>
      </p:sp>
      <p:pic>
        <p:nvPicPr>
          <p:cNvPr id="6" name="Picture 5" title="Blank pad of paper on eas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685800"/>
            <a:ext cx="2667000" cy="5767066"/>
          </a:xfrm>
          <a:prstGeom prst="rect">
            <a:avLst/>
          </a:prstGeom>
        </p:spPr>
      </p:pic>
      <p:pic>
        <p:nvPicPr>
          <p:cNvPr id="4" name="Picture 3"/>
          <p:cNvPicPr>
            <a:picLocks noChangeAspect="1"/>
          </p:cNvPicPr>
          <p:nvPr/>
        </p:nvPicPr>
        <p:blipFill>
          <a:blip r:embed="rId4"/>
          <a:stretch>
            <a:fillRect/>
          </a:stretch>
        </p:blipFill>
        <p:spPr>
          <a:xfrm>
            <a:off x="152400" y="1981200"/>
            <a:ext cx="6456188" cy="3691329"/>
          </a:xfrm>
          <a:prstGeom prst="rect">
            <a:avLst/>
          </a:prstGeom>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a:t>
            </a:r>
            <a:endParaRPr lang="en-US" dirty="0"/>
          </a:p>
        </p:txBody>
      </p:sp>
      <p:sp>
        <p:nvSpPr>
          <p:cNvPr id="7"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36</a:t>
            </a:fld>
            <a:endParaRPr lang="en-US" dirty="0"/>
          </a:p>
        </p:txBody>
      </p:sp>
      <p:sp>
        <p:nvSpPr>
          <p:cNvPr id="9" name="Content Placeholder 2"/>
          <p:cNvSpPr txBox="1">
            <a:spLocks/>
          </p:cNvSpPr>
          <p:nvPr/>
        </p:nvSpPr>
        <p:spPr bwMode="auto">
          <a:xfrm>
            <a:off x="533400" y="1295400"/>
            <a:ext cx="59436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kumimoji="0" lang="en-US" sz="2800" b="1" i="0" u="none" strike="noStrike" kern="0" cap="none" spc="0" normalizeH="0" baseline="0" noProof="0" dirty="0" smtClean="0">
                <a:ln>
                  <a:noFill/>
                </a:ln>
                <a:solidFill>
                  <a:srgbClr val="000066"/>
                </a:solidFill>
                <a:effectLst/>
                <a:uLnTx/>
                <a:uFillTx/>
                <a:latin typeface="+mn-lt"/>
              </a:rPr>
              <a:t>Locations and</a:t>
            </a:r>
            <a:r>
              <a:rPr kumimoji="0" lang="en-US" sz="2800" b="1" i="0" u="none" strike="noStrike" kern="0" cap="none" spc="0" normalizeH="0" noProof="0" dirty="0" smtClean="0">
                <a:ln>
                  <a:noFill/>
                </a:ln>
                <a:solidFill>
                  <a:srgbClr val="000066"/>
                </a:solidFill>
                <a:effectLst/>
                <a:uLnTx/>
                <a:uFillTx/>
                <a:latin typeface="+mn-lt"/>
              </a:rPr>
              <a:t> 	</a:t>
            </a:r>
            <a:r>
              <a:rPr kumimoji="0" lang="en-US" sz="2800" b="1" i="0" u="none" strike="noStrike" kern="0" cap="none" spc="0" normalizeH="0" baseline="0" noProof="0" dirty="0" smtClean="0">
                <a:ln>
                  <a:noFill/>
                </a:ln>
                <a:solidFill>
                  <a:srgbClr val="000066"/>
                </a:solidFill>
                <a:effectLst/>
                <a:uLnTx/>
                <a:uFillTx/>
                <a:latin typeface="+mn-lt"/>
              </a:rPr>
              <a:t>concentrations of residents and employees</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kumimoji="0" lang="en-US" sz="2800" b="1" i="0" u="none" strike="noStrike" kern="0" cap="none" spc="0" normalizeH="0" baseline="0" noProof="0" dirty="0" smtClean="0">
                <a:ln>
                  <a:noFill/>
                </a:ln>
                <a:solidFill>
                  <a:srgbClr val="000066"/>
                </a:solidFill>
                <a:effectLst/>
                <a:uLnTx/>
                <a:uFillTx/>
                <a:latin typeface="+mn-lt"/>
              </a:rPr>
              <a:t>Locations and concentrations of special needs</a:t>
            </a:r>
            <a:r>
              <a:rPr kumimoji="0" lang="en-US" sz="2800" b="1" i="0" u="none" strike="noStrike" kern="0" cap="none" spc="0" normalizeH="0" noProof="0" dirty="0" smtClean="0">
                <a:ln>
                  <a:noFill/>
                </a:ln>
                <a:solidFill>
                  <a:srgbClr val="000066"/>
                </a:solidFill>
                <a:effectLst/>
                <a:uLnTx/>
                <a:uFillTx/>
                <a:latin typeface="+mn-lt"/>
              </a:rPr>
              <a:t> and dependent populations</a:t>
            </a:r>
          </a:p>
          <a:p>
            <a:pPr marL="342900" indent="-342900" eaLnBrk="0" hangingPunct="0">
              <a:spcBef>
                <a:spcPct val="20000"/>
              </a:spcBef>
              <a:buFontTx/>
              <a:buChar char="•"/>
              <a:tabLst>
                <a:tab pos="401638" algn="l"/>
              </a:tabLst>
            </a:pPr>
            <a:r>
              <a:rPr lang="en-US" sz="2800" b="1" kern="0" dirty="0" smtClean="0">
                <a:solidFill>
                  <a:srgbClr val="000066"/>
                </a:solidFill>
              </a:rPr>
              <a:t>Types and locations of visiting populations</a:t>
            </a:r>
            <a:endParaRPr kumimoji="0" lang="en-US" sz="2800" b="1" i="0" u="none" strike="noStrike" kern="0" cap="none" spc="0" normalizeH="0" baseline="0" noProof="0" dirty="0">
              <a:ln>
                <a:noFill/>
              </a:ln>
              <a:solidFill>
                <a:srgbClr val="000066"/>
              </a:solidFill>
              <a:effectLst/>
              <a:uLnTx/>
              <a:uFillTx/>
              <a:latin typeface="+mn-lt"/>
            </a:endParaRPr>
          </a:p>
        </p:txBody>
      </p:sp>
      <p:sp>
        <p:nvSpPr>
          <p:cNvPr id="12" name="Rounded Rectangle 11" descr="Adult showing something to a group of children." title="People."/>
          <p:cNvSpPr/>
          <p:nvPr/>
        </p:nvSpPr>
        <p:spPr>
          <a:xfrm>
            <a:off x="4572000" y="228600"/>
            <a:ext cx="3931920" cy="1447800"/>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t="-30000" b="-30000"/>
            </a:stretch>
          </a:blip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Economy</a:t>
            </a:r>
            <a:endParaRPr lang="en-US" dirty="0"/>
          </a:p>
        </p:txBody>
      </p:sp>
      <p:sp>
        <p:nvSpPr>
          <p:cNvPr id="5" name="Content Placeholder 2"/>
          <p:cNvSpPr txBox="1">
            <a:spLocks/>
          </p:cNvSpPr>
          <p:nvPr/>
        </p:nvSpPr>
        <p:spPr bwMode="auto">
          <a:xfrm>
            <a:off x="457200" y="1219200"/>
            <a:ext cx="59436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kumimoji="0" lang="en-US" sz="2800" b="1" i="0" u="none" strike="noStrike" kern="0" cap="none" spc="0" normalizeH="0" baseline="0" noProof="0" dirty="0" smtClean="0">
                <a:ln>
                  <a:noFill/>
                </a:ln>
                <a:solidFill>
                  <a:srgbClr val="000066"/>
                </a:solidFill>
                <a:effectLst/>
                <a:uLnTx/>
                <a:uFillTx/>
                <a:latin typeface="+mn-lt"/>
              </a:rPr>
              <a:t>Major employers</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lang="en-US" sz="2800" b="1" kern="0" dirty="0" smtClean="0">
                <a:solidFill>
                  <a:srgbClr val="000066"/>
                </a:solidFill>
                <a:latin typeface="+mn-lt"/>
              </a:rPr>
              <a:t>Primary economic sectors</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lang="en-US" sz="2800" b="1" kern="0" dirty="0" smtClean="0">
                <a:solidFill>
                  <a:srgbClr val="000066"/>
                </a:solidFill>
                <a:latin typeface="+mn-lt"/>
              </a:rPr>
              <a:t>Commercial centers </a:t>
            </a:r>
          </a:p>
          <a:p>
            <a:pPr marL="342900" indent="-342900" eaLnBrk="0" hangingPunct="0">
              <a:spcBef>
                <a:spcPct val="20000"/>
              </a:spcBef>
              <a:buFontTx/>
              <a:buChar char="•"/>
              <a:tabLst>
                <a:tab pos="401638" algn="l"/>
              </a:tabLst>
            </a:pPr>
            <a:r>
              <a:rPr lang="en-US" sz="2800" b="1" kern="0" dirty="0" smtClean="0">
                <a:solidFill>
                  <a:srgbClr val="000066"/>
                </a:solidFill>
              </a:rPr>
              <a:t>Dependencies between economy and infrastructure</a:t>
            </a:r>
          </a:p>
        </p:txBody>
      </p:sp>
      <p:sp>
        <p:nvSpPr>
          <p:cNvPr id="7"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37</a:t>
            </a:fld>
            <a:endParaRPr lang="en-US" dirty="0"/>
          </a:p>
        </p:txBody>
      </p:sp>
      <p:sp>
        <p:nvSpPr>
          <p:cNvPr id="8" name="Rounded Rectangle 7" descr="People at end of pier or boat looking at something on the ground." title="Economy"/>
          <p:cNvSpPr/>
          <p:nvPr/>
        </p:nvSpPr>
        <p:spPr>
          <a:xfrm>
            <a:off x="4572000" y="226484"/>
            <a:ext cx="3931920" cy="1526116"/>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t="-105000" b="-105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a:t>
            </a:r>
            <a:endParaRPr lang="en-US" dirty="0"/>
          </a:p>
        </p:txBody>
      </p:sp>
      <p:sp>
        <p:nvSpPr>
          <p:cNvPr id="5" name="Content Placeholder 2"/>
          <p:cNvSpPr txBox="1">
            <a:spLocks/>
          </p:cNvSpPr>
          <p:nvPr/>
        </p:nvSpPr>
        <p:spPr bwMode="auto">
          <a:xfrm>
            <a:off x="533400" y="1143000"/>
            <a:ext cx="6704053" cy="4494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tabLst>
                <a:tab pos="401638" algn="l"/>
              </a:tabLst>
              <a:defRPr/>
            </a:pPr>
            <a:r>
              <a:rPr lang="en-US" sz="2400" b="1" dirty="0" smtClean="0">
                <a:solidFill>
                  <a:srgbClr val="000066"/>
                </a:solidFill>
                <a:latin typeface="+mn-lt"/>
              </a:rPr>
              <a:t>Existing and Future</a:t>
            </a:r>
            <a:endParaRPr lang="en-US" sz="2400" b="1" kern="0" dirty="0" smtClean="0">
              <a:solidFill>
                <a:srgbClr val="000066"/>
              </a:solidFill>
              <a:latin typeface="+mn-lt"/>
            </a:endParaRP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lang="en-US" sz="2400" b="1" kern="0" dirty="0" smtClean="0">
                <a:solidFill>
                  <a:srgbClr val="000066"/>
                </a:solidFill>
                <a:latin typeface="+mn-lt"/>
              </a:rPr>
              <a:t>Locations, types, and values of structures</a:t>
            </a:r>
          </a:p>
          <a:p>
            <a:pPr marL="342900" indent="-342900" eaLnBrk="0" hangingPunct="0">
              <a:spcBef>
                <a:spcPct val="20000"/>
              </a:spcBef>
              <a:buFontTx/>
              <a:buChar char="•"/>
              <a:tabLst>
                <a:tab pos="401638" algn="l"/>
              </a:tabLst>
            </a:pPr>
            <a:r>
              <a:rPr lang="en-US" sz="2400" b="1" kern="0" dirty="0" smtClean="0">
                <a:solidFill>
                  <a:srgbClr val="000066"/>
                </a:solidFill>
              </a:rPr>
              <a:t>Cultural and historic resources</a:t>
            </a:r>
          </a:p>
          <a:p>
            <a:pPr marL="342900" lvl="0" indent="-342900" eaLnBrk="0" hangingPunct="0">
              <a:spcBef>
                <a:spcPct val="20000"/>
              </a:spcBef>
              <a:buFontTx/>
              <a:buChar char="•"/>
              <a:tabLst>
                <a:tab pos="401638" algn="l"/>
              </a:tabLst>
              <a:defRPr/>
            </a:pPr>
            <a:r>
              <a:rPr lang="en-US" sz="2400" b="1" kern="0" dirty="0" smtClean="0">
                <a:solidFill>
                  <a:srgbClr val="000066"/>
                </a:solidFill>
              </a:rPr>
              <a:t>Locations and types of planned new development/redevelopment</a:t>
            </a:r>
          </a:p>
          <a:p>
            <a:pPr marL="342900" lvl="0" indent="-342900" eaLnBrk="0" hangingPunct="0">
              <a:spcBef>
                <a:spcPct val="20000"/>
              </a:spcBef>
              <a:buFontTx/>
              <a:buChar char="•"/>
              <a:tabLst>
                <a:tab pos="401638" algn="l"/>
              </a:tabLst>
              <a:defRPr/>
            </a:pPr>
            <a:r>
              <a:rPr lang="en-US" sz="2400" b="1" kern="0" dirty="0" smtClean="0">
                <a:solidFill>
                  <a:srgbClr val="000066"/>
                </a:solidFill>
              </a:rPr>
              <a:t>Infrastructure for new development</a:t>
            </a:r>
          </a:p>
          <a:p>
            <a:pPr marL="342900" lvl="0" indent="-342900" eaLnBrk="0" hangingPunct="0">
              <a:spcBef>
                <a:spcPct val="20000"/>
              </a:spcBef>
              <a:buFontTx/>
              <a:buChar char="•"/>
              <a:tabLst>
                <a:tab pos="401638" algn="l"/>
              </a:tabLst>
              <a:defRPr/>
            </a:pPr>
            <a:r>
              <a:rPr lang="en-US" sz="2400" b="1" kern="0" dirty="0" smtClean="0">
                <a:solidFill>
                  <a:srgbClr val="000066"/>
                </a:solidFill>
              </a:rPr>
              <a:t>Planned critical facilities and capital improvements</a:t>
            </a:r>
            <a:endParaRPr kumimoji="0" lang="en-US" sz="2400" b="1" i="0" u="none" strike="noStrike" kern="0" cap="none" spc="0" normalizeH="0" baseline="0" noProof="0" dirty="0">
              <a:ln>
                <a:noFill/>
              </a:ln>
              <a:solidFill>
                <a:srgbClr val="000066"/>
              </a:solidFill>
              <a:effectLst/>
              <a:uLnTx/>
              <a:uFillTx/>
              <a:latin typeface="+mn-lt"/>
            </a:endParaRPr>
          </a:p>
        </p:txBody>
      </p:sp>
      <p:sp>
        <p:nvSpPr>
          <p:cNvPr id="8"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38</a:t>
            </a:fld>
            <a:endParaRPr lang="en-US" dirty="0"/>
          </a:p>
        </p:txBody>
      </p:sp>
      <p:sp>
        <p:nvSpPr>
          <p:cNvPr id="7" name="Rounded Rectangle 6" descr="Storefronts under construction." title="Structures "/>
          <p:cNvSpPr/>
          <p:nvPr/>
        </p:nvSpPr>
        <p:spPr>
          <a:xfrm>
            <a:off x="5943600" y="245111"/>
            <a:ext cx="2743200" cy="1355089"/>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t="-39000" b="-39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Assessment Terms</a:t>
            </a:r>
            <a:endParaRPr lang="en-US" dirty="0"/>
          </a:p>
        </p:txBody>
      </p:sp>
      <p:grpSp>
        <p:nvGrpSpPr>
          <p:cNvPr id="4" name="Group 3" descr="Natural Hazard, Community Asset, Vulnerability, Impact, Risk." title="Risk Assessment Terms"/>
          <p:cNvGrpSpPr/>
          <p:nvPr/>
        </p:nvGrpSpPr>
        <p:grpSpPr>
          <a:xfrm>
            <a:off x="1524000" y="1436399"/>
            <a:ext cx="6096000" cy="3985201"/>
            <a:chOff x="1524000" y="1436399"/>
            <a:chExt cx="6096000" cy="3985201"/>
          </a:xfrm>
        </p:grpSpPr>
        <p:sp>
          <p:nvSpPr>
            <p:cNvPr id="6" name="Rectangle 5"/>
            <p:cNvSpPr/>
            <p:nvPr/>
          </p:nvSpPr>
          <p:spPr>
            <a:xfrm>
              <a:off x="1524000" y="1702079"/>
              <a:ext cx="6096000" cy="453600"/>
            </a:xfrm>
            <a:prstGeom prst="rect">
              <a:avLst/>
            </a:prstGeom>
            <a:ln>
              <a:solidFill>
                <a:srgbClr val="72BFC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28800" y="1436399"/>
              <a:ext cx="4267200" cy="531360"/>
            </a:xfrm>
            <a:custGeom>
              <a:avLst/>
              <a:gdLst>
                <a:gd name="connsiteX0" fmla="*/ 0 w 4267200"/>
                <a:gd name="connsiteY0" fmla="*/ 88562 h 531360"/>
                <a:gd name="connsiteX1" fmla="*/ 88562 w 4267200"/>
                <a:gd name="connsiteY1" fmla="*/ 0 h 531360"/>
                <a:gd name="connsiteX2" fmla="*/ 4178638 w 4267200"/>
                <a:gd name="connsiteY2" fmla="*/ 0 h 531360"/>
                <a:gd name="connsiteX3" fmla="*/ 4267200 w 4267200"/>
                <a:gd name="connsiteY3" fmla="*/ 88562 h 531360"/>
                <a:gd name="connsiteX4" fmla="*/ 4267200 w 4267200"/>
                <a:gd name="connsiteY4" fmla="*/ 442798 h 531360"/>
                <a:gd name="connsiteX5" fmla="*/ 4178638 w 4267200"/>
                <a:gd name="connsiteY5" fmla="*/ 531360 h 531360"/>
                <a:gd name="connsiteX6" fmla="*/ 88562 w 4267200"/>
                <a:gd name="connsiteY6" fmla="*/ 531360 h 531360"/>
                <a:gd name="connsiteX7" fmla="*/ 0 w 4267200"/>
                <a:gd name="connsiteY7" fmla="*/ 442798 h 531360"/>
                <a:gd name="connsiteX8" fmla="*/ 0 w 42672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31360">
                  <a:moveTo>
                    <a:pt x="0" y="88562"/>
                  </a:moveTo>
                  <a:cubicBezTo>
                    <a:pt x="0" y="39651"/>
                    <a:pt x="39651" y="0"/>
                    <a:pt x="88562" y="0"/>
                  </a:cubicBezTo>
                  <a:lnTo>
                    <a:pt x="4178638" y="0"/>
                  </a:lnTo>
                  <a:cubicBezTo>
                    <a:pt x="4227549" y="0"/>
                    <a:pt x="4267200" y="39651"/>
                    <a:pt x="4267200" y="88562"/>
                  </a:cubicBezTo>
                  <a:lnTo>
                    <a:pt x="4267200" y="442798"/>
                  </a:lnTo>
                  <a:cubicBezTo>
                    <a:pt x="4267200" y="491709"/>
                    <a:pt x="4227549" y="531360"/>
                    <a:pt x="4178638" y="531360"/>
                  </a:cubicBezTo>
                  <a:lnTo>
                    <a:pt x="88562" y="531360"/>
                  </a:lnTo>
                  <a:cubicBezTo>
                    <a:pt x="39651" y="531360"/>
                    <a:pt x="0" y="491709"/>
                    <a:pt x="0" y="442798"/>
                  </a:cubicBezTo>
                  <a:lnTo>
                    <a:pt x="0" y="88562"/>
                  </a:lnTo>
                  <a:close/>
                </a:path>
              </a:pathLst>
            </a:cu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229" tIns="25939" rIns="187229" bIns="25939" numCol="1" spcCol="1270" anchor="ctr" anchorCtr="0">
              <a:noAutofit/>
            </a:bodyPr>
            <a:lstStyle/>
            <a:p>
              <a:pPr lvl="0" algn="l" defTabSz="800100">
                <a:lnSpc>
                  <a:spcPct val="90000"/>
                </a:lnSpc>
                <a:spcBef>
                  <a:spcPct val="0"/>
                </a:spcBef>
                <a:spcAft>
                  <a:spcPct val="35000"/>
                </a:spcAft>
              </a:pPr>
              <a:r>
                <a:rPr lang="en-US" sz="1800" b="1" kern="1200" dirty="0" smtClean="0"/>
                <a:t>Natural Hazard</a:t>
              </a:r>
              <a:endParaRPr lang="en-US" sz="1800" b="1" kern="1200" dirty="0"/>
            </a:p>
          </p:txBody>
        </p:sp>
        <p:sp>
          <p:nvSpPr>
            <p:cNvPr id="8" name="Rectangle 7"/>
            <p:cNvSpPr/>
            <p:nvPr/>
          </p:nvSpPr>
          <p:spPr>
            <a:xfrm>
              <a:off x="1524000" y="2518559"/>
              <a:ext cx="6096000" cy="453600"/>
            </a:xfrm>
            <a:prstGeom prst="rect">
              <a:avLst/>
            </a:prstGeom>
            <a:ln>
              <a:solidFill>
                <a:srgbClr val="72BFC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28800" y="2252879"/>
              <a:ext cx="4267200" cy="531360"/>
            </a:xfrm>
            <a:custGeom>
              <a:avLst/>
              <a:gdLst>
                <a:gd name="connsiteX0" fmla="*/ 0 w 4267200"/>
                <a:gd name="connsiteY0" fmla="*/ 88562 h 531360"/>
                <a:gd name="connsiteX1" fmla="*/ 88562 w 4267200"/>
                <a:gd name="connsiteY1" fmla="*/ 0 h 531360"/>
                <a:gd name="connsiteX2" fmla="*/ 4178638 w 4267200"/>
                <a:gd name="connsiteY2" fmla="*/ 0 h 531360"/>
                <a:gd name="connsiteX3" fmla="*/ 4267200 w 4267200"/>
                <a:gd name="connsiteY3" fmla="*/ 88562 h 531360"/>
                <a:gd name="connsiteX4" fmla="*/ 4267200 w 4267200"/>
                <a:gd name="connsiteY4" fmla="*/ 442798 h 531360"/>
                <a:gd name="connsiteX5" fmla="*/ 4178638 w 4267200"/>
                <a:gd name="connsiteY5" fmla="*/ 531360 h 531360"/>
                <a:gd name="connsiteX6" fmla="*/ 88562 w 4267200"/>
                <a:gd name="connsiteY6" fmla="*/ 531360 h 531360"/>
                <a:gd name="connsiteX7" fmla="*/ 0 w 4267200"/>
                <a:gd name="connsiteY7" fmla="*/ 442798 h 531360"/>
                <a:gd name="connsiteX8" fmla="*/ 0 w 42672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31360">
                  <a:moveTo>
                    <a:pt x="0" y="88562"/>
                  </a:moveTo>
                  <a:cubicBezTo>
                    <a:pt x="0" y="39651"/>
                    <a:pt x="39651" y="0"/>
                    <a:pt x="88562" y="0"/>
                  </a:cubicBezTo>
                  <a:lnTo>
                    <a:pt x="4178638" y="0"/>
                  </a:lnTo>
                  <a:cubicBezTo>
                    <a:pt x="4227549" y="0"/>
                    <a:pt x="4267200" y="39651"/>
                    <a:pt x="4267200" y="88562"/>
                  </a:cubicBezTo>
                  <a:lnTo>
                    <a:pt x="4267200" y="442798"/>
                  </a:lnTo>
                  <a:cubicBezTo>
                    <a:pt x="4267200" y="491709"/>
                    <a:pt x="4227549" y="531360"/>
                    <a:pt x="4178638" y="531360"/>
                  </a:cubicBezTo>
                  <a:lnTo>
                    <a:pt x="88562" y="531360"/>
                  </a:lnTo>
                  <a:cubicBezTo>
                    <a:pt x="39651" y="531360"/>
                    <a:pt x="0" y="491709"/>
                    <a:pt x="0" y="442798"/>
                  </a:cubicBezTo>
                  <a:lnTo>
                    <a:pt x="0" y="88562"/>
                  </a:lnTo>
                  <a:close/>
                </a:path>
              </a:pathLst>
            </a:cu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229" tIns="25939" rIns="187229" bIns="25939" numCol="1" spcCol="1270" anchor="ctr" anchorCtr="0">
              <a:noAutofit/>
            </a:bodyPr>
            <a:lstStyle/>
            <a:p>
              <a:pPr lvl="0" algn="l" defTabSz="800100">
                <a:lnSpc>
                  <a:spcPct val="90000"/>
                </a:lnSpc>
                <a:spcBef>
                  <a:spcPct val="0"/>
                </a:spcBef>
                <a:spcAft>
                  <a:spcPct val="35000"/>
                </a:spcAft>
              </a:pPr>
              <a:r>
                <a:rPr lang="en-US" sz="1800" b="1" kern="1200" dirty="0" smtClean="0"/>
                <a:t>Community Asset</a:t>
              </a:r>
              <a:endParaRPr lang="en-US" sz="1800" b="1" kern="1200" dirty="0"/>
            </a:p>
          </p:txBody>
        </p:sp>
        <p:sp>
          <p:nvSpPr>
            <p:cNvPr id="10" name="Rectangle 9"/>
            <p:cNvSpPr/>
            <p:nvPr/>
          </p:nvSpPr>
          <p:spPr>
            <a:xfrm>
              <a:off x="1524000" y="3335039"/>
              <a:ext cx="6096000" cy="453600"/>
            </a:xfrm>
            <a:prstGeom prst="rect">
              <a:avLst/>
            </a:prstGeom>
            <a:ln>
              <a:solidFill>
                <a:srgbClr val="72BFC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28800" y="3069359"/>
              <a:ext cx="4267200" cy="531360"/>
            </a:xfrm>
            <a:custGeom>
              <a:avLst/>
              <a:gdLst>
                <a:gd name="connsiteX0" fmla="*/ 0 w 4267200"/>
                <a:gd name="connsiteY0" fmla="*/ 88562 h 531360"/>
                <a:gd name="connsiteX1" fmla="*/ 88562 w 4267200"/>
                <a:gd name="connsiteY1" fmla="*/ 0 h 531360"/>
                <a:gd name="connsiteX2" fmla="*/ 4178638 w 4267200"/>
                <a:gd name="connsiteY2" fmla="*/ 0 h 531360"/>
                <a:gd name="connsiteX3" fmla="*/ 4267200 w 4267200"/>
                <a:gd name="connsiteY3" fmla="*/ 88562 h 531360"/>
                <a:gd name="connsiteX4" fmla="*/ 4267200 w 4267200"/>
                <a:gd name="connsiteY4" fmla="*/ 442798 h 531360"/>
                <a:gd name="connsiteX5" fmla="*/ 4178638 w 4267200"/>
                <a:gd name="connsiteY5" fmla="*/ 531360 h 531360"/>
                <a:gd name="connsiteX6" fmla="*/ 88562 w 4267200"/>
                <a:gd name="connsiteY6" fmla="*/ 531360 h 531360"/>
                <a:gd name="connsiteX7" fmla="*/ 0 w 4267200"/>
                <a:gd name="connsiteY7" fmla="*/ 442798 h 531360"/>
                <a:gd name="connsiteX8" fmla="*/ 0 w 42672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31360">
                  <a:moveTo>
                    <a:pt x="0" y="88562"/>
                  </a:moveTo>
                  <a:cubicBezTo>
                    <a:pt x="0" y="39651"/>
                    <a:pt x="39651" y="0"/>
                    <a:pt x="88562" y="0"/>
                  </a:cubicBezTo>
                  <a:lnTo>
                    <a:pt x="4178638" y="0"/>
                  </a:lnTo>
                  <a:cubicBezTo>
                    <a:pt x="4227549" y="0"/>
                    <a:pt x="4267200" y="39651"/>
                    <a:pt x="4267200" y="88562"/>
                  </a:cubicBezTo>
                  <a:lnTo>
                    <a:pt x="4267200" y="442798"/>
                  </a:lnTo>
                  <a:cubicBezTo>
                    <a:pt x="4267200" y="491709"/>
                    <a:pt x="4227549" y="531360"/>
                    <a:pt x="4178638" y="531360"/>
                  </a:cubicBezTo>
                  <a:lnTo>
                    <a:pt x="88562" y="531360"/>
                  </a:lnTo>
                  <a:cubicBezTo>
                    <a:pt x="39651" y="531360"/>
                    <a:pt x="0" y="491709"/>
                    <a:pt x="0" y="442798"/>
                  </a:cubicBezTo>
                  <a:lnTo>
                    <a:pt x="0" y="88562"/>
                  </a:lnTo>
                  <a:close/>
                </a:path>
              </a:pathLst>
            </a:cu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229" tIns="25939" rIns="187229" bIns="25939" numCol="1" spcCol="1270" anchor="ctr" anchorCtr="0">
              <a:noAutofit/>
            </a:bodyPr>
            <a:lstStyle/>
            <a:p>
              <a:pPr lvl="0" algn="l" defTabSz="800100">
                <a:lnSpc>
                  <a:spcPct val="90000"/>
                </a:lnSpc>
                <a:spcBef>
                  <a:spcPct val="0"/>
                </a:spcBef>
                <a:spcAft>
                  <a:spcPct val="35000"/>
                </a:spcAft>
              </a:pPr>
              <a:r>
                <a:rPr lang="en-US" sz="1800" b="1" kern="1200" dirty="0" smtClean="0"/>
                <a:t>Vulnerability</a:t>
              </a:r>
              <a:endParaRPr lang="en-US" sz="1800" b="1" kern="1200" dirty="0"/>
            </a:p>
          </p:txBody>
        </p:sp>
        <p:sp>
          <p:nvSpPr>
            <p:cNvPr id="12" name="Rectangle 11"/>
            <p:cNvSpPr/>
            <p:nvPr/>
          </p:nvSpPr>
          <p:spPr>
            <a:xfrm>
              <a:off x="1524000" y="4151520"/>
              <a:ext cx="6096000" cy="453600"/>
            </a:xfrm>
            <a:prstGeom prst="rect">
              <a:avLst/>
            </a:prstGeom>
            <a:ln>
              <a:solidFill>
                <a:srgbClr val="72BFC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28800" y="3885840"/>
              <a:ext cx="4267200" cy="531360"/>
            </a:xfrm>
            <a:custGeom>
              <a:avLst/>
              <a:gdLst>
                <a:gd name="connsiteX0" fmla="*/ 0 w 4267200"/>
                <a:gd name="connsiteY0" fmla="*/ 88562 h 531360"/>
                <a:gd name="connsiteX1" fmla="*/ 88562 w 4267200"/>
                <a:gd name="connsiteY1" fmla="*/ 0 h 531360"/>
                <a:gd name="connsiteX2" fmla="*/ 4178638 w 4267200"/>
                <a:gd name="connsiteY2" fmla="*/ 0 h 531360"/>
                <a:gd name="connsiteX3" fmla="*/ 4267200 w 4267200"/>
                <a:gd name="connsiteY3" fmla="*/ 88562 h 531360"/>
                <a:gd name="connsiteX4" fmla="*/ 4267200 w 4267200"/>
                <a:gd name="connsiteY4" fmla="*/ 442798 h 531360"/>
                <a:gd name="connsiteX5" fmla="*/ 4178638 w 4267200"/>
                <a:gd name="connsiteY5" fmla="*/ 531360 h 531360"/>
                <a:gd name="connsiteX6" fmla="*/ 88562 w 4267200"/>
                <a:gd name="connsiteY6" fmla="*/ 531360 h 531360"/>
                <a:gd name="connsiteX7" fmla="*/ 0 w 4267200"/>
                <a:gd name="connsiteY7" fmla="*/ 442798 h 531360"/>
                <a:gd name="connsiteX8" fmla="*/ 0 w 42672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31360">
                  <a:moveTo>
                    <a:pt x="0" y="88562"/>
                  </a:moveTo>
                  <a:cubicBezTo>
                    <a:pt x="0" y="39651"/>
                    <a:pt x="39651" y="0"/>
                    <a:pt x="88562" y="0"/>
                  </a:cubicBezTo>
                  <a:lnTo>
                    <a:pt x="4178638" y="0"/>
                  </a:lnTo>
                  <a:cubicBezTo>
                    <a:pt x="4227549" y="0"/>
                    <a:pt x="4267200" y="39651"/>
                    <a:pt x="4267200" y="88562"/>
                  </a:cubicBezTo>
                  <a:lnTo>
                    <a:pt x="4267200" y="442798"/>
                  </a:lnTo>
                  <a:cubicBezTo>
                    <a:pt x="4267200" y="491709"/>
                    <a:pt x="4227549" y="531360"/>
                    <a:pt x="4178638" y="531360"/>
                  </a:cubicBezTo>
                  <a:lnTo>
                    <a:pt x="88562" y="531360"/>
                  </a:lnTo>
                  <a:cubicBezTo>
                    <a:pt x="39651" y="531360"/>
                    <a:pt x="0" y="491709"/>
                    <a:pt x="0" y="442798"/>
                  </a:cubicBezTo>
                  <a:lnTo>
                    <a:pt x="0" y="88562"/>
                  </a:lnTo>
                  <a:close/>
                </a:path>
              </a:pathLst>
            </a:cu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229" tIns="25939" rIns="187229" bIns="25939" numCol="1" spcCol="1270" anchor="ctr" anchorCtr="0">
              <a:noAutofit/>
            </a:bodyPr>
            <a:lstStyle/>
            <a:p>
              <a:pPr lvl="0" algn="l" defTabSz="800100">
                <a:lnSpc>
                  <a:spcPct val="90000"/>
                </a:lnSpc>
                <a:spcBef>
                  <a:spcPct val="0"/>
                </a:spcBef>
                <a:spcAft>
                  <a:spcPct val="35000"/>
                </a:spcAft>
              </a:pPr>
              <a:r>
                <a:rPr lang="en-US" sz="1800" b="1" kern="1200" dirty="0" smtClean="0"/>
                <a:t>Impact</a:t>
              </a:r>
              <a:endParaRPr lang="en-US" sz="1800" b="1" kern="1200" dirty="0"/>
            </a:p>
          </p:txBody>
        </p:sp>
        <p:sp>
          <p:nvSpPr>
            <p:cNvPr id="14" name="Rectangle 13"/>
            <p:cNvSpPr/>
            <p:nvPr/>
          </p:nvSpPr>
          <p:spPr>
            <a:xfrm>
              <a:off x="1524000" y="4968000"/>
              <a:ext cx="6096000" cy="453600"/>
            </a:xfrm>
            <a:prstGeom prst="rect">
              <a:avLst/>
            </a:prstGeom>
            <a:ln>
              <a:solidFill>
                <a:srgbClr val="72BFC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828800" y="4702320"/>
              <a:ext cx="4267200" cy="531360"/>
            </a:xfrm>
            <a:custGeom>
              <a:avLst/>
              <a:gdLst>
                <a:gd name="connsiteX0" fmla="*/ 0 w 4267200"/>
                <a:gd name="connsiteY0" fmla="*/ 88562 h 531360"/>
                <a:gd name="connsiteX1" fmla="*/ 88562 w 4267200"/>
                <a:gd name="connsiteY1" fmla="*/ 0 h 531360"/>
                <a:gd name="connsiteX2" fmla="*/ 4178638 w 4267200"/>
                <a:gd name="connsiteY2" fmla="*/ 0 h 531360"/>
                <a:gd name="connsiteX3" fmla="*/ 4267200 w 4267200"/>
                <a:gd name="connsiteY3" fmla="*/ 88562 h 531360"/>
                <a:gd name="connsiteX4" fmla="*/ 4267200 w 4267200"/>
                <a:gd name="connsiteY4" fmla="*/ 442798 h 531360"/>
                <a:gd name="connsiteX5" fmla="*/ 4178638 w 4267200"/>
                <a:gd name="connsiteY5" fmla="*/ 531360 h 531360"/>
                <a:gd name="connsiteX6" fmla="*/ 88562 w 4267200"/>
                <a:gd name="connsiteY6" fmla="*/ 531360 h 531360"/>
                <a:gd name="connsiteX7" fmla="*/ 0 w 4267200"/>
                <a:gd name="connsiteY7" fmla="*/ 442798 h 531360"/>
                <a:gd name="connsiteX8" fmla="*/ 0 w 42672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31360">
                  <a:moveTo>
                    <a:pt x="0" y="88562"/>
                  </a:moveTo>
                  <a:cubicBezTo>
                    <a:pt x="0" y="39651"/>
                    <a:pt x="39651" y="0"/>
                    <a:pt x="88562" y="0"/>
                  </a:cubicBezTo>
                  <a:lnTo>
                    <a:pt x="4178638" y="0"/>
                  </a:lnTo>
                  <a:cubicBezTo>
                    <a:pt x="4227549" y="0"/>
                    <a:pt x="4267200" y="39651"/>
                    <a:pt x="4267200" y="88562"/>
                  </a:cubicBezTo>
                  <a:lnTo>
                    <a:pt x="4267200" y="442798"/>
                  </a:lnTo>
                  <a:cubicBezTo>
                    <a:pt x="4267200" y="491709"/>
                    <a:pt x="4227549" y="531360"/>
                    <a:pt x="4178638" y="531360"/>
                  </a:cubicBezTo>
                  <a:lnTo>
                    <a:pt x="88562" y="531360"/>
                  </a:lnTo>
                  <a:cubicBezTo>
                    <a:pt x="39651" y="531360"/>
                    <a:pt x="0" y="491709"/>
                    <a:pt x="0" y="442798"/>
                  </a:cubicBezTo>
                  <a:lnTo>
                    <a:pt x="0" y="88562"/>
                  </a:lnTo>
                  <a:close/>
                </a:path>
              </a:pathLst>
            </a:cu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229" tIns="25939" rIns="187229" bIns="25939" numCol="1" spcCol="1270" anchor="ctr" anchorCtr="0">
              <a:noAutofit/>
            </a:bodyPr>
            <a:lstStyle/>
            <a:p>
              <a:pPr lvl="0" algn="l" defTabSz="800100">
                <a:lnSpc>
                  <a:spcPct val="90000"/>
                </a:lnSpc>
                <a:spcBef>
                  <a:spcPct val="0"/>
                </a:spcBef>
                <a:spcAft>
                  <a:spcPct val="35000"/>
                </a:spcAft>
              </a:pPr>
              <a:r>
                <a:rPr lang="en-US" sz="1800" b="1" kern="1200" dirty="0" smtClean="0"/>
                <a:t>Risk</a:t>
              </a:r>
              <a:endParaRPr lang="en-US" sz="1800" b="1" kern="1200" dirty="0"/>
            </a:p>
          </p:txBody>
        </p:sp>
      </p:grpSp>
      <p:sp>
        <p:nvSpPr>
          <p:cNvPr id="3" name="Slide Number Placeholder 2"/>
          <p:cNvSpPr>
            <a:spLocks noGrp="1"/>
          </p:cNvSpPr>
          <p:nvPr>
            <p:ph type="sldNum" sz="quarter" idx="4"/>
          </p:nvPr>
        </p:nvSpPr>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3</a:t>
            </a:fld>
            <a:endParaRPr lang="en-US" dirty="0"/>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Structures (Existing and Future)</a:t>
            </a:r>
            <a:endParaRPr lang="en-US" dirty="0"/>
          </a:p>
        </p:txBody>
      </p:sp>
      <p:sp>
        <p:nvSpPr>
          <p:cNvPr id="6" name="Content Placeholder 5"/>
          <p:cNvSpPr>
            <a:spLocks noGrp="1"/>
          </p:cNvSpPr>
          <p:nvPr>
            <p:ph sz="half" idx="1"/>
          </p:nvPr>
        </p:nvSpPr>
        <p:spPr/>
        <p:txBody>
          <a:bodyPr/>
          <a:lstStyle/>
          <a:p>
            <a:pPr marL="0" indent="0">
              <a:buNone/>
            </a:pPr>
            <a:r>
              <a:rPr lang="en-US" sz="2400" dirty="0" smtClean="0"/>
              <a:t>Existing Structures</a:t>
            </a:r>
          </a:p>
          <a:p>
            <a:pPr marL="0" indent="0">
              <a:buNone/>
            </a:pPr>
            <a:r>
              <a:rPr lang="en-US" sz="2400" dirty="0" smtClean="0"/>
              <a:t>(red dots)</a:t>
            </a:r>
          </a:p>
        </p:txBody>
      </p:sp>
      <p:sp>
        <p:nvSpPr>
          <p:cNvPr id="7" name="Content Placeholder 6"/>
          <p:cNvSpPr>
            <a:spLocks noGrp="1"/>
          </p:cNvSpPr>
          <p:nvPr>
            <p:ph sz="half" idx="2"/>
          </p:nvPr>
        </p:nvSpPr>
        <p:spPr/>
        <p:txBody>
          <a:bodyPr/>
          <a:lstStyle/>
          <a:p>
            <a:pPr marL="0" indent="0">
              <a:buNone/>
            </a:pPr>
            <a:r>
              <a:rPr lang="en-US" sz="2400" dirty="0" smtClean="0"/>
              <a:t>Existing (red dots) and Future Structures</a:t>
            </a:r>
          </a:p>
          <a:p>
            <a:pPr marL="0" indent="0">
              <a:buNone/>
            </a:pPr>
            <a:r>
              <a:rPr lang="en-US" sz="2400" dirty="0" smtClean="0"/>
              <a:t>(yellow dots)</a:t>
            </a:r>
          </a:p>
          <a:p>
            <a:pPr marL="0" indent="0">
              <a:buNone/>
            </a:pPr>
            <a:endParaRPr lang="en-US" dirty="0"/>
          </a:p>
        </p:txBody>
      </p:sp>
      <p:sp>
        <p:nvSpPr>
          <p:cNvPr id="4" name="Slide Number Placeholder 3"/>
          <p:cNvSpPr>
            <a:spLocks noGrp="1"/>
          </p:cNvSpPr>
          <p:nvPr>
            <p:ph type="sldNum" sz="quarter" idx="4"/>
          </p:nvPr>
        </p:nvSpPr>
        <p:spPr/>
        <p:txBody>
          <a:bodyPr/>
          <a:lstStyle/>
          <a:p>
            <a:pPr>
              <a:defRPr/>
            </a:pPr>
            <a:r>
              <a:rPr lang="en-US" dirty="0" smtClean="0"/>
              <a:t>Visual 2.</a:t>
            </a:r>
            <a:fld id="{167A036F-738C-4416-983E-5B04119587A4}" type="slidenum">
              <a:rPr lang="en-US" smtClean="0"/>
              <a:pPr>
                <a:defRPr/>
              </a:pPr>
              <a:t>39</a:t>
            </a:fld>
            <a:endParaRPr lang="en-US" dirty="0"/>
          </a:p>
        </p:txBody>
      </p:sp>
      <p:pic>
        <p:nvPicPr>
          <p:cNvPr id="9" name="Picture 2" descr="Map with existing structures indicated." title="Structures (Existi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94" t="7612" r="2795" b="57084"/>
          <a:stretch/>
        </p:blipFill>
        <p:spPr bwMode="auto">
          <a:xfrm>
            <a:off x="457200" y="2514600"/>
            <a:ext cx="3520352" cy="2442882"/>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Map with existing structures and future structures indicated.&#10;There are about twice as many structures as shown in the Existing Structures only figure, some of which are in a floodplain." title="Structures (Existing and Fu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516" t="8451" r="3218" b="57556"/>
          <a:stretch/>
        </p:blipFill>
        <p:spPr bwMode="auto">
          <a:xfrm>
            <a:off x="4648200" y="2514600"/>
            <a:ext cx="3581399" cy="2442882"/>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5105400"/>
            <a:ext cx="3581400" cy="338554"/>
          </a:xfrm>
          <a:prstGeom prst="rect">
            <a:avLst/>
          </a:prstGeom>
          <a:noFill/>
        </p:spPr>
        <p:txBody>
          <a:bodyPr wrap="square" rtlCol="0">
            <a:spAutoFit/>
          </a:bodyPr>
          <a:lstStyle/>
          <a:p>
            <a:r>
              <a:rPr lang="en-US" sz="1600" i="1" dirty="0" smtClean="0"/>
              <a:t>Source: FEMA Region VIII, undated</a:t>
            </a:r>
            <a:endParaRPr lang="en-US" sz="1600" i="1" dirty="0"/>
          </a:p>
        </p:txBody>
      </p:sp>
    </p:spTree>
    <p:extLst>
      <p:ext uri="{BB962C8B-B14F-4D97-AF65-F5344CB8AC3E}">
        <p14:creationId xmlns:p14="http://schemas.microsoft.com/office/powerpoint/2010/main" val="3487372943"/>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Facilities and Infrastructure</a:t>
            </a:r>
            <a:endParaRPr lang="en-US" dirty="0"/>
          </a:p>
        </p:txBody>
      </p:sp>
      <p:sp>
        <p:nvSpPr>
          <p:cNvPr id="5" name="Content Placeholder 2"/>
          <p:cNvSpPr txBox="1">
            <a:spLocks/>
          </p:cNvSpPr>
          <p:nvPr/>
        </p:nvSpPr>
        <p:spPr bwMode="auto">
          <a:xfrm>
            <a:off x="533400" y="1143000"/>
            <a:ext cx="4114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kumimoji="0" lang="en-US" sz="2400" b="1" i="0" u="none" strike="noStrike" kern="0" cap="none" spc="0" normalizeH="0" baseline="0" noProof="0" dirty="0" smtClean="0">
                <a:ln>
                  <a:noFill/>
                </a:ln>
                <a:solidFill>
                  <a:srgbClr val="000066"/>
                </a:solidFill>
                <a:effectLst/>
                <a:uLnTx/>
                <a:uFillTx/>
                <a:latin typeface="+mn-lt"/>
              </a:rPr>
              <a:t>Location,</a:t>
            </a:r>
            <a:r>
              <a:rPr kumimoji="0" lang="en-US" sz="2400" b="1" i="0" u="none" strike="noStrike" kern="0" cap="none" spc="0" normalizeH="0" noProof="0" dirty="0" smtClean="0">
                <a:ln>
                  <a:noFill/>
                </a:ln>
                <a:solidFill>
                  <a:srgbClr val="000066"/>
                </a:solidFill>
                <a:effectLst/>
                <a:uLnTx/>
                <a:uFillTx/>
                <a:latin typeface="+mn-lt"/>
              </a:rPr>
              <a:t> </a:t>
            </a:r>
            <a:r>
              <a:rPr kumimoji="0" lang="en-US" sz="2400" b="1" i="0" u="none" strike="noStrike" kern="0" cap="none" spc="0" normalizeH="0" baseline="0" noProof="0" dirty="0" smtClean="0">
                <a:ln>
                  <a:noFill/>
                </a:ln>
                <a:solidFill>
                  <a:srgbClr val="000066"/>
                </a:solidFill>
                <a:effectLst/>
                <a:uLnTx/>
                <a:uFillTx/>
                <a:latin typeface="+mn-lt"/>
              </a:rPr>
              <a:t>age, and value of critical facilities and infrastructure</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lang="en-US" sz="2400" b="1" kern="0" dirty="0" smtClean="0">
                <a:solidFill>
                  <a:srgbClr val="000066"/>
                </a:solidFill>
                <a:latin typeface="+mn-lt"/>
              </a:rPr>
              <a:t>Dependencies that exist among critical facilities and infrastructure</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endParaRPr kumimoji="0" lang="en-US" sz="2400" b="1" i="0" u="none" strike="noStrike" kern="0" cap="none" spc="0" normalizeH="0" baseline="0" noProof="0" dirty="0">
              <a:ln>
                <a:noFill/>
              </a:ln>
              <a:solidFill>
                <a:srgbClr val="000066"/>
              </a:solidFill>
              <a:effectLst/>
              <a:uLnTx/>
              <a:uFillTx/>
              <a:latin typeface="+mn-lt"/>
            </a:endParaRPr>
          </a:p>
        </p:txBody>
      </p:sp>
      <p:sp>
        <p:nvSpPr>
          <p:cNvPr id="7"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40</a:t>
            </a:fld>
            <a:endParaRPr lang="en-US" dirty="0"/>
          </a:p>
        </p:txBody>
      </p:sp>
      <p:sp>
        <p:nvSpPr>
          <p:cNvPr id="8" name="Rounded Rectangle 7" descr="Bridge over water washed out with piles remaining." title="Critical Facilities and Infrastructure"/>
          <p:cNvSpPr/>
          <p:nvPr/>
        </p:nvSpPr>
        <p:spPr>
          <a:xfrm>
            <a:off x="4724400" y="1143000"/>
            <a:ext cx="3962400" cy="2286000"/>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t="-30000" b="-30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Environment</a:t>
            </a:r>
            <a:endParaRPr lang="en-US" dirty="0"/>
          </a:p>
        </p:txBody>
      </p:sp>
      <p:graphicFrame>
        <p:nvGraphicFramePr>
          <p:cNvPr id="6" name="Content Placeholder 3"/>
          <p:cNvGraphicFramePr>
            <a:graphicFrameLocks/>
          </p:cNvGraphicFramePr>
          <p:nvPr>
            <p:extLst/>
          </p:nvPr>
        </p:nvGraphicFramePr>
        <p:xfrm>
          <a:off x="3124200" y="4419600"/>
          <a:ext cx="8229600" cy="836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bwMode="auto">
          <a:xfrm>
            <a:off x="457200" y="1219200"/>
            <a:ext cx="7924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kumimoji="0" lang="en-US" sz="2400" b="1" i="0" u="none" strike="noStrike" kern="0" cap="none" spc="0" normalizeH="0" baseline="0" noProof="0" dirty="0" smtClean="0">
                <a:ln>
                  <a:noFill/>
                </a:ln>
                <a:solidFill>
                  <a:srgbClr val="000066"/>
                </a:solidFill>
                <a:effectLst/>
                <a:uLnTx/>
                <a:uFillTx/>
                <a:latin typeface="+mn-lt"/>
              </a:rPr>
              <a:t>Environmental</a:t>
            </a:r>
            <a:r>
              <a:rPr kumimoji="0" lang="en-US" sz="2400" b="1" i="0" u="none" strike="noStrike" kern="0" cap="none" spc="0" normalizeH="0" noProof="0" dirty="0" smtClean="0">
                <a:ln>
                  <a:noFill/>
                </a:ln>
                <a:solidFill>
                  <a:srgbClr val="000066"/>
                </a:solidFill>
                <a:effectLst/>
                <a:uLnTx/>
                <a:uFillTx/>
                <a:latin typeface="+mn-lt"/>
              </a:rPr>
              <a:t> functions that 			reduce magnitude of hazards</a:t>
            </a:r>
            <a:endParaRPr kumimoji="0" lang="en-US" sz="2400" b="1" i="0" u="none" strike="noStrike" kern="0" cap="none" spc="0" normalizeH="0" baseline="0" noProof="0" dirty="0" smtClean="0">
              <a:ln>
                <a:noFill/>
              </a:ln>
              <a:solidFill>
                <a:srgbClr val="000066"/>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lang="en-US" sz="2400" b="1" kern="0" dirty="0" smtClean="0">
                <a:solidFill>
                  <a:srgbClr val="000066"/>
                </a:solidFill>
                <a:latin typeface="+mn-lt"/>
              </a:rPr>
              <a:t>Critical habitat areas to protect</a:t>
            </a:r>
          </a:p>
          <a:p>
            <a:pPr marL="342900" marR="0" lvl="0" indent="-342900" algn="l" defTabSz="914400" rtl="0" eaLnBrk="0" fontAlgn="base" latinLnBrk="0" hangingPunct="0">
              <a:lnSpc>
                <a:spcPct val="100000"/>
              </a:lnSpc>
              <a:spcBef>
                <a:spcPct val="20000"/>
              </a:spcBef>
              <a:spcAft>
                <a:spcPct val="0"/>
              </a:spcAft>
              <a:buClrTx/>
              <a:buSzTx/>
              <a:buFontTx/>
              <a:buChar char="•"/>
              <a:tabLst>
                <a:tab pos="401638" algn="l"/>
              </a:tabLst>
              <a:defRPr/>
            </a:pPr>
            <a:r>
              <a:rPr lang="en-US" sz="2400" b="1" kern="0" dirty="0" smtClean="0">
                <a:solidFill>
                  <a:srgbClr val="000066"/>
                </a:solidFill>
                <a:latin typeface="+mn-lt"/>
              </a:rPr>
              <a:t>Hunting, gathering, and/or fishing areas</a:t>
            </a:r>
          </a:p>
          <a:p>
            <a:pPr marL="342900" indent="-342900" eaLnBrk="0" hangingPunct="0">
              <a:spcBef>
                <a:spcPct val="20000"/>
              </a:spcBef>
              <a:buFontTx/>
              <a:buChar char="•"/>
              <a:tabLst>
                <a:tab pos="401638" algn="l"/>
              </a:tabLst>
              <a:defRPr/>
            </a:pPr>
            <a:r>
              <a:rPr lang="en-US" sz="2400" b="1" kern="0" dirty="0">
                <a:solidFill>
                  <a:srgbClr val="000066"/>
                </a:solidFill>
              </a:rPr>
              <a:t>Areas where conservation reduces risk and achieves other community objectives</a:t>
            </a:r>
            <a:br>
              <a:rPr lang="en-US" sz="2400" b="1" kern="0" dirty="0">
                <a:solidFill>
                  <a:srgbClr val="000066"/>
                </a:solidFill>
              </a:rPr>
            </a:br>
            <a:r>
              <a:rPr lang="en-US" sz="2400" b="1" kern="0" dirty="0">
                <a:solidFill>
                  <a:srgbClr val="000066"/>
                </a:solidFill>
              </a:rPr>
              <a:t>(example: trails and parks</a:t>
            </a:r>
            <a:r>
              <a:rPr lang="en-US" sz="2400" b="1" kern="0" dirty="0" smtClean="0">
                <a:solidFill>
                  <a:srgbClr val="000066"/>
                </a:solidFill>
              </a:rPr>
              <a:t>)</a:t>
            </a:r>
            <a:endParaRPr lang="en-US" sz="2400" b="1" kern="0" dirty="0" smtClean="0">
              <a:solidFill>
                <a:srgbClr val="000066"/>
              </a:solidFill>
              <a:latin typeface="+mn-lt"/>
            </a:endParaRPr>
          </a:p>
          <a:p>
            <a:pPr marL="342900" indent="-342900" eaLnBrk="0" hangingPunct="0">
              <a:spcBef>
                <a:spcPct val="20000"/>
              </a:spcBef>
              <a:buFontTx/>
              <a:buChar char="•"/>
              <a:tabLst>
                <a:tab pos="401638" algn="l"/>
              </a:tabLst>
            </a:pPr>
            <a:r>
              <a:rPr lang="en-US" sz="2400" b="1" kern="0" dirty="0" smtClean="0">
                <a:solidFill>
                  <a:srgbClr val="000066"/>
                </a:solidFill>
              </a:rPr>
              <a:t>Other cultural </a:t>
            </a:r>
            <a:r>
              <a:rPr lang="en-US" sz="2400" b="1" kern="0" dirty="0">
                <a:solidFill>
                  <a:srgbClr val="000066"/>
                </a:solidFill>
              </a:rPr>
              <a:t>and historic </a:t>
            </a:r>
            <a:r>
              <a:rPr lang="en-US" sz="2400" b="1" kern="0" dirty="0" smtClean="0">
                <a:solidFill>
                  <a:srgbClr val="000066"/>
                </a:solidFill>
              </a:rPr>
              <a:t>natural resources</a:t>
            </a:r>
            <a:endParaRPr lang="en-US" sz="2400" b="1" kern="0" dirty="0">
              <a:solidFill>
                <a:srgbClr val="000066"/>
              </a:solidFill>
            </a:endParaRPr>
          </a:p>
          <a:p>
            <a:pPr marR="0" lvl="0" algn="l" defTabSz="914400" rtl="0" eaLnBrk="0" fontAlgn="base" latinLnBrk="0" hangingPunct="0">
              <a:lnSpc>
                <a:spcPct val="100000"/>
              </a:lnSpc>
              <a:spcBef>
                <a:spcPct val="20000"/>
              </a:spcBef>
              <a:spcAft>
                <a:spcPct val="0"/>
              </a:spcAft>
              <a:buClrTx/>
              <a:buSzTx/>
              <a:tabLst>
                <a:tab pos="401638" algn="l"/>
              </a:tabLst>
              <a:defRPr/>
            </a:pPr>
            <a:endParaRPr kumimoji="0" lang="en-US" sz="2400" b="1" i="0" u="none" strike="noStrike" kern="0" cap="none" spc="0" normalizeH="0" baseline="0" noProof="0" dirty="0">
              <a:ln>
                <a:noFill/>
              </a:ln>
              <a:solidFill>
                <a:srgbClr val="000066"/>
              </a:solidFill>
              <a:effectLst/>
              <a:uLnTx/>
              <a:uFillTx/>
              <a:latin typeface="+mn-lt"/>
            </a:endParaRPr>
          </a:p>
        </p:txBody>
      </p:sp>
      <p:sp>
        <p:nvSpPr>
          <p:cNvPr id="7"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41</a:t>
            </a:fld>
            <a:endParaRPr lang="en-US" dirty="0"/>
          </a:p>
        </p:txBody>
      </p:sp>
      <p:sp>
        <p:nvSpPr>
          <p:cNvPr id="8" name="Rounded Rectangle 7" descr="Landscape of lake at sunset." title="Natural Environment"/>
          <p:cNvSpPr/>
          <p:nvPr/>
        </p:nvSpPr>
        <p:spPr>
          <a:xfrm>
            <a:off x="5562600" y="228600"/>
            <a:ext cx="3048000" cy="1371600"/>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t="-30000" b="-30000"/>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2312913763"/>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66875" y="1600200"/>
            <a:ext cx="6629400" cy="2895600"/>
          </a:xfrm>
        </p:spPr>
        <p:txBody>
          <a:bodyPr/>
          <a:lstStyle/>
          <a:p>
            <a:pPr eaLnBrk="1" hangingPunct="1"/>
            <a:r>
              <a:rPr lang="en-US" sz="4400" dirty="0" smtClean="0"/>
              <a:t>Unit 4</a:t>
            </a:r>
            <a:br>
              <a:rPr lang="en-US" sz="4400" dirty="0" smtClean="0"/>
            </a:br>
            <a:r>
              <a:rPr lang="en-US" sz="4400" dirty="0" smtClean="0"/>
              <a:t/>
            </a:r>
            <a:br>
              <a:rPr lang="en-US" sz="4400" dirty="0" smtClean="0"/>
            </a:br>
            <a:r>
              <a:rPr lang="en-US" sz="5400" dirty="0" smtClean="0"/>
              <a:t>Analyze Risks and Summarize Vulnerability</a:t>
            </a:r>
            <a:endParaRPr lang="en-US" sz="1800" b="0" dirty="0" smtClean="0">
              <a:solidFill>
                <a:schemeClr val="bg1"/>
              </a:solidFill>
            </a:endParaRPr>
          </a:p>
        </p:txBody>
      </p:sp>
      <p:sp>
        <p:nvSpPr>
          <p:cNvPr id="4"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42</a:t>
            </a:fld>
            <a:endParaRPr lang="en-US" dirty="0"/>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Analyze Risks</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43</a:t>
            </a:fld>
            <a:endParaRPr lang="en-US" dirty="0"/>
          </a:p>
        </p:txBody>
      </p:sp>
      <p:grpSp>
        <p:nvGrpSpPr>
          <p:cNvPr id="3" name="Group 2" descr="Describe Hazards, Identify Community Assets, Analyze Risks (highlighted), Summarize Vulnerability." title="Step 3: Analyze Risks"/>
          <p:cNvGrpSpPr/>
          <p:nvPr/>
        </p:nvGrpSpPr>
        <p:grpSpPr>
          <a:xfrm>
            <a:off x="457200" y="2133600"/>
            <a:ext cx="7943850" cy="2362200"/>
            <a:chOff x="457200" y="2133600"/>
            <a:chExt cx="7943850" cy="2362200"/>
          </a:xfrm>
        </p:grpSpPr>
        <p:sp>
          <p:nvSpPr>
            <p:cNvPr id="6" name="Pentagon 5"/>
            <p:cNvSpPr/>
            <p:nvPr/>
          </p:nvSpPr>
          <p:spPr bwMode="auto">
            <a:xfrm>
              <a:off x="457200" y="2133600"/>
              <a:ext cx="1981200" cy="2362200"/>
            </a:xfrm>
            <a:prstGeom prst="homePlate">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7" name="Pentagon 6"/>
            <p:cNvSpPr/>
            <p:nvPr/>
          </p:nvSpPr>
          <p:spPr bwMode="auto">
            <a:xfrm>
              <a:off x="2457450" y="2133600"/>
              <a:ext cx="1981200" cy="2362200"/>
            </a:xfrm>
            <a:prstGeom prst="homePlate">
              <a:avLst/>
            </a:prstGeom>
            <a:solidFill>
              <a:srgbClr val="80C5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8" name="Pentagon 7"/>
            <p:cNvSpPr/>
            <p:nvPr/>
          </p:nvSpPr>
          <p:spPr bwMode="auto">
            <a:xfrm>
              <a:off x="4438650" y="2133600"/>
              <a:ext cx="1981200" cy="2362200"/>
            </a:xfrm>
            <a:prstGeom prst="homePlate">
              <a:avLst/>
            </a:prstGeom>
            <a:solidFill>
              <a:srgbClr val="46A1A8"/>
            </a:solidFill>
            <a:ln w="9525" cap="flat" cmpd="sng" algn="ctr">
              <a:noFill/>
              <a:prstDash val="solid"/>
              <a:round/>
              <a:headEnd type="none" w="med" len="med"/>
              <a:tailEnd type="none" w="med" len="med"/>
            </a:ln>
            <a:effectLst>
              <a:glow rad="2286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sp>
          <p:nvSpPr>
            <p:cNvPr id="9" name="Pentagon 8"/>
            <p:cNvSpPr/>
            <p:nvPr/>
          </p:nvSpPr>
          <p:spPr bwMode="auto">
            <a:xfrm>
              <a:off x="6419850" y="2133600"/>
              <a:ext cx="1981200" cy="2362200"/>
            </a:xfrm>
            <a:prstGeom prst="homePlate">
              <a:avLst/>
            </a:prstGeom>
            <a:solidFill>
              <a:srgbClr val="275B5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grpSp>
      <p:sp>
        <p:nvSpPr>
          <p:cNvPr id="10" name="TextBox 9"/>
          <p:cNvSpPr txBox="1"/>
          <p:nvPr/>
        </p:nvSpPr>
        <p:spPr>
          <a:xfrm>
            <a:off x="504825" y="2895600"/>
            <a:ext cx="1571625" cy="646331"/>
          </a:xfrm>
          <a:prstGeom prst="rect">
            <a:avLst/>
          </a:prstGeom>
          <a:noFill/>
        </p:spPr>
        <p:txBody>
          <a:bodyPr wrap="square" rtlCol="0">
            <a:spAutoFit/>
          </a:bodyPr>
          <a:lstStyle/>
          <a:p>
            <a:pPr lvl="0"/>
            <a:r>
              <a:rPr lang="en-US" b="1" dirty="0"/>
              <a:t>Describe </a:t>
            </a:r>
            <a:r>
              <a:rPr lang="en-US" b="1" dirty="0" smtClean="0"/>
              <a:t>Hazards</a:t>
            </a:r>
            <a:endParaRPr lang="en-US" b="1" dirty="0"/>
          </a:p>
        </p:txBody>
      </p:sp>
      <p:sp>
        <p:nvSpPr>
          <p:cNvPr id="11" name="TextBox 10"/>
          <p:cNvSpPr txBox="1"/>
          <p:nvPr/>
        </p:nvSpPr>
        <p:spPr>
          <a:xfrm>
            <a:off x="2619375" y="2895600"/>
            <a:ext cx="1571625" cy="923330"/>
          </a:xfrm>
          <a:prstGeom prst="rect">
            <a:avLst/>
          </a:prstGeom>
          <a:noFill/>
        </p:spPr>
        <p:txBody>
          <a:bodyPr wrap="square" rtlCol="0">
            <a:spAutoFit/>
          </a:bodyPr>
          <a:lstStyle/>
          <a:p>
            <a:pPr lvl="0"/>
            <a:r>
              <a:rPr lang="en-US" b="1" dirty="0">
                <a:solidFill>
                  <a:schemeClr val="bg1"/>
                </a:solidFill>
              </a:rPr>
              <a:t>Identify Community Assets</a:t>
            </a:r>
          </a:p>
        </p:txBody>
      </p:sp>
      <p:sp>
        <p:nvSpPr>
          <p:cNvPr id="12" name="TextBox 11"/>
          <p:cNvSpPr txBox="1"/>
          <p:nvPr/>
        </p:nvSpPr>
        <p:spPr>
          <a:xfrm>
            <a:off x="4638675" y="2895600"/>
            <a:ext cx="1076325" cy="646331"/>
          </a:xfrm>
          <a:prstGeom prst="rect">
            <a:avLst/>
          </a:prstGeom>
          <a:noFill/>
        </p:spPr>
        <p:txBody>
          <a:bodyPr wrap="square" rtlCol="0">
            <a:spAutoFit/>
          </a:bodyPr>
          <a:lstStyle/>
          <a:p>
            <a:pPr lvl="0"/>
            <a:r>
              <a:rPr lang="en-US" b="1" dirty="0">
                <a:solidFill>
                  <a:schemeClr val="bg1"/>
                </a:solidFill>
              </a:rPr>
              <a:t>Analyze Risks</a:t>
            </a:r>
          </a:p>
        </p:txBody>
      </p:sp>
      <p:sp>
        <p:nvSpPr>
          <p:cNvPr id="13" name="TextBox 12"/>
          <p:cNvSpPr txBox="1"/>
          <p:nvPr/>
        </p:nvSpPr>
        <p:spPr>
          <a:xfrm>
            <a:off x="6581775" y="2895600"/>
            <a:ext cx="1571625" cy="646331"/>
          </a:xfrm>
          <a:prstGeom prst="rect">
            <a:avLst/>
          </a:prstGeom>
          <a:noFill/>
        </p:spPr>
        <p:txBody>
          <a:bodyPr wrap="square" rtlCol="0">
            <a:spAutoFit/>
          </a:bodyPr>
          <a:lstStyle/>
          <a:p>
            <a:pPr lvl="0"/>
            <a:r>
              <a:rPr lang="en-US" b="1" dirty="0">
                <a:solidFill>
                  <a:schemeClr val="bg1"/>
                </a:solidFill>
              </a:rPr>
              <a:t>Summarize </a:t>
            </a:r>
            <a:r>
              <a:rPr lang="en-US" b="1" dirty="0" smtClean="0">
                <a:solidFill>
                  <a:schemeClr val="bg1"/>
                </a:solidFill>
              </a:rPr>
              <a:t>Vulnerability</a:t>
            </a:r>
            <a:endParaRPr lang="en-US"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Natural Hazards on left: Location, Extent (Magnitude/Strength), Previous Occurrences, Future Probability.&#10;Community Assets on right: Population, Built Environment, Natural Environment, Economy.&#10;Middle area that intersects both Natural Hazards and Community Assests is Risk." title="Venn Diagram"/>
          <p:cNvGrpSpPr/>
          <p:nvPr/>
        </p:nvGrpSpPr>
        <p:grpSpPr>
          <a:xfrm>
            <a:off x="1371234" y="1066800"/>
            <a:ext cx="6401166" cy="4022617"/>
            <a:chOff x="1912435" y="817078"/>
            <a:chExt cx="8312669" cy="522384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593" y="817078"/>
              <a:ext cx="4181511" cy="5223841"/>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435" y="817079"/>
              <a:ext cx="5223841" cy="5223841"/>
            </a:xfrm>
            <a:prstGeom prst="rect">
              <a:avLst/>
            </a:prstGeom>
            <a:effectLst>
              <a:outerShdw blurRad="50800" dist="38100" dir="2700000" algn="tl" rotWithShape="0">
                <a:prstClr val="black">
                  <a:alpha val="40000"/>
                </a:prstClr>
              </a:outerShdw>
            </a:effectLst>
          </p:spPr>
        </p:pic>
      </p:grpSp>
      <p:sp>
        <p:nvSpPr>
          <p:cNvPr id="2" name="Title 1"/>
          <p:cNvSpPr>
            <a:spLocks noGrp="1"/>
          </p:cNvSpPr>
          <p:nvPr>
            <p:ph type="title"/>
          </p:nvPr>
        </p:nvSpPr>
        <p:spPr/>
        <p:txBody>
          <a:bodyPr/>
          <a:lstStyle/>
          <a:p>
            <a:r>
              <a:rPr lang="en-US" sz="2800" dirty="0" smtClean="0"/>
              <a:t>Natural Hazards, Community Assets, and Risk</a:t>
            </a:r>
            <a:endParaRPr lang="en-US" sz="2800" dirty="0"/>
          </a:p>
        </p:txBody>
      </p:sp>
      <p:sp>
        <p:nvSpPr>
          <p:cNvPr id="4" name="Slide Number Placeholder 3"/>
          <p:cNvSpPr>
            <a:spLocks noGrp="1"/>
          </p:cNvSpPr>
          <p:nvPr>
            <p:ph type="sldNum" sz="quarter" idx="4"/>
          </p:nvPr>
        </p:nvSpPr>
        <p:spPr/>
        <p:txBody>
          <a:bodyPr/>
          <a:lstStyle/>
          <a:p>
            <a:pPr>
              <a:defRPr/>
            </a:pPr>
            <a:r>
              <a:rPr lang="en-US" dirty="0" smtClean="0"/>
              <a:t>Visual 2.</a:t>
            </a:r>
            <a:fld id="{167A036F-738C-4416-983E-5B04119587A4}" type="slidenum">
              <a:rPr lang="en-US" smtClean="0"/>
              <a:pPr>
                <a:defRPr/>
              </a:pPr>
              <a:t>44</a:t>
            </a:fld>
            <a:endParaRPr lang="en-US" dirty="0"/>
          </a:p>
        </p:txBody>
      </p:sp>
      <p:sp>
        <p:nvSpPr>
          <p:cNvPr id="8" name="TextBox 7"/>
          <p:cNvSpPr txBox="1"/>
          <p:nvPr/>
        </p:nvSpPr>
        <p:spPr>
          <a:xfrm>
            <a:off x="1066800" y="5153025"/>
            <a:ext cx="7067549" cy="584775"/>
          </a:xfrm>
          <a:prstGeom prst="rect">
            <a:avLst/>
          </a:prstGeom>
          <a:noFill/>
        </p:spPr>
        <p:txBody>
          <a:bodyPr wrap="square" rtlCol="0">
            <a:spAutoFit/>
          </a:bodyPr>
          <a:lstStyle/>
          <a:p>
            <a:r>
              <a:rPr lang="en-US" sz="1600" b="1" dirty="0" smtClean="0">
                <a:solidFill>
                  <a:srgbClr val="000000"/>
                </a:solidFill>
              </a:rPr>
              <a:t>Note: Modified from U.S. Geological Survey and Oregon Partnership for Disaster Resilience Models.</a:t>
            </a:r>
            <a:endParaRPr lang="en-US" sz="1600" b="1" dirty="0">
              <a:solidFill>
                <a:srgbClr val="000000"/>
              </a:solidFill>
            </a:endParaRPr>
          </a:p>
        </p:txBody>
      </p:sp>
      <p:sp>
        <p:nvSpPr>
          <p:cNvPr id="9" name="TextBox 8"/>
          <p:cNvSpPr txBox="1"/>
          <p:nvPr/>
        </p:nvSpPr>
        <p:spPr>
          <a:xfrm>
            <a:off x="1714500" y="1771307"/>
            <a:ext cx="2400300" cy="338554"/>
          </a:xfrm>
          <a:prstGeom prst="rect">
            <a:avLst/>
          </a:prstGeom>
          <a:noFill/>
        </p:spPr>
        <p:txBody>
          <a:bodyPr wrap="square" rtlCol="0">
            <a:spAutoFit/>
          </a:bodyPr>
          <a:lstStyle/>
          <a:p>
            <a:pPr algn="ctr"/>
            <a:r>
              <a:rPr lang="en-US" sz="1600" b="1" dirty="0" smtClean="0">
                <a:solidFill>
                  <a:srgbClr val="FFFFFF"/>
                </a:solidFill>
              </a:rPr>
              <a:t>NATURAL HAZARDS</a:t>
            </a:r>
            <a:endParaRPr lang="en-US" sz="1600" b="1" dirty="0">
              <a:solidFill>
                <a:srgbClr val="FFFFFF"/>
              </a:solidFill>
            </a:endParaRPr>
          </a:p>
        </p:txBody>
      </p:sp>
      <p:sp>
        <p:nvSpPr>
          <p:cNvPr id="10" name="TextBox 9"/>
          <p:cNvSpPr txBox="1"/>
          <p:nvPr/>
        </p:nvSpPr>
        <p:spPr>
          <a:xfrm>
            <a:off x="1371234" y="2209800"/>
            <a:ext cx="2591166" cy="2062103"/>
          </a:xfrm>
          <a:prstGeom prst="rect">
            <a:avLst/>
          </a:prstGeom>
          <a:noFill/>
        </p:spPr>
        <p:txBody>
          <a:bodyPr wrap="square" rtlCol="0">
            <a:spAutoFit/>
          </a:bodyPr>
          <a:lstStyle/>
          <a:p>
            <a:pPr algn="ctr"/>
            <a:r>
              <a:rPr lang="en-US" sz="1600" b="1" dirty="0" smtClean="0">
                <a:solidFill>
                  <a:srgbClr val="FFFFFF"/>
                </a:solidFill>
              </a:rPr>
              <a:t>Location</a:t>
            </a:r>
          </a:p>
          <a:p>
            <a:pPr algn="ctr"/>
            <a:endParaRPr lang="en-US" sz="1600" b="1" dirty="0">
              <a:solidFill>
                <a:srgbClr val="FFFFFF"/>
              </a:solidFill>
            </a:endParaRPr>
          </a:p>
          <a:p>
            <a:pPr algn="ctr"/>
            <a:r>
              <a:rPr lang="en-US" sz="1600" b="1" dirty="0" smtClean="0">
                <a:solidFill>
                  <a:srgbClr val="FFFFFF"/>
                </a:solidFill>
              </a:rPr>
              <a:t>Extent</a:t>
            </a:r>
          </a:p>
          <a:p>
            <a:pPr algn="ctr"/>
            <a:r>
              <a:rPr lang="en-US" sz="1600" b="1" dirty="0" smtClean="0">
                <a:solidFill>
                  <a:srgbClr val="FFFFFF"/>
                </a:solidFill>
              </a:rPr>
              <a:t>(Magnitude/Strength)</a:t>
            </a:r>
          </a:p>
          <a:p>
            <a:pPr algn="ctr"/>
            <a:endParaRPr lang="en-US" sz="1600" b="1" dirty="0">
              <a:solidFill>
                <a:srgbClr val="FFFFFF"/>
              </a:solidFill>
            </a:endParaRPr>
          </a:p>
          <a:p>
            <a:pPr algn="ctr"/>
            <a:r>
              <a:rPr lang="en-US" sz="1600" b="1" dirty="0" smtClean="0">
                <a:solidFill>
                  <a:srgbClr val="FFFFFF"/>
                </a:solidFill>
              </a:rPr>
              <a:t>Previous Occurrences</a:t>
            </a:r>
          </a:p>
          <a:p>
            <a:pPr algn="ctr"/>
            <a:endParaRPr lang="en-US" sz="1600" b="1" dirty="0">
              <a:solidFill>
                <a:srgbClr val="FFFFFF"/>
              </a:solidFill>
            </a:endParaRPr>
          </a:p>
          <a:p>
            <a:pPr algn="ctr"/>
            <a:r>
              <a:rPr lang="en-US" sz="1600" b="1" dirty="0" smtClean="0">
                <a:solidFill>
                  <a:srgbClr val="FFFFFF"/>
                </a:solidFill>
              </a:rPr>
              <a:t> Future Probability</a:t>
            </a:r>
            <a:endParaRPr lang="en-US" sz="1600" b="1" dirty="0">
              <a:solidFill>
                <a:srgbClr val="FFFFFF"/>
              </a:solidFill>
            </a:endParaRPr>
          </a:p>
        </p:txBody>
      </p:sp>
      <p:sp>
        <p:nvSpPr>
          <p:cNvPr id="11" name="TextBox 10"/>
          <p:cNvSpPr txBox="1"/>
          <p:nvPr/>
        </p:nvSpPr>
        <p:spPr>
          <a:xfrm>
            <a:off x="4972049" y="1771307"/>
            <a:ext cx="2514599" cy="338554"/>
          </a:xfrm>
          <a:prstGeom prst="rect">
            <a:avLst/>
          </a:prstGeom>
          <a:noFill/>
        </p:spPr>
        <p:txBody>
          <a:bodyPr wrap="square" rtlCol="0">
            <a:spAutoFit/>
          </a:bodyPr>
          <a:lstStyle/>
          <a:p>
            <a:pPr algn="ctr"/>
            <a:r>
              <a:rPr lang="en-US" sz="1600" b="1" dirty="0" smtClean="0">
                <a:solidFill>
                  <a:srgbClr val="FFFFFF"/>
                </a:solidFill>
              </a:rPr>
              <a:t>COMMUNITY ASSETS</a:t>
            </a:r>
            <a:endParaRPr lang="en-US" sz="1600" b="1" dirty="0">
              <a:solidFill>
                <a:srgbClr val="FFFFFF"/>
              </a:solidFill>
            </a:endParaRPr>
          </a:p>
        </p:txBody>
      </p:sp>
      <p:sp>
        <p:nvSpPr>
          <p:cNvPr id="12" name="TextBox 11"/>
          <p:cNvSpPr txBox="1"/>
          <p:nvPr/>
        </p:nvSpPr>
        <p:spPr>
          <a:xfrm>
            <a:off x="5257800" y="2209800"/>
            <a:ext cx="2514600" cy="1815882"/>
          </a:xfrm>
          <a:prstGeom prst="rect">
            <a:avLst/>
          </a:prstGeom>
          <a:noFill/>
        </p:spPr>
        <p:txBody>
          <a:bodyPr wrap="square" rtlCol="0">
            <a:spAutoFit/>
          </a:bodyPr>
          <a:lstStyle/>
          <a:p>
            <a:pPr algn="ctr"/>
            <a:r>
              <a:rPr lang="en-US" sz="1600" b="1" dirty="0" smtClean="0">
                <a:solidFill>
                  <a:srgbClr val="FFFFFF"/>
                </a:solidFill>
              </a:rPr>
              <a:t>Population</a:t>
            </a:r>
          </a:p>
          <a:p>
            <a:pPr algn="ctr"/>
            <a:endParaRPr lang="en-US" sz="1600" b="1" dirty="0">
              <a:solidFill>
                <a:srgbClr val="FFFFFF"/>
              </a:solidFill>
            </a:endParaRPr>
          </a:p>
          <a:p>
            <a:pPr algn="ctr"/>
            <a:r>
              <a:rPr lang="en-US" sz="1600" b="1" dirty="0" smtClean="0">
                <a:solidFill>
                  <a:srgbClr val="FFFFFF"/>
                </a:solidFill>
              </a:rPr>
              <a:t>Built Environment</a:t>
            </a:r>
          </a:p>
          <a:p>
            <a:pPr algn="ctr"/>
            <a:endParaRPr lang="en-US" sz="1600" b="1" dirty="0">
              <a:solidFill>
                <a:srgbClr val="FFFFFF"/>
              </a:solidFill>
            </a:endParaRPr>
          </a:p>
          <a:p>
            <a:pPr algn="ctr"/>
            <a:r>
              <a:rPr lang="en-US" sz="1600" b="1" dirty="0" smtClean="0">
                <a:solidFill>
                  <a:srgbClr val="FFFFFF"/>
                </a:solidFill>
              </a:rPr>
              <a:t>Natural </a:t>
            </a:r>
            <a:r>
              <a:rPr lang="en-US" sz="1600" b="1" dirty="0">
                <a:solidFill>
                  <a:srgbClr val="FFFFFF"/>
                </a:solidFill>
              </a:rPr>
              <a:t>Environment</a:t>
            </a:r>
          </a:p>
          <a:p>
            <a:pPr algn="ctr"/>
            <a:endParaRPr lang="en-US" sz="1600" b="1" dirty="0">
              <a:solidFill>
                <a:srgbClr val="FFFFFF"/>
              </a:solidFill>
            </a:endParaRPr>
          </a:p>
          <a:p>
            <a:pPr algn="ctr"/>
            <a:r>
              <a:rPr lang="en-US" sz="1600" b="1" dirty="0" smtClean="0">
                <a:solidFill>
                  <a:srgbClr val="FFFFFF"/>
                </a:solidFill>
              </a:rPr>
              <a:t>Economy</a:t>
            </a:r>
            <a:endParaRPr lang="en-US" sz="1600" b="1" dirty="0">
              <a:solidFill>
                <a:srgbClr val="FFFFFF"/>
              </a:solidFill>
            </a:endParaRPr>
          </a:p>
        </p:txBody>
      </p:sp>
      <p:sp>
        <p:nvSpPr>
          <p:cNvPr id="13" name="TextBox 12"/>
          <p:cNvSpPr txBox="1"/>
          <p:nvPr/>
        </p:nvSpPr>
        <p:spPr>
          <a:xfrm>
            <a:off x="4150519" y="2819400"/>
            <a:ext cx="821531" cy="400110"/>
          </a:xfrm>
          <a:prstGeom prst="rect">
            <a:avLst/>
          </a:prstGeom>
          <a:noFill/>
        </p:spPr>
        <p:txBody>
          <a:bodyPr wrap="square" rtlCol="0">
            <a:spAutoFit/>
          </a:bodyPr>
          <a:lstStyle/>
          <a:p>
            <a:pPr algn="ctr"/>
            <a:r>
              <a:rPr lang="en-US" sz="2000" b="1" dirty="0" smtClean="0">
                <a:solidFill>
                  <a:srgbClr val="FFFFFF"/>
                </a:solidFill>
              </a:rPr>
              <a:t>RISK</a:t>
            </a:r>
            <a:endParaRPr lang="en-US" sz="2000" b="1" dirty="0">
              <a:solidFill>
                <a:srgbClr val="FFFFFF"/>
              </a:solidFill>
            </a:endParaRPr>
          </a:p>
        </p:txBody>
      </p:sp>
    </p:spTree>
    <p:extLst>
      <p:ext uri="{BB962C8B-B14F-4D97-AF65-F5344CB8AC3E}">
        <p14:creationId xmlns:p14="http://schemas.microsoft.com/office/powerpoint/2010/main" val="1009967029"/>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Impacts and Vulnerability</a:t>
            </a:r>
            <a:endParaRPr lang="en-US" dirty="0"/>
          </a:p>
        </p:txBody>
      </p:sp>
      <p:sp>
        <p:nvSpPr>
          <p:cNvPr id="3" name="Content Placeholder 2"/>
          <p:cNvSpPr>
            <a:spLocks noGrp="1"/>
          </p:cNvSpPr>
          <p:nvPr>
            <p:ph idx="1"/>
          </p:nvPr>
        </p:nvSpPr>
        <p:spPr/>
        <p:txBody>
          <a:bodyPr/>
          <a:lstStyle/>
          <a:p>
            <a:pPr marL="0" indent="0">
              <a:buNone/>
            </a:pPr>
            <a:r>
              <a:rPr lang="en-US" dirty="0" smtClean="0"/>
              <a:t>For each hazard</a:t>
            </a:r>
          </a:p>
          <a:p>
            <a:r>
              <a:rPr lang="en-US" dirty="0" smtClean="0"/>
              <a:t>Evaluate vulnerable assets</a:t>
            </a:r>
          </a:p>
          <a:p>
            <a:r>
              <a:rPr lang="en-US" dirty="0" smtClean="0"/>
              <a:t>Assess potential impacts</a:t>
            </a:r>
          </a:p>
          <a:p>
            <a:r>
              <a:rPr lang="en-US" dirty="0" smtClean="0"/>
              <a:t>Estimate future losses</a:t>
            </a:r>
          </a:p>
          <a:p>
            <a:endParaRPr lang="en-US" dirty="0" smtClean="0"/>
          </a:p>
          <a:p>
            <a:endParaRPr lang="en-US" dirty="0" smtClean="0"/>
          </a:p>
          <a:p>
            <a:endParaRPr lang="en-US" dirty="0"/>
          </a:p>
        </p:txBody>
      </p:sp>
      <p:sp>
        <p:nvSpPr>
          <p:cNvPr id="6"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45</a:t>
            </a:fld>
            <a:endParaRPr lang="en-US" dirty="0"/>
          </a:p>
        </p:txBody>
      </p:sp>
      <p:pic>
        <p:nvPicPr>
          <p:cNvPr id="4" name="Content Placeholder 3" title="Federal Planning Requirement icon."/>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7795950" y="0"/>
            <a:ext cx="1348050" cy="11430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for Analyzing Risk</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46</a:t>
            </a:fld>
            <a:endParaRPr lang="en-US" dirty="0"/>
          </a:p>
        </p:txBody>
      </p:sp>
      <p:sp>
        <p:nvSpPr>
          <p:cNvPr id="8" name="Rectangle 7" descr="Aerial view of a neighborhood with blue tarps on roofs." title="Roof damage"/>
          <p:cNvSpPr/>
          <p:nvPr/>
        </p:nvSpPr>
        <p:spPr>
          <a:xfrm>
            <a:off x="1440820" y="3395177"/>
            <a:ext cx="2614029" cy="2091223"/>
          </a:xfrm>
          <a:prstGeom prst="rect">
            <a:avLst/>
          </a:prstGeom>
          <a:blipFill>
            <a:blip r:embed="rId3" cstate="print">
              <a:extLst>
                <a:ext uri="{28A0092B-C50C-407E-A947-70E740481C1C}">
                  <a14:useLocalDpi xmlns:a14="http://schemas.microsoft.com/office/drawing/2010/main" val="0"/>
                </a:ext>
              </a:extLst>
            </a:blip>
            <a:srcRect/>
            <a:stretch>
              <a:fillRect l="-10000" r="-10000"/>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0" y="2628296"/>
            <a:ext cx="1438102" cy="644158"/>
          </a:xfrm>
          <a:prstGeom prst="rect">
            <a:avLst/>
          </a:prstGeom>
          <a:noFill/>
        </p:spPr>
        <p:txBody>
          <a:bodyPr wrap="square" rtlCol="0">
            <a:spAutoFit/>
          </a:bodyPr>
          <a:lstStyle/>
          <a:p>
            <a:pPr lvl="0" algn="r"/>
            <a:r>
              <a:rPr lang="en-US" b="1" dirty="0"/>
              <a:t>Exposure </a:t>
            </a:r>
            <a:r>
              <a:rPr lang="en-US" b="1" dirty="0" smtClean="0"/>
              <a:t>analysis</a:t>
            </a:r>
            <a:endParaRPr lang="en-US" b="1" dirty="0"/>
          </a:p>
        </p:txBody>
      </p:sp>
      <p:sp>
        <p:nvSpPr>
          <p:cNvPr id="10" name="TextBox 9"/>
          <p:cNvSpPr txBox="1"/>
          <p:nvPr/>
        </p:nvSpPr>
        <p:spPr>
          <a:xfrm>
            <a:off x="0" y="4733882"/>
            <a:ext cx="1438102" cy="646331"/>
          </a:xfrm>
          <a:prstGeom prst="rect">
            <a:avLst/>
          </a:prstGeom>
          <a:noFill/>
        </p:spPr>
        <p:txBody>
          <a:bodyPr wrap="square" rtlCol="0">
            <a:spAutoFit/>
          </a:bodyPr>
          <a:lstStyle/>
          <a:p>
            <a:pPr lvl="0" algn="r"/>
            <a:r>
              <a:rPr lang="en-US" b="1" dirty="0" smtClean="0"/>
              <a:t>Historical analysis</a:t>
            </a:r>
            <a:endParaRPr lang="en-US" b="1" dirty="0"/>
          </a:p>
        </p:txBody>
      </p:sp>
      <p:sp>
        <p:nvSpPr>
          <p:cNvPr id="11" name="TextBox 10"/>
          <p:cNvSpPr txBox="1"/>
          <p:nvPr/>
        </p:nvSpPr>
        <p:spPr>
          <a:xfrm>
            <a:off x="5161874" y="4949027"/>
            <a:ext cx="2636348" cy="369332"/>
          </a:xfrm>
          <a:prstGeom prst="rect">
            <a:avLst/>
          </a:prstGeom>
          <a:noFill/>
        </p:spPr>
        <p:txBody>
          <a:bodyPr wrap="square" rtlCol="0">
            <a:spAutoFit/>
          </a:bodyPr>
          <a:lstStyle/>
          <a:p>
            <a:pPr lvl="0" algn="ctr"/>
            <a:r>
              <a:rPr lang="en-US" b="1" dirty="0" smtClean="0"/>
              <a:t>Scenario analysis</a:t>
            </a:r>
            <a:endParaRPr lang="en-US" b="1" dirty="0"/>
          </a:p>
        </p:txBody>
      </p:sp>
      <p:pic>
        <p:nvPicPr>
          <p:cNvPr id="6" name="Picture 5" descr="Flooding in a rural area with few houses." title="Flooding"/>
          <p:cNvPicPr>
            <a:picLocks noChangeAspect="1"/>
          </p:cNvPicPr>
          <p:nvPr/>
        </p:nvPicPr>
        <p:blipFill rotWithShape="1">
          <a:blip r:embed="rId4" cstate="print">
            <a:extLst>
              <a:ext uri="{28A0092B-C50C-407E-A947-70E740481C1C}">
                <a14:useLocalDpi xmlns:a14="http://schemas.microsoft.com/office/drawing/2010/main" val="0"/>
              </a:ext>
            </a:extLst>
          </a:blip>
          <a:srcRect l="6765" r="29133"/>
          <a:stretch/>
        </p:blipFill>
        <p:spPr>
          <a:xfrm>
            <a:off x="1447800" y="1191273"/>
            <a:ext cx="2607049" cy="2081181"/>
          </a:xfrm>
          <a:prstGeom prst="rect">
            <a:avLst/>
          </a:prstGeom>
          <a:blipFill>
            <a:blip r:embed="rId3" cstate="print">
              <a:extLst>
                <a:ext uri="{28A0092B-C50C-407E-A947-70E740481C1C}">
                  <a14:useLocalDpi xmlns:a14="http://schemas.microsoft.com/office/drawing/2010/main" val="0"/>
                </a:ext>
              </a:extLst>
            </a:blip>
            <a:srcRect/>
            <a:stretch>
              <a:fillRect l="-10000" r="-10000"/>
            </a:stretch>
          </a:blipFill>
          <a:ln w="25400">
            <a:solidFill>
              <a:schemeClr val="lt1">
                <a:hueOff val="0"/>
                <a:satOff val="0"/>
                <a:lumOff val="0"/>
              </a:schemeClr>
            </a:solidFill>
          </a:ln>
          <a:effectLst>
            <a:outerShdw blurRad="50800" dist="38100" dir="2700000" algn="tl" rotWithShape="0">
              <a:prstClr val="black">
                <a:alpha val="40000"/>
              </a:prstClr>
            </a:outerShdw>
          </a:effectLst>
        </p:spPr>
      </p:pic>
      <p:pic>
        <p:nvPicPr>
          <p:cNvPr id="4" name="Picture 3" descr="Shows 1% Chance Risk (100-year) and depicts low, medium, high and severe flood risks." title="Map indicating Flood Ris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7096" y="1191273"/>
            <a:ext cx="4565904" cy="3651504"/>
          </a:xfrm>
          <a:prstGeom prst="rect">
            <a:avLst/>
          </a:prstGeom>
          <a:blipFill>
            <a:blip r:embed="rId6" cstate="print">
              <a:extLst>
                <a:ext uri="{28A0092B-C50C-407E-A947-70E740481C1C}">
                  <a14:useLocalDpi xmlns:a14="http://schemas.microsoft.com/office/drawing/2010/main" val="0"/>
                </a:ext>
              </a:extLst>
            </a:blip>
            <a:srcRect/>
            <a:stretch>
              <a:fillRect l="-10000" r="-10000"/>
            </a:stretch>
          </a:blipFill>
          <a:ln w="25400">
            <a:solidFill>
              <a:schemeClr val="lt1">
                <a:hueOff val="0"/>
                <a:satOff val="0"/>
                <a:lumOff val="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5395259"/>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Analysis</a:t>
            </a:r>
            <a:endParaRPr lang="en-US" dirty="0"/>
          </a:p>
        </p:txBody>
      </p:sp>
      <p:sp>
        <p:nvSpPr>
          <p:cNvPr id="3" name="Content Placeholder 2"/>
          <p:cNvSpPr>
            <a:spLocks noGrp="1"/>
          </p:cNvSpPr>
          <p:nvPr>
            <p:ph idx="1"/>
          </p:nvPr>
        </p:nvSpPr>
        <p:spPr/>
        <p:txBody>
          <a:bodyPr/>
          <a:lstStyle/>
          <a:p>
            <a:pPr marL="0" indent="0">
              <a:buNone/>
            </a:pPr>
            <a:r>
              <a:rPr lang="en-US" dirty="0" smtClean="0"/>
              <a:t>What assets are located in hazard-prone areas?</a:t>
            </a:r>
          </a:p>
          <a:p>
            <a:r>
              <a:rPr lang="en-US" dirty="0" smtClean="0"/>
              <a:t>Quantify number, type, value of assets</a:t>
            </a:r>
          </a:p>
          <a:p>
            <a:r>
              <a:rPr lang="en-US" dirty="0" smtClean="0"/>
              <a:t>Estimate future development in hazard-prone areas based on planning and zoning </a:t>
            </a:r>
          </a:p>
          <a:p>
            <a:r>
              <a:rPr lang="en-US" dirty="0" smtClean="0"/>
              <a:t>Consider magnitude of hazard or event </a:t>
            </a:r>
            <a:br>
              <a:rPr lang="en-US" dirty="0" smtClean="0"/>
            </a:br>
            <a:r>
              <a:rPr lang="en-US" dirty="0" smtClean="0"/>
              <a:t>(high vs. moderate wildfire hazard areas)</a:t>
            </a:r>
          </a:p>
          <a:p>
            <a:r>
              <a:rPr lang="en-US" dirty="0" smtClean="0"/>
              <a:t>Use maps and GIS for analysis</a:t>
            </a:r>
          </a:p>
          <a:p>
            <a:endParaRPr lang="en-US" dirty="0" smtClean="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47</a:t>
            </a:fld>
            <a:endParaRPr lang="en-US" dirty="0"/>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Analysis</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48</a:t>
            </a:fld>
            <a:endParaRPr lang="en-US" dirty="0"/>
          </a:p>
        </p:txBody>
      </p:sp>
      <p:pic>
        <p:nvPicPr>
          <p:cNvPr id="3" name="Picture 2" descr="Jurisdiction:Citrus heights.&#10;1% Annual Chance.&#10;Parcel Count:157&#10;Structure Value:$30,238,908&#10;0.2% Annual Chance.&#10;Parcel Count:276&#10;Structure Value:$50,562,943&#10;X Zone (no flood).&#10;Parcel Count:23,170&#10;Structure Value:$3,718,817,361&#10;&#10;Jurisdiction:Elk Grove&#10;1% Annual Chance.&#10;Parcel Count:525&#10;Structure Value:$206,224,864&#10;0.2% Annual Chance.&#10;Parcel Count:3,967&#10;Structure Value:$812,840,315&#10;X Zone (no flood).&#10;Parcel Count:41,437&#10;Structure Value:$9,429,151,072&#10;&#10;Jurisdiction:Folsom&#10;1% Annual Chance.&#10;Parcel Count:8&#10;Structure Value:$2,519,665&#10;0.2% Annual Chance.&#10;Parcel Count:124&#10;Structure Value:$168,740,000&#10;X Zone (no flood).&#10;Parcel Count:19,787&#10;Structure Value:$6,912,827,854&#10;&#10;Jurisdiction:Galt&#10;1% Annual Chance.&#10;Parcel Count:1&#10;Structure Value:$315,000&#10;0.2% Annual Chance.&#10;Parcel Count:-&#10;Structure Value:-&#10;X Zone (no flood).&#10;Parcel Count:6,712&#10;Structure Value:$1,021,595,732&#10;&#10;Jurisdiction:Isleton&#10;1% Annual Chance.&#10;Parcel Count:324&#10;Structure Value:$29,743,865&#10;0.2% Annual Chance.&#10;Parcel Count:-&#10;Structure Value:-&#10;X Zone (no flood).&#10;Parcel Count:9&#10;Structure Value:$1,633,479&#10;&#10;Jurisdiction:Rancho Cordova&#10;1% Annual Chance.&#10;Parcel Count:21&#10;Structure Value:$9,394,521&#10;0.2% Annual Chance.&#10;Parcel Count:976&#10;Structure Value:$153,705,651&#10;X Zone (no flood).&#10;Parcel Count:16,207&#10;Structure Value:$4,262,908,025&#10;&#10;Jurisdiction:Sacramento&#10;1% Annual Chance.&#10;Parcel Count:28,192&#10;Structure Value:$6,781,945,735&#10;0.2% Annual Chance.&#10;Parcel Count:8,420&#10;Structure Value:$1,736,860,331&#10;X Zone (no flood).&#10;Parcel Count:943,263&#10;Structure Value:$18,389,505,445&#10;&#10;Jurisdiction:Unicorporated County&#10;1% Annual Chance.&#10;Parcel Count:4,483&#10;Structure Value:$1,444,981,125&#10;0.2% Annual Chance.&#10;Parcel Count:21,415&#10;Structure Value:$3,583,079,793&#10;X Zone (no flood).&#10;Parcel Count:131,159&#10;Structure Value:$24,219,438,215&#10;&#10;Total:&#10;1% Annual Chance.&#10;Parcel Count:33,711&#10;Structure Value:$8,505,363,755&#10;0.2% Annual Chance.&#10;Parcel Count:35,178&#10;Structure Value:$6,505,789,033&#10;X Zone (no flood).&#10;Parcel Count:332,744&#10;Structure Value:$67,955,877,183.&#10;Source: Sacramento County 2010 secured roll assessor &amp; parcel data; Sacramento County DFIRM, January 2011. The parcel count for the 0.2% Annual Chance only includes those parcels in the 0.2% annual chance floodplain.  The 0.2 annual chance flood also includes all parcels in the 1% annual chance floodplain." title="Exposure Analys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19200"/>
            <a:ext cx="8325167" cy="4146804"/>
          </a:xfrm>
          <a:prstGeom prst="rect">
            <a:avLst/>
          </a:prstGeom>
        </p:spPr>
      </p:pic>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Natural Hazards on left: Location, Extent (Magnitude/Strength), Previous Occurrences, Future Probability.&#10;Community Assets on right: Population, Built Environment, Natural Environment, Economy.&#10;Middle area that intersects both Natural Hazards and Community Assests is Risk." title="Venn Diagram"/>
          <p:cNvGrpSpPr/>
          <p:nvPr/>
        </p:nvGrpSpPr>
        <p:grpSpPr>
          <a:xfrm>
            <a:off x="1371234" y="1066800"/>
            <a:ext cx="6401166" cy="4022617"/>
            <a:chOff x="1912435" y="817078"/>
            <a:chExt cx="8312669" cy="522384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593" y="817078"/>
              <a:ext cx="4181511" cy="5223841"/>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435" y="817079"/>
              <a:ext cx="5223841" cy="5223841"/>
            </a:xfrm>
            <a:prstGeom prst="rect">
              <a:avLst/>
            </a:prstGeom>
            <a:effectLst>
              <a:outerShdw blurRad="50800" dist="38100" dir="2700000" algn="tl" rotWithShape="0">
                <a:prstClr val="black">
                  <a:alpha val="40000"/>
                </a:prstClr>
              </a:outerShdw>
            </a:effectLst>
          </p:spPr>
        </p:pic>
      </p:grpSp>
      <p:sp>
        <p:nvSpPr>
          <p:cNvPr id="2" name="Title 1"/>
          <p:cNvSpPr>
            <a:spLocks noGrp="1"/>
          </p:cNvSpPr>
          <p:nvPr>
            <p:ph type="title"/>
          </p:nvPr>
        </p:nvSpPr>
        <p:spPr/>
        <p:txBody>
          <a:bodyPr/>
          <a:lstStyle/>
          <a:p>
            <a:r>
              <a:rPr lang="en-US" dirty="0" smtClean="0">
                <a:solidFill>
                  <a:schemeClr val="bg1"/>
                </a:solidFill>
              </a:rPr>
              <a:t>Venn Diagram</a:t>
            </a:r>
            <a:endParaRPr lang="en-US" dirty="0">
              <a:solidFill>
                <a:schemeClr val="bg1"/>
              </a:solidFill>
            </a:endParaRPr>
          </a:p>
        </p:txBody>
      </p:sp>
      <p:sp>
        <p:nvSpPr>
          <p:cNvPr id="4" name="Slide Number Placeholder 3"/>
          <p:cNvSpPr>
            <a:spLocks noGrp="1"/>
          </p:cNvSpPr>
          <p:nvPr>
            <p:ph type="sldNum" sz="quarter" idx="4"/>
          </p:nvPr>
        </p:nvSpPr>
        <p:spPr/>
        <p:txBody>
          <a:bodyPr/>
          <a:lstStyle/>
          <a:p>
            <a:pPr>
              <a:defRPr/>
            </a:pPr>
            <a:r>
              <a:rPr lang="en-US" dirty="0" smtClean="0"/>
              <a:t>Visual 2.</a:t>
            </a:r>
            <a:fld id="{167A036F-738C-4416-983E-5B04119587A4}" type="slidenum">
              <a:rPr lang="en-US" smtClean="0"/>
              <a:pPr>
                <a:defRPr/>
              </a:pPr>
              <a:t>4</a:t>
            </a:fld>
            <a:endParaRPr lang="en-US" dirty="0"/>
          </a:p>
        </p:txBody>
      </p:sp>
      <p:sp>
        <p:nvSpPr>
          <p:cNvPr id="8" name="TextBox 7"/>
          <p:cNvSpPr txBox="1"/>
          <p:nvPr/>
        </p:nvSpPr>
        <p:spPr>
          <a:xfrm>
            <a:off x="1066800" y="5153025"/>
            <a:ext cx="7067549" cy="584775"/>
          </a:xfrm>
          <a:prstGeom prst="rect">
            <a:avLst/>
          </a:prstGeom>
          <a:noFill/>
        </p:spPr>
        <p:txBody>
          <a:bodyPr wrap="square" rtlCol="0">
            <a:spAutoFit/>
          </a:bodyPr>
          <a:lstStyle/>
          <a:p>
            <a:r>
              <a:rPr lang="en-US" sz="1600" b="1" dirty="0" smtClean="0">
                <a:solidFill>
                  <a:srgbClr val="000000"/>
                </a:solidFill>
              </a:rPr>
              <a:t>Note: Modified from U.S. Geological Survey and Oregon Partnership for Disaster Resilience Models.</a:t>
            </a:r>
            <a:endParaRPr lang="en-US" sz="1600" b="1" dirty="0">
              <a:solidFill>
                <a:srgbClr val="000000"/>
              </a:solidFill>
            </a:endParaRPr>
          </a:p>
        </p:txBody>
      </p:sp>
      <p:sp>
        <p:nvSpPr>
          <p:cNvPr id="9" name="TextBox 8"/>
          <p:cNvSpPr txBox="1"/>
          <p:nvPr/>
        </p:nvSpPr>
        <p:spPr>
          <a:xfrm>
            <a:off x="1714500" y="1771307"/>
            <a:ext cx="2400300" cy="338554"/>
          </a:xfrm>
          <a:prstGeom prst="rect">
            <a:avLst/>
          </a:prstGeom>
          <a:noFill/>
        </p:spPr>
        <p:txBody>
          <a:bodyPr wrap="square" rtlCol="0">
            <a:spAutoFit/>
          </a:bodyPr>
          <a:lstStyle/>
          <a:p>
            <a:pPr algn="ctr"/>
            <a:r>
              <a:rPr lang="en-US" sz="1600" b="1" dirty="0" smtClean="0">
                <a:solidFill>
                  <a:srgbClr val="FFFFFF"/>
                </a:solidFill>
              </a:rPr>
              <a:t>NATURAL HAZARDS</a:t>
            </a:r>
            <a:endParaRPr lang="en-US" sz="1600" b="1" dirty="0">
              <a:solidFill>
                <a:srgbClr val="FFFFFF"/>
              </a:solidFill>
            </a:endParaRPr>
          </a:p>
        </p:txBody>
      </p:sp>
      <p:sp>
        <p:nvSpPr>
          <p:cNvPr id="10" name="TextBox 9"/>
          <p:cNvSpPr txBox="1"/>
          <p:nvPr/>
        </p:nvSpPr>
        <p:spPr>
          <a:xfrm>
            <a:off x="1371234" y="2209800"/>
            <a:ext cx="2591166" cy="2062103"/>
          </a:xfrm>
          <a:prstGeom prst="rect">
            <a:avLst/>
          </a:prstGeom>
          <a:noFill/>
        </p:spPr>
        <p:txBody>
          <a:bodyPr wrap="square" rtlCol="0">
            <a:spAutoFit/>
          </a:bodyPr>
          <a:lstStyle/>
          <a:p>
            <a:pPr algn="ctr"/>
            <a:r>
              <a:rPr lang="en-US" sz="1600" b="1" dirty="0" smtClean="0">
                <a:solidFill>
                  <a:srgbClr val="FFFFFF"/>
                </a:solidFill>
              </a:rPr>
              <a:t>Location</a:t>
            </a:r>
          </a:p>
          <a:p>
            <a:pPr algn="ctr"/>
            <a:endParaRPr lang="en-US" sz="1600" b="1" dirty="0">
              <a:solidFill>
                <a:srgbClr val="FFFFFF"/>
              </a:solidFill>
            </a:endParaRPr>
          </a:p>
          <a:p>
            <a:pPr algn="ctr"/>
            <a:r>
              <a:rPr lang="en-US" sz="1600" b="1" dirty="0" smtClean="0">
                <a:solidFill>
                  <a:srgbClr val="FFFFFF"/>
                </a:solidFill>
              </a:rPr>
              <a:t>Extent</a:t>
            </a:r>
          </a:p>
          <a:p>
            <a:pPr algn="ctr"/>
            <a:r>
              <a:rPr lang="en-US" sz="1600" b="1" dirty="0" smtClean="0">
                <a:solidFill>
                  <a:srgbClr val="FFFFFF"/>
                </a:solidFill>
              </a:rPr>
              <a:t>(Magnitude/Strength)</a:t>
            </a:r>
          </a:p>
          <a:p>
            <a:pPr algn="ctr"/>
            <a:endParaRPr lang="en-US" sz="1600" b="1" dirty="0">
              <a:solidFill>
                <a:srgbClr val="FFFFFF"/>
              </a:solidFill>
            </a:endParaRPr>
          </a:p>
          <a:p>
            <a:pPr algn="ctr"/>
            <a:r>
              <a:rPr lang="en-US" sz="1600" b="1" dirty="0" smtClean="0">
                <a:solidFill>
                  <a:srgbClr val="FFFFFF"/>
                </a:solidFill>
              </a:rPr>
              <a:t>Previous Occurrences</a:t>
            </a:r>
          </a:p>
          <a:p>
            <a:pPr algn="ctr"/>
            <a:endParaRPr lang="en-US" sz="1600" b="1" dirty="0">
              <a:solidFill>
                <a:srgbClr val="FFFFFF"/>
              </a:solidFill>
            </a:endParaRPr>
          </a:p>
          <a:p>
            <a:pPr algn="ctr"/>
            <a:r>
              <a:rPr lang="en-US" sz="1600" b="1" dirty="0" smtClean="0">
                <a:solidFill>
                  <a:srgbClr val="FFFFFF"/>
                </a:solidFill>
              </a:rPr>
              <a:t> Future Probability</a:t>
            </a:r>
            <a:endParaRPr lang="en-US" sz="1600" b="1" dirty="0">
              <a:solidFill>
                <a:srgbClr val="FFFFFF"/>
              </a:solidFill>
            </a:endParaRPr>
          </a:p>
        </p:txBody>
      </p:sp>
      <p:sp>
        <p:nvSpPr>
          <p:cNvPr id="11" name="TextBox 10"/>
          <p:cNvSpPr txBox="1"/>
          <p:nvPr/>
        </p:nvSpPr>
        <p:spPr>
          <a:xfrm>
            <a:off x="4972049" y="1771307"/>
            <a:ext cx="2514599" cy="338554"/>
          </a:xfrm>
          <a:prstGeom prst="rect">
            <a:avLst/>
          </a:prstGeom>
          <a:noFill/>
        </p:spPr>
        <p:txBody>
          <a:bodyPr wrap="square" rtlCol="0">
            <a:spAutoFit/>
          </a:bodyPr>
          <a:lstStyle/>
          <a:p>
            <a:pPr algn="ctr"/>
            <a:r>
              <a:rPr lang="en-US" sz="1600" b="1" dirty="0" smtClean="0">
                <a:solidFill>
                  <a:srgbClr val="FFFFFF"/>
                </a:solidFill>
              </a:rPr>
              <a:t>COMMUNITY ASSETS</a:t>
            </a:r>
            <a:endParaRPr lang="en-US" sz="1600" b="1" dirty="0">
              <a:solidFill>
                <a:srgbClr val="FFFFFF"/>
              </a:solidFill>
            </a:endParaRPr>
          </a:p>
        </p:txBody>
      </p:sp>
      <p:sp>
        <p:nvSpPr>
          <p:cNvPr id="12" name="TextBox 11"/>
          <p:cNvSpPr txBox="1"/>
          <p:nvPr/>
        </p:nvSpPr>
        <p:spPr>
          <a:xfrm>
            <a:off x="5257800" y="2209800"/>
            <a:ext cx="2514600" cy="1815882"/>
          </a:xfrm>
          <a:prstGeom prst="rect">
            <a:avLst/>
          </a:prstGeom>
          <a:noFill/>
        </p:spPr>
        <p:txBody>
          <a:bodyPr wrap="square" rtlCol="0">
            <a:spAutoFit/>
          </a:bodyPr>
          <a:lstStyle/>
          <a:p>
            <a:pPr algn="ctr"/>
            <a:r>
              <a:rPr lang="en-US" sz="1600" b="1" dirty="0" smtClean="0">
                <a:solidFill>
                  <a:srgbClr val="FFFFFF"/>
                </a:solidFill>
              </a:rPr>
              <a:t>Population</a:t>
            </a:r>
          </a:p>
          <a:p>
            <a:pPr algn="ctr"/>
            <a:endParaRPr lang="en-US" sz="1600" b="1" dirty="0">
              <a:solidFill>
                <a:srgbClr val="FFFFFF"/>
              </a:solidFill>
            </a:endParaRPr>
          </a:p>
          <a:p>
            <a:pPr algn="ctr"/>
            <a:r>
              <a:rPr lang="en-US" sz="1600" b="1" dirty="0" smtClean="0">
                <a:solidFill>
                  <a:srgbClr val="FFFFFF"/>
                </a:solidFill>
              </a:rPr>
              <a:t>Built Environment</a:t>
            </a:r>
          </a:p>
          <a:p>
            <a:pPr algn="ctr"/>
            <a:endParaRPr lang="en-US" sz="1600" b="1" dirty="0">
              <a:solidFill>
                <a:srgbClr val="FFFFFF"/>
              </a:solidFill>
            </a:endParaRPr>
          </a:p>
          <a:p>
            <a:pPr algn="ctr"/>
            <a:r>
              <a:rPr lang="en-US" sz="1600" b="1" dirty="0" smtClean="0">
                <a:solidFill>
                  <a:srgbClr val="FFFFFF"/>
                </a:solidFill>
              </a:rPr>
              <a:t>Natural </a:t>
            </a:r>
            <a:r>
              <a:rPr lang="en-US" sz="1600" b="1" dirty="0">
                <a:solidFill>
                  <a:srgbClr val="FFFFFF"/>
                </a:solidFill>
              </a:rPr>
              <a:t>Environment</a:t>
            </a:r>
          </a:p>
          <a:p>
            <a:pPr algn="ctr"/>
            <a:endParaRPr lang="en-US" sz="1600" b="1" dirty="0">
              <a:solidFill>
                <a:srgbClr val="FFFFFF"/>
              </a:solidFill>
            </a:endParaRPr>
          </a:p>
          <a:p>
            <a:pPr algn="ctr"/>
            <a:r>
              <a:rPr lang="en-US" sz="1600" b="1" dirty="0" smtClean="0">
                <a:solidFill>
                  <a:srgbClr val="FFFFFF"/>
                </a:solidFill>
              </a:rPr>
              <a:t>Economy</a:t>
            </a:r>
            <a:endParaRPr lang="en-US" sz="1600" b="1" dirty="0">
              <a:solidFill>
                <a:srgbClr val="FFFFFF"/>
              </a:solidFill>
            </a:endParaRPr>
          </a:p>
        </p:txBody>
      </p:sp>
      <p:sp>
        <p:nvSpPr>
          <p:cNvPr id="13" name="TextBox 12"/>
          <p:cNvSpPr txBox="1"/>
          <p:nvPr/>
        </p:nvSpPr>
        <p:spPr>
          <a:xfrm>
            <a:off x="4150519" y="2819400"/>
            <a:ext cx="821531" cy="400110"/>
          </a:xfrm>
          <a:prstGeom prst="rect">
            <a:avLst/>
          </a:prstGeom>
          <a:noFill/>
        </p:spPr>
        <p:txBody>
          <a:bodyPr wrap="square" rtlCol="0">
            <a:spAutoFit/>
          </a:bodyPr>
          <a:lstStyle/>
          <a:p>
            <a:pPr algn="ctr"/>
            <a:r>
              <a:rPr lang="en-US" sz="2000" b="1" dirty="0" smtClean="0">
                <a:solidFill>
                  <a:srgbClr val="FFFFFF"/>
                </a:solidFill>
              </a:rPr>
              <a:t>RISK</a:t>
            </a:r>
            <a:endParaRPr lang="en-US" sz="2000" b="1" dirty="0">
              <a:solidFill>
                <a:srgbClr val="FFFFFF"/>
              </a:solidFill>
            </a:endParaRPr>
          </a:p>
        </p:txBody>
      </p:sp>
    </p:spTree>
    <p:extLst>
      <p:ext uri="{BB962C8B-B14F-4D97-AF65-F5344CB8AC3E}">
        <p14:creationId xmlns:p14="http://schemas.microsoft.com/office/powerpoint/2010/main" val="1009967029"/>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Analysis</a:t>
            </a:r>
            <a:endParaRPr lang="en-US" dirty="0"/>
          </a:p>
        </p:txBody>
      </p:sp>
      <p:sp>
        <p:nvSpPr>
          <p:cNvPr id="3" name="Content Placeholder 2"/>
          <p:cNvSpPr>
            <a:spLocks noGrp="1"/>
          </p:cNvSpPr>
          <p:nvPr>
            <p:ph idx="1"/>
          </p:nvPr>
        </p:nvSpPr>
        <p:spPr/>
        <p:txBody>
          <a:bodyPr/>
          <a:lstStyle/>
          <a:p>
            <a:pPr marL="0" indent="0">
              <a:buNone/>
            </a:pPr>
            <a:r>
              <a:rPr lang="en-US" dirty="0" smtClean="0"/>
              <a:t>Based on past events, what are potential future impacts and losses?</a:t>
            </a:r>
          </a:p>
          <a:p>
            <a:r>
              <a:rPr lang="en-US" dirty="0" smtClean="0"/>
              <a:t>Use for higher frequency events with available data on past impacts and losses </a:t>
            </a:r>
            <a:br>
              <a:rPr lang="en-US" dirty="0" smtClean="0"/>
            </a:br>
            <a:r>
              <a:rPr lang="en-US" dirty="0" smtClean="0"/>
              <a:t>(e.g., winter storms, stormwater flooding)</a:t>
            </a:r>
          </a:p>
          <a:p>
            <a:r>
              <a:rPr lang="en-US" dirty="0" smtClean="0"/>
              <a:t>Consider vulnerability of new development </a:t>
            </a:r>
          </a:p>
          <a:p>
            <a:endParaRPr lang="en-US" dirty="0" smtClean="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49</a:t>
            </a:fld>
            <a:endParaRPr lang="en-US" dirty="0"/>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Hazards Suitable for Historical Analysis</a:t>
            </a:r>
            <a:endParaRPr lang="en-US" sz="3200" dirty="0"/>
          </a:p>
        </p:txBody>
      </p:sp>
      <p:sp>
        <p:nvSpPr>
          <p:cNvPr id="8" name="Freeform 7"/>
          <p:cNvSpPr/>
          <p:nvPr/>
        </p:nvSpPr>
        <p:spPr>
          <a:xfrm>
            <a:off x="457200" y="3505200"/>
            <a:ext cx="2534114" cy="894392"/>
          </a:xfrm>
          <a:custGeom>
            <a:avLst/>
            <a:gdLst>
              <a:gd name="connsiteX0" fmla="*/ 0 w 1817178"/>
              <a:gd name="connsiteY0" fmla="*/ 0 h 641356"/>
              <a:gd name="connsiteX1" fmla="*/ 1817178 w 1817178"/>
              <a:gd name="connsiteY1" fmla="*/ 0 h 641356"/>
              <a:gd name="connsiteX2" fmla="*/ 1817178 w 1817178"/>
              <a:gd name="connsiteY2" fmla="*/ 641356 h 641356"/>
              <a:gd name="connsiteX3" fmla="*/ 0 w 1817178"/>
              <a:gd name="connsiteY3" fmla="*/ 641356 h 641356"/>
              <a:gd name="connsiteX4" fmla="*/ 0 w 1817178"/>
              <a:gd name="connsiteY4" fmla="*/ 0 h 641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178" h="641356">
                <a:moveTo>
                  <a:pt x="0" y="0"/>
                </a:moveTo>
                <a:lnTo>
                  <a:pt x="1817178" y="0"/>
                </a:lnTo>
                <a:lnTo>
                  <a:pt x="1817178" y="641356"/>
                </a:lnTo>
                <a:lnTo>
                  <a:pt x="0" y="641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b="1" kern="1200" dirty="0" smtClean="0"/>
              <a:t>Drought</a:t>
            </a:r>
            <a:endParaRPr lang="en-US" b="1" kern="1200" dirty="0"/>
          </a:p>
        </p:txBody>
      </p:sp>
      <p:sp>
        <p:nvSpPr>
          <p:cNvPr id="10" name="Rectangle 9" descr="lake area with trees on each side." title="Flooding"/>
          <p:cNvSpPr/>
          <p:nvPr/>
        </p:nvSpPr>
        <p:spPr>
          <a:xfrm>
            <a:off x="3276600" y="1524000"/>
            <a:ext cx="2534114" cy="2153168"/>
          </a:xfrm>
          <a:prstGeom prst="rect">
            <a:avLst/>
          </a:prstGeom>
          <a:blipFill>
            <a:blip r:embed="rId3" cstate="print">
              <a:extLst>
                <a:ext uri="{28A0092B-C50C-407E-A947-70E740481C1C}">
                  <a14:useLocalDpi xmlns:a14="http://schemas.microsoft.com/office/drawing/2010/main" val="0"/>
                </a:ext>
              </a:extLst>
            </a:blip>
            <a:srcRect/>
            <a:stretch>
              <a:fillRect t="-26000" b="-26000"/>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276599" y="3505200"/>
            <a:ext cx="2534114" cy="894392"/>
          </a:xfrm>
          <a:custGeom>
            <a:avLst/>
            <a:gdLst>
              <a:gd name="connsiteX0" fmla="*/ 0 w 1817178"/>
              <a:gd name="connsiteY0" fmla="*/ 0 h 641356"/>
              <a:gd name="connsiteX1" fmla="*/ 1817178 w 1817178"/>
              <a:gd name="connsiteY1" fmla="*/ 0 h 641356"/>
              <a:gd name="connsiteX2" fmla="*/ 1817178 w 1817178"/>
              <a:gd name="connsiteY2" fmla="*/ 641356 h 641356"/>
              <a:gd name="connsiteX3" fmla="*/ 0 w 1817178"/>
              <a:gd name="connsiteY3" fmla="*/ 641356 h 641356"/>
              <a:gd name="connsiteX4" fmla="*/ 0 w 1817178"/>
              <a:gd name="connsiteY4" fmla="*/ 0 h 641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178" h="641356">
                <a:moveTo>
                  <a:pt x="0" y="0"/>
                </a:moveTo>
                <a:lnTo>
                  <a:pt x="1817178" y="0"/>
                </a:lnTo>
                <a:lnTo>
                  <a:pt x="1817178" y="641356"/>
                </a:lnTo>
                <a:lnTo>
                  <a:pt x="0" y="641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b="1" kern="1200" dirty="0" smtClean="0"/>
              <a:t>Flooding</a:t>
            </a:r>
            <a:endParaRPr lang="en-US" b="1" kern="1200" dirty="0"/>
          </a:p>
        </p:txBody>
      </p:sp>
      <p:sp>
        <p:nvSpPr>
          <p:cNvPr id="13" name="Rectangle 12" descr="Bulldozer moving large amounts of snow." title="Sever Winter Weather."/>
          <p:cNvSpPr/>
          <p:nvPr/>
        </p:nvSpPr>
        <p:spPr>
          <a:xfrm>
            <a:off x="6078061" y="1524000"/>
            <a:ext cx="2534114" cy="2153168"/>
          </a:xfrm>
          <a:prstGeom prst="rect">
            <a:avLst/>
          </a:prstGeom>
          <a:blipFill>
            <a:blip r:embed="rId4" cstate="print">
              <a:extLst>
                <a:ext uri="{28A0092B-C50C-407E-A947-70E740481C1C}">
                  <a14:useLocalDpi xmlns:a14="http://schemas.microsoft.com/office/drawing/2010/main" val="0"/>
                </a:ext>
              </a:extLst>
            </a:blip>
            <a:srcRect/>
            <a:stretch>
              <a:fillRect l="-11000" r="-11000"/>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6078061" y="3505200"/>
            <a:ext cx="2534113" cy="894392"/>
          </a:xfrm>
          <a:custGeom>
            <a:avLst/>
            <a:gdLst>
              <a:gd name="connsiteX0" fmla="*/ 0 w 1817178"/>
              <a:gd name="connsiteY0" fmla="*/ 0 h 641356"/>
              <a:gd name="connsiteX1" fmla="*/ 1817178 w 1817178"/>
              <a:gd name="connsiteY1" fmla="*/ 0 h 641356"/>
              <a:gd name="connsiteX2" fmla="*/ 1817178 w 1817178"/>
              <a:gd name="connsiteY2" fmla="*/ 641356 h 641356"/>
              <a:gd name="connsiteX3" fmla="*/ 0 w 1817178"/>
              <a:gd name="connsiteY3" fmla="*/ 641356 h 641356"/>
              <a:gd name="connsiteX4" fmla="*/ 0 w 1817178"/>
              <a:gd name="connsiteY4" fmla="*/ 0 h 641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178" h="641356">
                <a:moveTo>
                  <a:pt x="0" y="0"/>
                </a:moveTo>
                <a:lnTo>
                  <a:pt x="1817178" y="0"/>
                </a:lnTo>
                <a:lnTo>
                  <a:pt x="1817178" y="641356"/>
                </a:lnTo>
                <a:lnTo>
                  <a:pt x="0" y="641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b="1" kern="1200" dirty="0" smtClean="0"/>
              <a:t>Severe Winter Weather</a:t>
            </a:r>
            <a:endParaRPr lang="en-US" b="1" kern="1200"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50</a:t>
            </a:fld>
            <a:endParaRPr lang="en-US" dirty="0"/>
          </a:p>
        </p:txBody>
      </p:sp>
      <p:sp>
        <p:nvSpPr>
          <p:cNvPr id="21506" name="AutoShape 2" descr="Declining water levels at Barr Lake"/>
          <p:cNvSpPr>
            <a:spLocks noChangeAspect="1" noChangeArrowheads="1"/>
          </p:cNvSpPr>
          <p:nvPr/>
        </p:nvSpPr>
        <p:spPr bwMode="auto">
          <a:xfrm>
            <a:off x="4076700" y="-2049463"/>
            <a:ext cx="5715000" cy="428625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508" name="AutoShape 4" descr="Declining water levels at Barr Lake"/>
          <p:cNvSpPr>
            <a:spLocks noChangeAspect="1" noChangeArrowheads="1"/>
          </p:cNvSpPr>
          <p:nvPr/>
        </p:nvSpPr>
        <p:spPr bwMode="auto">
          <a:xfrm>
            <a:off x="4076700" y="-2049463"/>
            <a:ext cx="5715000" cy="428625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Lake with brown grassy area in foreground." title="Barr Lake"/>
          <p:cNvPicPr>
            <a:picLocks noChangeAspect="1"/>
          </p:cNvPicPr>
          <p:nvPr/>
        </p:nvPicPr>
        <p:blipFill>
          <a:blip r:embed="rId5" cstate="print"/>
          <a:stretch>
            <a:fillRect/>
          </a:stretch>
        </p:blipFill>
        <p:spPr>
          <a:xfrm>
            <a:off x="304800" y="1524000"/>
            <a:ext cx="2667000" cy="2133600"/>
          </a:xfrm>
          <a:prstGeom prst="rect">
            <a:avLst/>
          </a:prstGeom>
          <a:ln w="25400">
            <a:solidFill>
              <a:schemeClr val="bg1"/>
            </a:solidFill>
          </a:ln>
          <a:effectLst>
            <a:outerShdw blurRad="50800" dist="50800" dir="5400000" algn="ctr" rotWithShape="0">
              <a:schemeClr val="tx1">
                <a:alpha val="34000"/>
              </a:schemeClr>
            </a:outerShdw>
          </a:effectLst>
        </p:spPr>
      </p:pic>
    </p:spTree>
    <p:extLst>
      <p:ext uri="{BB962C8B-B14F-4D97-AF65-F5344CB8AC3E}">
        <p14:creationId xmlns:p14="http://schemas.microsoft.com/office/powerpoint/2010/main" val="403794156"/>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Analysis</a:t>
            </a:r>
            <a:endParaRPr lang="en-US" dirty="0"/>
          </a:p>
        </p:txBody>
      </p:sp>
      <p:sp>
        <p:nvSpPr>
          <p:cNvPr id="3" name="Content Placeholder 2"/>
          <p:cNvSpPr>
            <a:spLocks noGrp="1"/>
          </p:cNvSpPr>
          <p:nvPr>
            <p:ph idx="1"/>
          </p:nvPr>
        </p:nvSpPr>
        <p:spPr/>
        <p:txBody>
          <a:bodyPr/>
          <a:lstStyle/>
          <a:p>
            <a:pPr marL="0" indent="0">
              <a:buNone/>
            </a:pPr>
            <a:r>
              <a:rPr lang="en-US" sz="2400" dirty="0" smtClean="0"/>
              <a:t>What are the potential impacts and losses if a particular event occurs?</a:t>
            </a:r>
          </a:p>
          <a:p>
            <a:r>
              <a:rPr lang="en-US" sz="2400" dirty="0"/>
              <a:t>M</a:t>
            </a:r>
            <a:r>
              <a:rPr lang="en-US" sz="2400" dirty="0" smtClean="0"/>
              <a:t>onetary costs, casualties, down time, etc.</a:t>
            </a:r>
          </a:p>
          <a:p>
            <a:pPr marL="0" indent="0">
              <a:buNone/>
            </a:pPr>
            <a:r>
              <a:rPr lang="en-US" sz="2400" dirty="0" smtClean="0"/>
              <a:t>Consider a scenario analysis for low-frequency, high-consequence events (e.g., earthquake)</a:t>
            </a:r>
          </a:p>
          <a:p>
            <a:r>
              <a:rPr lang="en-US" sz="2400" dirty="0" smtClean="0"/>
              <a:t>Use modeling tools, such as Hazus</a:t>
            </a:r>
          </a:p>
        </p:txBody>
      </p:sp>
      <p:sp>
        <p:nvSpPr>
          <p:cNvPr id="6"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51</a:t>
            </a:fld>
            <a:endParaRPr lang="en-US" dirty="0"/>
          </a:p>
        </p:txBody>
      </p:sp>
      <p:pic>
        <p:nvPicPr>
          <p:cNvPr id="5" name="Picture 4" title="Hazus MH logo."/>
          <p:cNvPicPr/>
          <p:nvPr/>
        </p:nvPicPr>
        <p:blipFill>
          <a:blip r:embed="rId3" cstate="print"/>
          <a:stretch>
            <a:fillRect/>
          </a:stretch>
        </p:blipFill>
        <p:spPr>
          <a:xfrm>
            <a:off x="914400" y="4419600"/>
            <a:ext cx="2590800" cy="762000"/>
          </a:xfrm>
          <a:prstGeom prst="rect">
            <a:avLst/>
          </a:prstGeom>
        </p:spPr>
      </p:pic>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[INSERT Image]</a:t>
            </a:r>
          </a:p>
          <a:p>
            <a:endParaRPr lang="en-US" dirty="0"/>
          </a:p>
        </p:txBody>
      </p:sp>
      <p:pic>
        <p:nvPicPr>
          <p:cNvPr id="4" name="Picture 2" descr="Expected Number of Displaced Individuals (100-year return period) indicated on map in the following increments: less than 5, 5-10, 10-20, 20-40, 40-100, greater than 100." title="Short-Term Shelter Needs. Flood Scenario: Moab, Utah."/>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bwMode="auto">
          <a:xfrm>
            <a:off x="3229710" y="589085"/>
            <a:ext cx="228600" cy="967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6" name="Rectangle 5"/>
          <p:cNvSpPr/>
          <p:nvPr/>
        </p:nvSpPr>
        <p:spPr bwMode="auto">
          <a:xfrm>
            <a:off x="6805688" y="1219199"/>
            <a:ext cx="569384" cy="20138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 </a:t>
            </a:r>
          </a:p>
        </p:txBody>
      </p:sp>
      <p:sp>
        <p:nvSpPr>
          <p:cNvPr id="7" name="TextBox 6"/>
          <p:cNvSpPr txBox="1"/>
          <p:nvPr/>
        </p:nvSpPr>
        <p:spPr>
          <a:xfrm>
            <a:off x="6805687" y="1162054"/>
            <a:ext cx="619080" cy="276999"/>
          </a:xfrm>
          <a:prstGeom prst="rect">
            <a:avLst/>
          </a:prstGeom>
          <a:noFill/>
        </p:spPr>
        <p:txBody>
          <a:bodyPr wrap="none" rtlCol="0">
            <a:spAutoFit/>
          </a:bodyPr>
          <a:lstStyle/>
          <a:p>
            <a:r>
              <a:rPr lang="en-US" sz="1200" dirty="0" smtClean="0">
                <a:solidFill>
                  <a:schemeClr val="bg1"/>
                </a:solidFill>
              </a:rPr>
              <a:t>100-yr</a:t>
            </a:r>
            <a:endParaRPr lang="en-US" sz="1200"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Total economic loss showin in the following general building stock types: educational, industrial, commercial and residential." title="Total Economic Loss, Building Type. Flood Scenario: Moab, Utah."/>
          <p:cNvPicPr>
            <a:picLocks noChangeArrowheads="1"/>
          </p:cNvPicPr>
          <p:nvPr/>
        </p:nvPicPr>
        <p:blipFill>
          <a:blip r:embed="rId3" cstate="print"/>
          <a:srcRect/>
          <a:stretch>
            <a:fillRect/>
          </a:stretch>
        </p:blipFill>
        <p:spPr bwMode="auto">
          <a:xfrm>
            <a:off x="0" y="-2381"/>
            <a:ext cx="9144000" cy="6858000"/>
          </a:xfrm>
          <a:prstGeom prst="rect">
            <a:avLst/>
          </a:prstGeom>
          <a:noFill/>
          <a:ln w="9525">
            <a:noFill/>
            <a:miter lim="800000"/>
            <a:headEnd/>
            <a:tailEnd/>
          </a:ln>
        </p:spPr>
      </p:pic>
      <p:sp>
        <p:nvSpPr>
          <p:cNvPr id="7" name="Rectangle 6"/>
          <p:cNvSpPr/>
          <p:nvPr/>
        </p:nvSpPr>
        <p:spPr bwMode="auto">
          <a:xfrm>
            <a:off x="6805688" y="1219199"/>
            <a:ext cx="569384" cy="20138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 </a:t>
            </a:r>
          </a:p>
        </p:txBody>
      </p:sp>
      <p:sp>
        <p:nvSpPr>
          <p:cNvPr id="8" name="TextBox 7"/>
          <p:cNvSpPr txBox="1"/>
          <p:nvPr/>
        </p:nvSpPr>
        <p:spPr>
          <a:xfrm>
            <a:off x="6805687" y="1162054"/>
            <a:ext cx="619080" cy="276999"/>
          </a:xfrm>
          <a:prstGeom prst="rect">
            <a:avLst/>
          </a:prstGeom>
          <a:noFill/>
        </p:spPr>
        <p:txBody>
          <a:bodyPr wrap="none" rtlCol="0">
            <a:spAutoFit/>
          </a:bodyPr>
          <a:lstStyle/>
          <a:p>
            <a:r>
              <a:rPr lang="en-US" sz="1200" dirty="0" smtClean="0">
                <a:solidFill>
                  <a:schemeClr val="bg1"/>
                </a:solidFill>
              </a:rPr>
              <a:t>100-yr</a:t>
            </a:r>
            <a:endParaRPr lang="en-US" sz="1200" dirty="0">
              <a:solidFill>
                <a:schemeClr val="bg1"/>
              </a:solidFill>
            </a:endParaRPr>
          </a:p>
        </p:txBody>
      </p:sp>
      <p:sp>
        <p:nvSpPr>
          <p:cNvPr id="9" name="Rectangle 8"/>
          <p:cNvSpPr/>
          <p:nvPr/>
        </p:nvSpPr>
        <p:spPr bwMode="auto">
          <a:xfrm>
            <a:off x="2761192" y="489463"/>
            <a:ext cx="1638279"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 </a:t>
            </a:r>
          </a:p>
        </p:txBody>
      </p:sp>
      <p:sp>
        <p:nvSpPr>
          <p:cNvPr id="10" name="TextBox 9"/>
          <p:cNvSpPr txBox="1"/>
          <p:nvPr/>
        </p:nvSpPr>
        <p:spPr>
          <a:xfrm>
            <a:off x="2761193" y="457197"/>
            <a:ext cx="1715915" cy="369332"/>
          </a:xfrm>
          <a:prstGeom prst="rect">
            <a:avLst/>
          </a:prstGeom>
          <a:noFill/>
        </p:spPr>
        <p:txBody>
          <a:bodyPr wrap="square" rtlCol="0">
            <a:spAutoFit/>
          </a:bodyPr>
          <a:lstStyle/>
          <a:p>
            <a:r>
              <a:rPr lang="en-US" b="1" dirty="0" smtClean="0">
                <a:solidFill>
                  <a:schemeClr val="bg1"/>
                </a:solidFill>
              </a:rPr>
              <a:t>Building Type</a:t>
            </a:r>
            <a:endParaRPr lang="en-US"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Index</a:t>
            </a:r>
            <a:endParaRPr lang="en-US" dirty="0"/>
          </a:p>
        </p:txBody>
      </p:sp>
      <p:graphicFrame>
        <p:nvGraphicFramePr>
          <p:cNvPr id="4" name="Table 3" descr="Hazard: Tornado&#10;Location:Entire Planning Area&#10;Probability:5% chance per year&#10;Extent:EF2&#10;Impact:Damage greater than $35 million&#10;Rank:1&#10;&#10;Hazard:Hail&#10;Location:Entire planning area&#10;Probability:75% chance per year&#10;Extent:Up to 1&quot; diameter&#10;Impact:Damage $50,000 to $100,000&#10;Rank:2&#10;&#10;Hazard:Subsidence&#10;Location:Northwest corner of planning area&#10;Probability:very low; there is no history of subsidence&#10;Extent:minimal&#10;Impact:Damage less than $500&#10;Rank:3" title="Risk Index table."/>
          <p:cNvGraphicFramePr>
            <a:graphicFrameLocks noGrp="1"/>
          </p:cNvGraphicFramePr>
          <p:nvPr>
            <p:extLst>
              <p:ext uri="{D42A27DB-BD31-4B8C-83A1-F6EECF244321}">
                <p14:modId xmlns:p14="http://schemas.microsoft.com/office/powerpoint/2010/main" val="1985595587"/>
              </p:ext>
            </p:extLst>
          </p:nvPr>
        </p:nvGraphicFramePr>
        <p:xfrm>
          <a:off x="304800" y="1219200"/>
          <a:ext cx="8610600" cy="4165599"/>
        </p:xfrm>
        <a:graphic>
          <a:graphicData uri="http://schemas.openxmlformats.org/drawingml/2006/table">
            <a:tbl>
              <a:tblPr firstRow="1" bandRow="1">
                <a:tableStyleId>{5C22544A-7EE6-4342-B048-85BDC9FD1C3A}</a:tableStyleId>
              </a:tblPr>
              <a:tblGrid>
                <a:gridCol w="1435100"/>
                <a:gridCol w="1435100"/>
                <a:gridCol w="1701800"/>
                <a:gridCol w="1168400"/>
                <a:gridCol w="2032000"/>
                <a:gridCol w="838200"/>
              </a:tblGrid>
              <a:tr h="919514">
                <a:tc>
                  <a:txBody>
                    <a:bodyPr/>
                    <a:lstStyle/>
                    <a:p>
                      <a:r>
                        <a:rPr lang="en-US" dirty="0" smtClean="0"/>
                        <a:t>Hazard</a:t>
                      </a:r>
                      <a:endParaRPr lang="en-US" dirty="0"/>
                    </a:p>
                  </a:txBody>
                  <a:tcPr anchor="ctr">
                    <a:solidFill>
                      <a:srgbClr val="80C5CA"/>
                    </a:solidFill>
                  </a:tcPr>
                </a:tc>
                <a:tc>
                  <a:txBody>
                    <a:bodyPr/>
                    <a:lstStyle/>
                    <a:p>
                      <a:r>
                        <a:rPr lang="en-US" dirty="0" smtClean="0"/>
                        <a:t>Location</a:t>
                      </a:r>
                      <a:endParaRPr lang="en-US" dirty="0"/>
                    </a:p>
                  </a:txBody>
                  <a:tcPr anchor="ctr">
                    <a:solidFill>
                      <a:srgbClr val="80C5CA"/>
                    </a:solidFill>
                  </a:tcPr>
                </a:tc>
                <a:tc>
                  <a:txBody>
                    <a:bodyPr/>
                    <a:lstStyle/>
                    <a:p>
                      <a:r>
                        <a:rPr lang="en-US" dirty="0" smtClean="0"/>
                        <a:t>Probability</a:t>
                      </a:r>
                      <a:endParaRPr lang="en-US" dirty="0"/>
                    </a:p>
                  </a:txBody>
                  <a:tcPr anchor="ctr">
                    <a:solidFill>
                      <a:srgbClr val="80C5CA"/>
                    </a:solidFill>
                  </a:tcPr>
                </a:tc>
                <a:tc>
                  <a:txBody>
                    <a:bodyPr/>
                    <a:lstStyle/>
                    <a:p>
                      <a:r>
                        <a:rPr lang="en-US" dirty="0" smtClean="0"/>
                        <a:t>Extent</a:t>
                      </a:r>
                      <a:endParaRPr lang="en-US" dirty="0"/>
                    </a:p>
                  </a:txBody>
                  <a:tcPr anchor="ctr">
                    <a:solidFill>
                      <a:srgbClr val="80C5CA"/>
                    </a:solidFill>
                  </a:tcPr>
                </a:tc>
                <a:tc>
                  <a:txBody>
                    <a:bodyPr/>
                    <a:lstStyle/>
                    <a:p>
                      <a:r>
                        <a:rPr lang="en-US" dirty="0" smtClean="0"/>
                        <a:t>Impact</a:t>
                      </a:r>
                      <a:endParaRPr lang="en-US" dirty="0"/>
                    </a:p>
                  </a:txBody>
                  <a:tcPr anchor="ctr">
                    <a:solidFill>
                      <a:srgbClr val="80C5CA"/>
                    </a:solidFill>
                  </a:tcPr>
                </a:tc>
                <a:tc>
                  <a:txBody>
                    <a:bodyPr/>
                    <a:lstStyle/>
                    <a:p>
                      <a:r>
                        <a:rPr lang="en-US" dirty="0" smtClean="0"/>
                        <a:t>Rank</a:t>
                      </a:r>
                      <a:endParaRPr lang="en-US" dirty="0"/>
                    </a:p>
                  </a:txBody>
                  <a:tcPr anchor="ctr">
                    <a:solidFill>
                      <a:srgbClr val="80C5CA"/>
                    </a:solidFill>
                  </a:tcPr>
                </a:tc>
              </a:tr>
              <a:tr h="957256">
                <a:tc>
                  <a:txBody>
                    <a:bodyPr/>
                    <a:lstStyle/>
                    <a:p>
                      <a:r>
                        <a:rPr lang="en-US" dirty="0" smtClean="0"/>
                        <a:t>Tornado</a:t>
                      </a:r>
                      <a:endParaRPr lang="en-US" dirty="0"/>
                    </a:p>
                  </a:txBody>
                  <a:tcPr>
                    <a:solidFill>
                      <a:srgbClr val="C8E4E6"/>
                    </a:solidFill>
                  </a:tcPr>
                </a:tc>
                <a:tc>
                  <a:txBody>
                    <a:bodyPr/>
                    <a:lstStyle/>
                    <a:p>
                      <a:r>
                        <a:rPr lang="en-US" dirty="0" smtClean="0"/>
                        <a:t>Entire planning area</a:t>
                      </a:r>
                      <a:endParaRPr lang="en-US" dirty="0"/>
                    </a:p>
                  </a:txBody>
                  <a:tcPr>
                    <a:solidFill>
                      <a:srgbClr val="C8E4E6"/>
                    </a:solidFill>
                  </a:tcPr>
                </a:tc>
                <a:tc>
                  <a:txBody>
                    <a:bodyPr/>
                    <a:lstStyle/>
                    <a:p>
                      <a:r>
                        <a:rPr lang="en-US" dirty="0" smtClean="0"/>
                        <a:t>5% chance</a:t>
                      </a:r>
                      <a:r>
                        <a:rPr lang="en-US" baseline="0" dirty="0" smtClean="0"/>
                        <a:t> per year</a:t>
                      </a:r>
                      <a:endParaRPr lang="en-US" dirty="0"/>
                    </a:p>
                  </a:txBody>
                  <a:tcPr>
                    <a:solidFill>
                      <a:srgbClr val="C8E4E6"/>
                    </a:solidFill>
                  </a:tcPr>
                </a:tc>
                <a:tc>
                  <a:txBody>
                    <a:bodyPr/>
                    <a:lstStyle/>
                    <a:p>
                      <a:r>
                        <a:rPr lang="en-US" smtClean="0"/>
                        <a:t>EF2</a:t>
                      </a:r>
                      <a:endParaRPr lang="en-US" dirty="0"/>
                    </a:p>
                  </a:txBody>
                  <a:tcPr>
                    <a:solidFill>
                      <a:srgbClr val="C8E4E6"/>
                    </a:solidFill>
                  </a:tcPr>
                </a:tc>
                <a:tc>
                  <a:txBody>
                    <a:bodyPr/>
                    <a:lstStyle/>
                    <a:p>
                      <a:r>
                        <a:rPr lang="en-US" dirty="0" smtClean="0"/>
                        <a:t>Damage</a:t>
                      </a:r>
                      <a:r>
                        <a:rPr lang="en-US" baseline="0" dirty="0" smtClean="0"/>
                        <a:t> &gt; $35 million </a:t>
                      </a:r>
                      <a:endParaRPr lang="en-US" dirty="0"/>
                    </a:p>
                  </a:txBody>
                  <a:tcPr>
                    <a:solidFill>
                      <a:srgbClr val="C8E4E6"/>
                    </a:solidFill>
                  </a:tcPr>
                </a:tc>
                <a:tc>
                  <a:txBody>
                    <a:bodyPr/>
                    <a:lstStyle/>
                    <a:p>
                      <a:r>
                        <a:rPr lang="en-US" dirty="0" smtClean="0"/>
                        <a:t>1</a:t>
                      </a:r>
                      <a:endParaRPr lang="en-US" dirty="0"/>
                    </a:p>
                  </a:txBody>
                  <a:tcPr>
                    <a:solidFill>
                      <a:srgbClr val="C8E4E6"/>
                    </a:solidFill>
                  </a:tcPr>
                </a:tc>
              </a:tr>
              <a:tr h="957256">
                <a:tc>
                  <a:txBody>
                    <a:bodyPr/>
                    <a:lstStyle/>
                    <a:p>
                      <a:r>
                        <a:rPr lang="en-US" dirty="0" smtClean="0"/>
                        <a:t>Hail</a:t>
                      </a:r>
                      <a:endParaRPr lang="en-US" dirty="0"/>
                    </a:p>
                  </a:txBody>
                  <a:tcPr/>
                </a:tc>
                <a:tc>
                  <a:txBody>
                    <a:bodyPr/>
                    <a:lstStyle/>
                    <a:p>
                      <a:r>
                        <a:rPr lang="en-US" dirty="0" smtClean="0"/>
                        <a:t>Entire planning area</a:t>
                      </a:r>
                      <a:endParaRPr lang="en-US" dirty="0"/>
                    </a:p>
                  </a:txBody>
                  <a:tcPr/>
                </a:tc>
                <a:tc>
                  <a:txBody>
                    <a:bodyPr/>
                    <a:lstStyle/>
                    <a:p>
                      <a:r>
                        <a:rPr lang="en-US" dirty="0" smtClean="0"/>
                        <a:t>75% chance</a:t>
                      </a:r>
                      <a:r>
                        <a:rPr lang="en-US" baseline="0" dirty="0" smtClean="0"/>
                        <a:t> per year</a:t>
                      </a:r>
                      <a:endParaRPr lang="en-US" dirty="0"/>
                    </a:p>
                  </a:txBody>
                  <a:tcPr/>
                </a:tc>
                <a:tc>
                  <a:txBody>
                    <a:bodyPr/>
                    <a:lstStyle/>
                    <a:p>
                      <a:r>
                        <a:rPr lang="en-US" dirty="0" smtClean="0"/>
                        <a:t>Up to 1” diameter</a:t>
                      </a:r>
                      <a:endParaRPr lang="en-US" dirty="0"/>
                    </a:p>
                  </a:txBody>
                  <a:tcPr/>
                </a:tc>
                <a:tc>
                  <a:txBody>
                    <a:bodyPr/>
                    <a:lstStyle/>
                    <a:p>
                      <a:r>
                        <a:rPr lang="en-US" dirty="0" smtClean="0"/>
                        <a:t>Damage </a:t>
                      </a:r>
                      <a:r>
                        <a:rPr lang="en-US" baseline="0" dirty="0" smtClean="0"/>
                        <a:t> </a:t>
                      </a:r>
                      <a:r>
                        <a:rPr lang="en-US" dirty="0" smtClean="0"/>
                        <a:t>$50,000</a:t>
                      </a:r>
                      <a:r>
                        <a:rPr lang="en-US" baseline="0" dirty="0" smtClean="0"/>
                        <a:t> to $100,000</a:t>
                      </a:r>
                      <a:endParaRPr lang="en-US" dirty="0"/>
                    </a:p>
                  </a:txBody>
                  <a:tcPr/>
                </a:tc>
                <a:tc>
                  <a:txBody>
                    <a:bodyPr/>
                    <a:lstStyle/>
                    <a:p>
                      <a:r>
                        <a:rPr lang="en-US" dirty="0" smtClean="0"/>
                        <a:t>2</a:t>
                      </a:r>
                      <a:endParaRPr lang="en-US" dirty="0"/>
                    </a:p>
                  </a:txBody>
                  <a:tcPr/>
                </a:tc>
              </a:tr>
              <a:tr h="1331573">
                <a:tc>
                  <a:txBody>
                    <a:bodyPr/>
                    <a:lstStyle/>
                    <a:p>
                      <a:r>
                        <a:rPr lang="en-US" dirty="0" smtClean="0"/>
                        <a:t>Subsidence</a:t>
                      </a:r>
                      <a:endParaRPr lang="en-US" dirty="0"/>
                    </a:p>
                  </a:txBody>
                  <a:tcPr>
                    <a:solidFill>
                      <a:srgbClr val="C8E4E6"/>
                    </a:solidFill>
                  </a:tcPr>
                </a:tc>
                <a:tc>
                  <a:txBody>
                    <a:bodyPr/>
                    <a:lstStyle/>
                    <a:p>
                      <a:r>
                        <a:rPr lang="en-US" dirty="0" smtClean="0"/>
                        <a:t>Northwest corner</a:t>
                      </a:r>
                      <a:r>
                        <a:rPr lang="en-US" baseline="0" dirty="0" smtClean="0"/>
                        <a:t> of planning area</a:t>
                      </a:r>
                      <a:endParaRPr lang="en-US" dirty="0"/>
                    </a:p>
                  </a:txBody>
                  <a:tcPr>
                    <a:solidFill>
                      <a:srgbClr val="C8E4E6"/>
                    </a:solidFill>
                  </a:tcPr>
                </a:tc>
                <a:tc>
                  <a:txBody>
                    <a:bodyPr/>
                    <a:lstStyle/>
                    <a:p>
                      <a:r>
                        <a:rPr lang="en-US" dirty="0" smtClean="0"/>
                        <a:t>Very</a:t>
                      </a:r>
                      <a:r>
                        <a:rPr lang="en-US" baseline="0" dirty="0" smtClean="0"/>
                        <a:t> low; there is no history of subsidence</a:t>
                      </a:r>
                      <a:endParaRPr lang="en-US" dirty="0"/>
                    </a:p>
                  </a:txBody>
                  <a:tcPr>
                    <a:solidFill>
                      <a:srgbClr val="C8E4E6"/>
                    </a:solidFill>
                  </a:tcPr>
                </a:tc>
                <a:tc>
                  <a:txBody>
                    <a:bodyPr/>
                    <a:lstStyle/>
                    <a:p>
                      <a:r>
                        <a:rPr lang="en-US" dirty="0" smtClean="0"/>
                        <a:t>Minimal</a:t>
                      </a:r>
                      <a:endParaRPr lang="en-US" dirty="0"/>
                    </a:p>
                  </a:txBody>
                  <a:tcPr>
                    <a:solidFill>
                      <a:srgbClr val="C8E4E6"/>
                    </a:solidFill>
                  </a:tcPr>
                </a:tc>
                <a:tc>
                  <a:txBody>
                    <a:bodyPr/>
                    <a:lstStyle/>
                    <a:p>
                      <a:r>
                        <a:rPr lang="en-US" dirty="0" smtClean="0"/>
                        <a:t>Damage &lt;$500</a:t>
                      </a:r>
                      <a:endParaRPr lang="en-US" dirty="0"/>
                    </a:p>
                  </a:txBody>
                  <a:tcPr>
                    <a:solidFill>
                      <a:srgbClr val="C8E4E6"/>
                    </a:solidFill>
                  </a:tcPr>
                </a:tc>
                <a:tc>
                  <a:txBody>
                    <a:bodyPr/>
                    <a:lstStyle/>
                    <a:p>
                      <a:r>
                        <a:rPr lang="en-US" dirty="0" smtClean="0"/>
                        <a:t>3</a:t>
                      </a:r>
                      <a:endParaRPr lang="en-US" dirty="0"/>
                    </a:p>
                  </a:txBody>
                  <a:tcPr>
                    <a:solidFill>
                      <a:srgbClr val="C8E4E6"/>
                    </a:solidFill>
                  </a:tcPr>
                </a:tc>
              </a:tr>
            </a:tbl>
          </a:graphicData>
        </a:graphic>
      </p:graphicFrame>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54</a:t>
            </a:fld>
            <a:endParaRPr lang="en-US" dirty="0"/>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Index</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55</a:t>
            </a:fld>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9" t="5327" r="1000" b="4133"/>
          <a:stretch/>
        </p:blipFill>
        <p:spPr bwMode="auto">
          <a:xfrm>
            <a:off x="177553" y="1081596"/>
            <a:ext cx="8804522" cy="1509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55"/>
          <a:stretch/>
        </p:blipFill>
        <p:spPr bwMode="auto">
          <a:xfrm>
            <a:off x="177553" y="4019550"/>
            <a:ext cx="8804522"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968" r="1240"/>
          <a:stretch/>
        </p:blipFill>
        <p:spPr bwMode="auto">
          <a:xfrm>
            <a:off x="177553" y="2590800"/>
            <a:ext cx="8804522"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33800" y="5791200"/>
            <a:ext cx="5410200" cy="307777"/>
          </a:xfrm>
          <a:prstGeom prst="rect">
            <a:avLst/>
          </a:prstGeom>
          <a:noFill/>
        </p:spPr>
        <p:txBody>
          <a:bodyPr wrap="square" rtlCol="0">
            <a:spAutoFit/>
          </a:bodyPr>
          <a:lstStyle/>
          <a:p>
            <a:r>
              <a:rPr lang="en-US" sz="1400" i="1" dirty="0" smtClean="0"/>
              <a:t>Example excerpts from Washington State Hazard Mitigation Plan </a:t>
            </a:r>
            <a:endParaRPr lang="en-US" sz="1400" i="1" dirty="0"/>
          </a:p>
        </p:txBody>
      </p:sp>
    </p:spTree>
    <p:extLst>
      <p:ext uri="{BB962C8B-B14F-4D97-AF65-F5344CB8AC3E}">
        <p14:creationId xmlns:p14="http://schemas.microsoft.com/office/powerpoint/2010/main" val="1370361881"/>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Summarize Results</a:t>
            </a:r>
            <a:endParaRPr lang="en-US" dirty="0"/>
          </a:p>
        </p:txBody>
      </p:sp>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56</a:t>
            </a:fld>
            <a:endParaRPr lang="en-US" dirty="0"/>
          </a:p>
        </p:txBody>
      </p:sp>
      <p:grpSp>
        <p:nvGrpSpPr>
          <p:cNvPr id="3" name="Group 2" descr="• Describe Hazards&#10;• Identify Community Assets&#10;• Analyze Risks&#10;• Summarize Vulnerability (highlighted)&#10;" title="Step 4: Summarize Results"/>
          <p:cNvGrpSpPr/>
          <p:nvPr/>
        </p:nvGrpSpPr>
        <p:grpSpPr>
          <a:xfrm>
            <a:off x="457200" y="2133600"/>
            <a:ext cx="7943850" cy="2362200"/>
            <a:chOff x="457200" y="2133600"/>
            <a:chExt cx="7943850" cy="2362200"/>
          </a:xfrm>
        </p:grpSpPr>
        <p:sp>
          <p:nvSpPr>
            <p:cNvPr id="6" name="Pentagon 5"/>
            <p:cNvSpPr/>
            <p:nvPr/>
          </p:nvSpPr>
          <p:spPr bwMode="auto">
            <a:xfrm>
              <a:off x="457200" y="2133600"/>
              <a:ext cx="1981200" cy="2362200"/>
            </a:xfrm>
            <a:prstGeom prst="homePlate">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7" name="Pentagon 6"/>
            <p:cNvSpPr/>
            <p:nvPr/>
          </p:nvSpPr>
          <p:spPr bwMode="auto">
            <a:xfrm>
              <a:off x="2457450" y="2133600"/>
              <a:ext cx="1981200" cy="2362200"/>
            </a:xfrm>
            <a:prstGeom prst="homePlate">
              <a:avLst/>
            </a:prstGeom>
            <a:solidFill>
              <a:srgbClr val="80C5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8" name="Pentagon 7"/>
            <p:cNvSpPr/>
            <p:nvPr/>
          </p:nvSpPr>
          <p:spPr bwMode="auto">
            <a:xfrm>
              <a:off x="4438650" y="2133600"/>
              <a:ext cx="1981200" cy="2362200"/>
            </a:xfrm>
            <a:prstGeom prst="homePlate">
              <a:avLst/>
            </a:prstGeom>
            <a:solidFill>
              <a:srgbClr val="46A1A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sp>
          <p:nvSpPr>
            <p:cNvPr id="9" name="Pentagon 8"/>
            <p:cNvSpPr/>
            <p:nvPr/>
          </p:nvSpPr>
          <p:spPr bwMode="auto">
            <a:xfrm>
              <a:off x="6419850" y="2133600"/>
              <a:ext cx="1981200" cy="2362200"/>
            </a:xfrm>
            <a:prstGeom prst="homePlate">
              <a:avLst/>
            </a:prstGeom>
            <a:solidFill>
              <a:srgbClr val="275B5F"/>
            </a:solidFill>
            <a:ln w="9525" cap="flat" cmpd="sng" algn="ctr">
              <a:noFill/>
              <a:prstDash val="solid"/>
              <a:round/>
              <a:headEnd type="none" w="med" len="med"/>
              <a:tailEnd type="none" w="med" len="med"/>
            </a:ln>
            <a:effectLst>
              <a:glow rad="2286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grpSp>
      <p:sp>
        <p:nvSpPr>
          <p:cNvPr id="10" name="TextBox 9"/>
          <p:cNvSpPr txBox="1"/>
          <p:nvPr/>
        </p:nvSpPr>
        <p:spPr>
          <a:xfrm>
            <a:off x="504825" y="2895600"/>
            <a:ext cx="1571625" cy="646331"/>
          </a:xfrm>
          <a:prstGeom prst="rect">
            <a:avLst/>
          </a:prstGeom>
          <a:noFill/>
        </p:spPr>
        <p:txBody>
          <a:bodyPr wrap="square" rtlCol="0">
            <a:spAutoFit/>
          </a:bodyPr>
          <a:lstStyle/>
          <a:p>
            <a:pPr lvl="0"/>
            <a:r>
              <a:rPr lang="en-US" b="1" dirty="0"/>
              <a:t>Describe </a:t>
            </a:r>
            <a:r>
              <a:rPr lang="en-US" b="1" dirty="0" smtClean="0"/>
              <a:t>Hazards</a:t>
            </a:r>
            <a:endParaRPr lang="en-US" b="1" dirty="0"/>
          </a:p>
        </p:txBody>
      </p:sp>
      <p:sp>
        <p:nvSpPr>
          <p:cNvPr id="11" name="TextBox 10"/>
          <p:cNvSpPr txBox="1"/>
          <p:nvPr/>
        </p:nvSpPr>
        <p:spPr>
          <a:xfrm>
            <a:off x="2619375" y="2895600"/>
            <a:ext cx="1571625" cy="923330"/>
          </a:xfrm>
          <a:prstGeom prst="rect">
            <a:avLst/>
          </a:prstGeom>
          <a:noFill/>
        </p:spPr>
        <p:txBody>
          <a:bodyPr wrap="square" rtlCol="0">
            <a:spAutoFit/>
          </a:bodyPr>
          <a:lstStyle/>
          <a:p>
            <a:pPr lvl="0"/>
            <a:r>
              <a:rPr lang="en-US" b="1" dirty="0">
                <a:solidFill>
                  <a:schemeClr val="bg1"/>
                </a:solidFill>
              </a:rPr>
              <a:t>Identify Community Assets</a:t>
            </a:r>
          </a:p>
        </p:txBody>
      </p:sp>
      <p:sp>
        <p:nvSpPr>
          <p:cNvPr id="12" name="TextBox 11"/>
          <p:cNvSpPr txBox="1"/>
          <p:nvPr/>
        </p:nvSpPr>
        <p:spPr>
          <a:xfrm>
            <a:off x="4638675" y="2895600"/>
            <a:ext cx="1076325" cy="646331"/>
          </a:xfrm>
          <a:prstGeom prst="rect">
            <a:avLst/>
          </a:prstGeom>
          <a:noFill/>
        </p:spPr>
        <p:txBody>
          <a:bodyPr wrap="square" rtlCol="0">
            <a:spAutoFit/>
          </a:bodyPr>
          <a:lstStyle/>
          <a:p>
            <a:pPr lvl="0"/>
            <a:r>
              <a:rPr lang="en-US" b="1" dirty="0">
                <a:solidFill>
                  <a:schemeClr val="bg1"/>
                </a:solidFill>
              </a:rPr>
              <a:t>Analyze Risks</a:t>
            </a:r>
          </a:p>
        </p:txBody>
      </p:sp>
      <p:sp>
        <p:nvSpPr>
          <p:cNvPr id="13" name="TextBox 12"/>
          <p:cNvSpPr txBox="1"/>
          <p:nvPr/>
        </p:nvSpPr>
        <p:spPr>
          <a:xfrm>
            <a:off x="6581775" y="2895600"/>
            <a:ext cx="1571625" cy="646331"/>
          </a:xfrm>
          <a:prstGeom prst="rect">
            <a:avLst/>
          </a:prstGeom>
          <a:noFill/>
        </p:spPr>
        <p:txBody>
          <a:bodyPr wrap="square" rtlCol="0">
            <a:spAutoFit/>
          </a:bodyPr>
          <a:lstStyle/>
          <a:p>
            <a:pPr lvl="0"/>
            <a:r>
              <a:rPr lang="en-US" b="1" dirty="0">
                <a:solidFill>
                  <a:schemeClr val="bg1"/>
                </a:solidFill>
              </a:rPr>
              <a:t>Summarize </a:t>
            </a:r>
            <a:r>
              <a:rPr lang="en-US" b="1" dirty="0" smtClean="0">
                <a:solidFill>
                  <a:schemeClr val="bg1"/>
                </a:solidFill>
              </a:rPr>
              <a:t>Vulnerability</a:t>
            </a:r>
            <a:endParaRPr lang="en-US"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Summarize Overall Vulnerability</a:t>
            </a:r>
            <a:endParaRPr lang="en-US" dirty="0"/>
          </a:p>
        </p:txBody>
      </p:sp>
      <p:sp>
        <p:nvSpPr>
          <p:cNvPr id="3" name="Content Placeholder 2"/>
          <p:cNvSpPr>
            <a:spLocks noGrp="1"/>
          </p:cNvSpPr>
          <p:nvPr>
            <p:ph idx="1"/>
          </p:nvPr>
        </p:nvSpPr>
        <p:spPr/>
        <p:txBody>
          <a:bodyPr/>
          <a:lstStyle/>
          <a:p>
            <a:r>
              <a:rPr lang="en-US" dirty="0" smtClean="0"/>
              <a:t>Summarize each jurisdiction’s overall vulnerability to hazards</a:t>
            </a:r>
          </a:p>
          <a:p>
            <a:r>
              <a:rPr lang="en-US" dirty="0" smtClean="0"/>
              <a:t>Communicate findings to:</a:t>
            </a:r>
          </a:p>
          <a:p>
            <a:pPr lvl="2"/>
            <a:r>
              <a:rPr lang="en-US" dirty="0" smtClean="0"/>
              <a:t>Educate public, stakeholders, elected officials</a:t>
            </a:r>
          </a:p>
          <a:p>
            <a:pPr lvl="2"/>
            <a:r>
              <a:rPr lang="en-US" dirty="0" smtClean="0"/>
              <a:t>Inform </a:t>
            </a:r>
            <a:r>
              <a:rPr lang="en-US" dirty="0" err="1" smtClean="0"/>
              <a:t>decisionmaking</a:t>
            </a:r>
            <a:endParaRPr lang="en-US" dirty="0" smtClean="0"/>
          </a:p>
          <a:p>
            <a:pPr lvl="2"/>
            <a:r>
              <a:rPr lang="en-US" dirty="0" smtClean="0"/>
              <a:t>Develop mitigation strategy</a:t>
            </a:r>
          </a:p>
          <a:p>
            <a:pPr lvl="2"/>
            <a:endParaRPr lang="en-US" dirty="0" smtClean="0"/>
          </a:p>
          <a:p>
            <a:endParaRPr lang="en-US" dirty="0"/>
          </a:p>
        </p:txBody>
      </p:sp>
      <p:sp>
        <p:nvSpPr>
          <p:cNvPr id="6"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57</a:t>
            </a:fld>
            <a:endParaRPr lang="en-US" dirty="0"/>
          </a:p>
        </p:txBody>
      </p:sp>
      <p:pic>
        <p:nvPicPr>
          <p:cNvPr id="4" name="Picture 3" title="Federal Planning Requirement icon."/>
          <p:cNvPicPr/>
          <p:nvPr/>
        </p:nvPicPr>
        <p:blipFill>
          <a:blip r:embed="rId3" cstate="print">
            <a:extLst>
              <a:ext uri="{28A0092B-C50C-407E-A947-70E740481C1C}">
                <a14:useLocalDpi xmlns:a14="http://schemas.microsoft.com/office/drawing/2010/main" val="0"/>
              </a:ext>
            </a:extLst>
          </a:blip>
          <a:stretch>
            <a:fillRect/>
          </a:stretch>
        </p:blipFill>
        <p:spPr>
          <a:xfrm>
            <a:off x="8001000" y="0"/>
            <a:ext cx="1143000" cy="996696"/>
          </a:xfrm>
          <a:prstGeom prst="rect">
            <a:avLst/>
          </a:prstGeom>
        </p:spPr>
      </p:pic>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Problem Statements</a:t>
            </a:r>
            <a:endParaRPr lang="en-US" dirty="0"/>
          </a:p>
        </p:txBody>
      </p:sp>
      <p:sp>
        <p:nvSpPr>
          <p:cNvPr id="3" name="Content Placeholder 2"/>
          <p:cNvSpPr>
            <a:spLocks noGrp="1"/>
          </p:cNvSpPr>
          <p:nvPr>
            <p:ph idx="1"/>
          </p:nvPr>
        </p:nvSpPr>
        <p:spPr/>
        <p:txBody>
          <a:bodyPr/>
          <a:lstStyle/>
          <a:p>
            <a:pPr marL="0" indent="0">
              <a:buNone/>
            </a:pPr>
            <a:r>
              <a:rPr lang="en-US" sz="2600" dirty="0"/>
              <a:t>T</a:t>
            </a:r>
            <a:r>
              <a:rPr lang="en-US" sz="2600" dirty="0" smtClean="0"/>
              <a:t>o communicate vulnerabilities, develop problem statements </a:t>
            </a:r>
          </a:p>
          <a:p>
            <a:r>
              <a:rPr lang="en-US" sz="2600" dirty="0" smtClean="0"/>
              <a:t>Clear, concise</a:t>
            </a:r>
          </a:p>
          <a:p>
            <a:r>
              <a:rPr lang="en-US" sz="2600" dirty="0" smtClean="0"/>
              <a:t>Not overly technical</a:t>
            </a:r>
          </a:p>
          <a:p>
            <a:r>
              <a:rPr lang="en-US" sz="2600" dirty="0" smtClean="0"/>
              <a:t>Identify key issues or problems</a:t>
            </a:r>
          </a:p>
          <a:p>
            <a:r>
              <a:rPr lang="en-US" sz="2600" dirty="0" smtClean="0"/>
              <a:t>Based on results of the risk assessment </a:t>
            </a:r>
          </a:p>
          <a:p>
            <a:r>
              <a:rPr lang="en-US" sz="2600" dirty="0"/>
              <a:t>Pertain to specific community assets or </a:t>
            </a:r>
            <a:r>
              <a:rPr lang="en-US" sz="2600" dirty="0" smtClean="0"/>
              <a:t>hazards</a:t>
            </a:r>
          </a:p>
          <a:p>
            <a:r>
              <a:rPr lang="en-US" sz="2600" dirty="0" smtClean="0"/>
              <a:t>Pertain to individual jurisdictions or to the entire planning area</a:t>
            </a:r>
          </a:p>
        </p:txBody>
      </p:sp>
      <p:sp>
        <p:nvSpPr>
          <p:cNvPr id="4" name="Slide Number Placeholder 3"/>
          <p:cNvSpPr>
            <a:spLocks noGrp="1"/>
          </p:cNvSpPr>
          <p:nvPr>
            <p:ph type="sldNum" sz="quarter" idx="4"/>
          </p:nvPr>
        </p:nvSpPr>
        <p:spPr/>
        <p:txBody>
          <a:bodyPr/>
          <a:lstStyle/>
          <a:p>
            <a:pPr>
              <a:defRPr/>
            </a:pPr>
            <a:r>
              <a:rPr lang="en-US" smtClean="0"/>
              <a:t>Visual 2.</a:t>
            </a:r>
            <a:fld id="{167A036F-738C-4416-983E-5B04119587A4}" type="slidenum">
              <a:rPr lang="en-US" smtClean="0"/>
              <a:pPr>
                <a:defRPr/>
              </a:pPr>
              <a:t>58</a:t>
            </a:fld>
            <a:endParaRPr lang="en-US" dirty="0"/>
          </a:p>
        </p:txBody>
      </p:sp>
    </p:spTree>
    <p:extLst>
      <p:ext uri="{BB962C8B-B14F-4D97-AF65-F5344CB8AC3E}">
        <p14:creationId xmlns:p14="http://schemas.microsoft.com/office/powerpoint/2010/main" val="3401934471"/>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Multi-Jurisdiction Considerations</a:t>
            </a:r>
            <a:endParaRPr lang="en-US" dirty="0"/>
          </a:p>
        </p:txBody>
      </p:sp>
      <p:sp>
        <p:nvSpPr>
          <p:cNvPr id="3" name="Content Placeholder 2"/>
          <p:cNvSpPr>
            <a:spLocks noGrp="1"/>
          </p:cNvSpPr>
          <p:nvPr>
            <p:ph idx="1"/>
          </p:nvPr>
        </p:nvSpPr>
        <p:spPr>
          <a:xfrm>
            <a:off x="457200" y="1068388"/>
            <a:ext cx="8686800" cy="4646612"/>
          </a:xfrm>
        </p:spPr>
        <p:txBody>
          <a:bodyPr/>
          <a:lstStyle/>
          <a:p>
            <a:r>
              <a:rPr lang="en-US" dirty="0" smtClean="0"/>
              <a:t>Describe unique or varied hazards</a:t>
            </a:r>
          </a:p>
          <a:p>
            <a:r>
              <a:rPr lang="en-US" dirty="0" smtClean="0"/>
              <a:t>Assess assets and risks for each  jurisdiction</a:t>
            </a:r>
          </a:p>
          <a:p>
            <a:endParaRPr lang="en-US" dirty="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5</a:t>
            </a:fld>
            <a:endParaRPr lang="en-US" dirty="0"/>
          </a:p>
        </p:txBody>
      </p:sp>
      <p:pic>
        <p:nvPicPr>
          <p:cNvPr id="4" name="Picture 3" descr="Federal Planning Requirement." title="Icon."/>
          <p:cNvPicPr/>
          <p:nvPr/>
        </p:nvPicPr>
        <p:blipFill>
          <a:blip r:embed="rId3" cstate="print">
            <a:extLst>
              <a:ext uri="{28A0092B-C50C-407E-A947-70E740481C1C}">
                <a14:useLocalDpi xmlns:a14="http://schemas.microsoft.com/office/drawing/2010/main" val="0"/>
              </a:ext>
            </a:extLst>
          </a:blip>
          <a:stretch>
            <a:fillRect/>
          </a:stretch>
        </p:blipFill>
        <p:spPr>
          <a:xfrm>
            <a:off x="8001000" y="381000"/>
            <a:ext cx="1143000" cy="996696"/>
          </a:xfrm>
          <a:prstGeom prst="rect">
            <a:avLst/>
          </a:prstGeom>
        </p:spPr>
      </p:pic>
      <p:grpSp>
        <p:nvGrpSpPr>
          <p:cNvPr id="8" name="Group 7"/>
          <p:cNvGrpSpPr/>
          <p:nvPr/>
        </p:nvGrpSpPr>
        <p:grpSpPr>
          <a:xfrm>
            <a:off x="2198914" y="2373243"/>
            <a:ext cx="4811486" cy="2971800"/>
            <a:chOff x="4953000" y="3124200"/>
            <a:chExt cx="4572000" cy="2743200"/>
          </a:xfrm>
        </p:grpSpPr>
        <p:graphicFrame>
          <p:nvGraphicFramePr>
            <p:cNvPr id="9" name="Diagram 8" descr="Circle diagram includes: Town, County, District, Tribe, City." title="Multi-jurisdiction diagram."/>
            <p:cNvGraphicFramePr/>
            <p:nvPr>
              <p:extLst>
                <p:ext uri="{D42A27DB-BD31-4B8C-83A1-F6EECF244321}">
                  <p14:modId xmlns:p14="http://schemas.microsoft.com/office/powerpoint/2010/main" val="3884299415"/>
                </p:ext>
              </p:extLst>
            </p:nvPr>
          </p:nvGraphicFramePr>
          <p:xfrm>
            <a:off x="4953000" y="3124200"/>
            <a:ext cx="4572000" cy="274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6266674" y="4319954"/>
              <a:ext cx="1696065" cy="653433"/>
            </a:xfrm>
            <a:prstGeom prst="rect">
              <a:avLst/>
            </a:prstGeom>
            <a:noFill/>
          </p:spPr>
          <p:txBody>
            <a:bodyPr wrap="square" rtlCol="0">
              <a:spAutoFit/>
            </a:bodyPr>
            <a:lstStyle/>
            <a:p>
              <a:pPr algn="ctr"/>
              <a:r>
                <a:rPr lang="en-US" sz="2000" b="1" dirty="0" smtClean="0">
                  <a:solidFill>
                    <a:srgbClr val="000066"/>
                  </a:solidFill>
                </a:rPr>
                <a:t>Multi- Jurisdiction</a:t>
              </a:r>
              <a:endParaRPr lang="en-US" sz="2000" b="1" dirty="0">
                <a:solidFill>
                  <a:srgbClr val="000066"/>
                </a:solidFill>
              </a:endParaRPr>
            </a:p>
          </p:txBody>
        </p:sp>
      </p:gr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Problem Statements</a:t>
            </a:r>
            <a:endParaRPr lang="en-US" dirty="0"/>
          </a:p>
        </p:txBody>
      </p:sp>
      <p:sp>
        <p:nvSpPr>
          <p:cNvPr id="3" name="Content Placeholder 2"/>
          <p:cNvSpPr>
            <a:spLocks noGrp="1"/>
          </p:cNvSpPr>
          <p:nvPr>
            <p:ph idx="1"/>
          </p:nvPr>
        </p:nvSpPr>
        <p:spPr/>
        <p:txBody>
          <a:bodyPr/>
          <a:lstStyle/>
          <a:p>
            <a:pPr lvl="0"/>
            <a:r>
              <a:rPr lang="en-US" dirty="0" smtClean="0"/>
              <a:t>Newberg City recently annexed the South Woods area located in the </a:t>
            </a:r>
            <a:r>
              <a:rPr lang="en-US" dirty="0" err="1" smtClean="0"/>
              <a:t>wildland</a:t>
            </a:r>
            <a:r>
              <a:rPr lang="en-US" dirty="0" smtClean="0"/>
              <a:t>-urban interface. The City’s land use and building codes do not address wildfire hazard areas. Future development in South Woods will increase vulnerability to wildfires. </a:t>
            </a:r>
          </a:p>
          <a:p>
            <a:r>
              <a:rPr lang="en-US" dirty="0" smtClean="0"/>
              <a:t>The North Creek Sewage Treatment Plant is located in the 100-year floodplain and has been damaged in past events.</a:t>
            </a:r>
          </a:p>
          <a:p>
            <a:endParaRPr lang="en-US" dirty="0" smtClean="0"/>
          </a:p>
          <a:p>
            <a:endParaRPr lang="en-US" dirty="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59</a:t>
            </a:fld>
            <a:endParaRPr lang="en-US" dirty="0"/>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Problem Statements</a:t>
            </a:r>
            <a:endParaRPr lang="en-US" dirty="0"/>
          </a:p>
        </p:txBody>
      </p:sp>
      <p:sp>
        <p:nvSpPr>
          <p:cNvPr id="3" name="Content Placeholder 2"/>
          <p:cNvSpPr>
            <a:spLocks noGrp="1"/>
          </p:cNvSpPr>
          <p:nvPr>
            <p:ph idx="1"/>
          </p:nvPr>
        </p:nvSpPr>
        <p:spPr/>
        <p:txBody>
          <a:bodyPr/>
          <a:lstStyle/>
          <a:p>
            <a:pPr lvl="0"/>
            <a:r>
              <a:rPr lang="en-US" dirty="0"/>
              <a:t>Residents of the Village describe ground failure impacts such as some homes and </a:t>
            </a:r>
            <a:r>
              <a:rPr lang="en-US" dirty="0" smtClean="0"/>
              <a:t>facilities sinking </a:t>
            </a:r>
            <a:r>
              <a:rPr lang="en-US" dirty="0"/>
              <a:t>on their pilings, particularly in the downtown “old town” area. </a:t>
            </a:r>
            <a:endParaRPr lang="en-US" dirty="0" smtClean="0"/>
          </a:p>
          <a:p>
            <a:pPr lvl="0"/>
            <a:r>
              <a:rPr lang="en-US" dirty="0" smtClean="0"/>
              <a:t>The </a:t>
            </a:r>
            <a:r>
              <a:rPr lang="en-US" dirty="0"/>
              <a:t>boardwalk to the new school, which is used </a:t>
            </a:r>
            <a:r>
              <a:rPr lang="en-US" dirty="0" smtClean="0"/>
              <a:t>for evacuation</a:t>
            </a:r>
            <a:r>
              <a:rPr lang="en-US" dirty="0"/>
              <a:t>, has ground failure damage. </a:t>
            </a:r>
            <a:endParaRPr lang="en-US" dirty="0" smtClean="0"/>
          </a:p>
          <a:p>
            <a:pPr lvl="0"/>
            <a:r>
              <a:rPr lang="en-US" dirty="0" smtClean="0"/>
              <a:t>In </a:t>
            </a:r>
            <a:r>
              <a:rPr lang="en-US" dirty="0"/>
              <a:t>addition, the community’s marine fuel header </a:t>
            </a:r>
            <a:r>
              <a:rPr lang="en-US" dirty="0" smtClean="0"/>
              <a:t>has begun </a:t>
            </a:r>
            <a:r>
              <a:rPr lang="en-US" dirty="0"/>
              <a:t>to sink into the ground and slant to one side.</a:t>
            </a:r>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60</a:t>
            </a:fld>
            <a:endParaRPr lang="en-US" dirty="0"/>
          </a:p>
        </p:txBody>
      </p:sp>
      <p:sp>
        <p:nvSpPr>
          <p:cNvPr id="6" name="TextBox 5"/>
          <p:cNvSpPr txBox="1"/>
          <p:nvPr/>
        </p:nvSpPr>
        <p:spPr>
          <a:xfrm>
            <a:off x="2667000" y="5410200"/>
            <a:ext cx="6400800" cy="307777"/>
          </a:xfrm>
          <a:prstGeom prst="rect">
            <a:avLst/>
          </a:prstGeom>
          <a:noFill/>
        </p:spPr>
        <p:txBody>
          <a:bodyPr wrap="square" rtlCol="0">
            <a:spAutoFit/>
          </a:bodyPr>
          <a:lstStyle/>
          <a:p>
            <a:r>
              <a:rPr lang="en-US" sz="1400" i="1" dirty="0"/>
              <a:t>Example excerpts from Village of </a:t>
            </a:r>
            <a:r>
              <a:rPr lang="en-US" sz="1400" i="1" dirty="0" err="1" smtClean="0"/>
              <a:t>Kongiganak</a:t>
            </a:r>
            <a:r>
              <a:rPr lang="en-US" sz="1400" i="1" dirty="0" smtClean="0"/>
              <a:t> Draft </a:t>
            </a:r>
            <a:r>
              <a:rPr lang="en-US" sz="1400" i="1" dirty="0"/>
              <a:t>Hazard Mitigation Plan</a:t>
            </a:r>
          </a:p>
        </p:txBody>
      </p:sp>
    </p:spTree>
    <p:extLst>
      <p:ext uri="{BB962C8B-B14F-4D97-AF65-F5344CB8AC3E}">
        <p14:creationId xmlns:p14="http://schemas.microsoft.com/office/powerpoint/2010/main" val="1859447092"/>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838200"/>
            <a:ext cx="7467600" cy="1143000"/>
          </a:xfrm>
        </p:spPr>
        <p:txBody>
          <a:bodyPr/>
          <a:lstStyle/>
          <a:p>
            <a:pPr algn="ctr" eaLnBrk="1" hangingPunct="1"/>
            <a:r>
              <a:rPr lang="en-US" sz="3600" dirty="0" smtClean="0"/>
              <a:t>Activity 2.1:</a:t>
            </a:r>
            <a:br>
              <a:rPr lang="en-US" sz="3600" dirty="0" smtClean="0"/>
            </a:br>
            <a:r>
              <a:rPr lang="en-US" sz="3600" dirty="0" smtClean="0"/>
              <a:t>Develop a Problem Statement for Your Community</a:t>
            </a:r>
            <a:br>
              <a:rPr lang="en-US" sz="3600" dirty="0" smtClean="0"/>
            </a:br>
            <a:r>
              <a:rPr lang="en-US" sz="2400" dirty="0" smtClean="0"/>
              <a:t>Allotted Time: 30 minutes</a:t>
            </a:r>
          </a:p>
        </p:txBody>
      </p:sp>
      <p:pic>
        <p:nvPicPr>
          <p:cNvPr id="7172" name="Picture 6" descr="Activity Icon, picture of people sitting at table, this means that a class activity is next. "/>
          <p:cNvPicPr>
            <a:picLocks noChangeAspect="1" noChangeArrowheads="1"/>
          </p:cNvPicPr>
          <p:nvPr/>
        </p:nvPicPr>
        <p:blipFill>
          <a:blip r:embed="rId2" cstate="print"/>
          <a:srcRect/>
          <a:stretch>
            <a:fillRect/>
          </a:stretch>
        </p:blipFill>
        <p:spPr bwMode="auto">
          <a:xfrm>
            <a:off x="228600" y="3235325"/>
            <a:ext cx="1447800" cy="1412875"/>
          </a:xfrm>
          <a:prstGeom prst="rect">
            <a:avLst/>
          </a:prstGeom>
          <a:noFill/>
          <a:ln w="9525">
            <a:noFill/>
            <a:miter lim="800000"/>
            <a:headEnd/>
            <a:tailEnd/>
          </a:ln>
        </p:spPr>
      </p:pic>
      <p:sp>
        <p:nvSpPr>
          <p:cNvPr id="5"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61</a:t>
            </a:fld>
            <a:endParaRPr lang="en-US" dirty="0"/>
          </a:p>
        </p:txBody>
      </p:sp>
      <p:pic>
        <p:nvPicPr>
          <p:cNvPr id="6" name="Picture 5" descr="3 people sitting together working on an activity." title="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514600"/>
            <a:ext cx="167640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28600" y="4362271"/>
            <a:ext cx="8686800" cy="1200329"/>
          </a:xfrm>
          <a:prstGeom prst="rect">
            <a:avLst/>
          </a:prstGeom>
          <a:noFill/>
        </p:spPr>
        <p:txBody>
          <a:bodyPr wrap="square" rtlCol="0">
            <a:spAutoFit/>
          </a:bodyPr>
          <a:lstStyle/>
          <a:p>
            <a:r>
              <a:rPr lang="en-US" dirty="0"/>
              <a:t>In your small group, discuss the hazards, assets, and risks that exist in your communities. Based on your small group discussion, choose two problems statements to share with the group as a report out. The problem statement should describe a specific risk to one of the communities in your group.</a:t>
            </a:r>
          </a:p>
        </p:txBody>
      </p:sp>
    </p:spTree>
    <p:extLst>
      <p:ext uri="{BB962C8B-B14F-4D97-AF65-F5344CB8AC3E}">
        <p14:creationId xmlns:p14="http://schemas.microsoft.com/office/powerpoint/2010/main" val="206908574"/>
      </p:ext>
    </p:extLst>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639763"/>
          </a:xfrm>
        </p:spPr>
        <p:txBody>
          <a:bodyPr/>
          <a:lstStyle/>
          <a:p>
            <a:r>
              <a:rPr lang="en-US" dirty="0" smtClean="0"/>
              <a:t>Update to Reflect Development Changes</a:t>
            </a:r>
            <a:endParaRPr lang="en-US" dirty="0"/>
          </a:p>
        </p:txBody>
      </p:sp>
      <p:pic>
        <p:nvPicPr>
          <p:cNvPr id="4" name="Picture 3" title="update icon."/>
          <p:cNvPicPr/>
          <p:nvPr/>
        </p:nvPicPr>
        <p:blipFill rotWithShape="1">
          <a:blip r:embed="rId3" cstate="print">
            <a:extLst>
              <a:ext uri="{28A0092B-C50C-407E-A947-70E740481C1C}">
                <a14:useLocalDpi xmlns:a14="http://schemas.microsoft.com/office/drawing/2010/main" val="0"/>
              </a:ext>
            </a:extLst>
          </a:blip>
          <a:srcRect l="20732" t="20732" r="20732" b="20732"/>
          <a:stretch/>
        </p:blipFill>
        <p:spPr bwMode="auto">
          <a:xfrm>
            <a:off x="7696200" y="990600"/>
            <a:ext cx="1142999" cy="1143000"/>
          </a:xfrm>
          <a:prstGeom prst="rect">
            <a:avLst/>
          </a:prstGeom>
          <a:ln>
            <a:noFill/>
          </a:ln>
          <a:extLst>
            <a:ext uri="{53640926-AAD7-44D8-BBD7-CCE9431645EC}">
              <a14:shadowObscured xmlns:a14="http://schemas.microsoft.com/office/drawing/2010/main"/>
            </a:ext>
          </a:extLst>
        </p:spPr>
      </p:pic>
      <p:sp>
        <p:nvSpPr>
          <p:cNvPr id="5" name="Up Arrow 4" descr="arrow pointing up - indicates increasing." title="arrow"/>
          <p:cNvSpPr/>
          <p:nvPr/>
        </p:nvSpPr>
        <p:spPr>
          <a:xfrm>
            <a:off x="767912" y="1280153"/>
            <a:ext cx="756088" cy="1463047"/>
          </a:xfrm>
          <a:prstGeom prst="upArrow">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p:cNvSpPr/>
          <p:nvPr/>
        </p:nvSpPr>
        <p:spPr>
          <a:xfrm>
            <a:off x="1676400" y="1066800"/>
            <a:ext cx="6553200" cy="2194560"/>
          </a:xfrm>
          <a:custGeom>
            <a:avLst/>
            <a:gdLst>
              <a:gd name="connsiteX0" fmla="*/ 0 w 4523232"/>
              <a:gd name="connsiteY0" fmla="*/ 0 h 2194560"/>
              <a:gd name="connsiteX1" fmla="*/ 4523232 w 4523232"/>
              <a:gd name="connsiteY1" fmla="*/ 0 h 2194560"/>
              <a:gd name="connsiteX2" fmla="*/ 4523232 w 4523232"/>
              <a:gd name="connsiteY2" fmla="*/ 2194560 h 2194560"/>
              <a:gd name="connsiteX3" fmla="*/ 0 w 4523232"/>
              <a:gd name="connsiteY3" fmla="*/ 2194560 h 2194560"/>
              <a:gd name="connsiteX4" fmla="*/ 0 w 4523232"/>
              <a:gd name="connsiteY4" fmla="*/ 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3232" h="2194560">
                <a:moveTo>
                  <a:pt x="0" y="0"/>
                </a:moveTo>
                <a:lnTo>
                  <a:pt x="4523232" y="0"/>
                </a:lnTo>
                <a:lnTo>
                  <a:pt x="4523232" y="2194560"/>
                </a:lnTo>
                <a:lnTo>
                  <a:pt x="0" y="2194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0" rIns="184912" bIns="184912" numCol="1" spcCol="1270" anchor="ctr" anchorCtr="0">
            <a:noAutofit/>
          </a:bodyPr>
          <a:lstStyle/>
          <a:p>
            <a:pPr lvl="0" algn="l" defTabSz="1155700">
              <a:lnSpc>
                <a:spcPct val="90000"/>
              </a:lnSpc>
              <a:spcBef>
                <a:spcPct val="0"/>
              </a:spcBef>
              <a:spcAft>
                <a:spcPct val="35000"/>
              </a:spcAft>
            </a:pPr>
            <a:r>
              <a:rPr lang="en-US" sz="2600" b="1" kern="1200" dirty="0" smtClean="0">
                <a:solidFill>
                  <a:srgbClr val="002060"/>
                </a:solidFill>
              </a:rPr>
              <a:t>Increasing vulnerability</a:t>
            </a:r>
          </a:p>
          <a:p>
            <a:pPr lvl="0" algn="l" defTabSz="1155700">
              <a:lnSpc>
                <a:spcPct val="90000"/>
              </a:lnSpc>
              <a:spcBef>
                <a:spcPct val="0"/>
              </a:spcBef>
              <a:spcAft>
                <a:spcPct val="35000"/>
              </a:spcAft>
            </a:pPr>
            <a:r>
              <a:rPr lang="en-US" sz="2600" b="0" kern="1200" dirty="0" smtClean="0">
                <a:solidFill>
                  <a:srgbClr val="002060"/>
                </a:solidFill>
              </a:rPr>
              <a:t>Climate change</a:t>
            </a:r>
          </a:p>
          <a:p>
            <a:pPr lvl="0" algn="l" defTabSz="1155700">
              <a:lnSpc>
                <a:spcPct val="90000"/>
              </a:lnSpc>
              <a:spcBef>
                <a:spcPct val="0"/>
              </a:spcBef>
              <a:spcAft>
                <a:spcPct val="35000"/>
              </a:spcAft>
            </a:pPr>
            <a:r>
              <a:rPr lang="en-US" sz="2600" b="0" kern="1200" dirty="0" smtClean="0">
                <a:solidFill>
                  <a:srgbClr val="002060"/>
                </a:solidFill>
              </a:rPr>
              <a:t>New development in hazard-prone areas</a:t>
            </a:r>
            <a:endParaRPr lang="en-US" sz="2600" kern="1200" dirty="0">
              <a:solidFill>
                <a:srgbClr val="002060"/>
              </a:solidFill>
            </a:endParaRPr>
          </a:p>
        </p:txBody>
      </p:sp>
      <p:sp>
        <p:nvSpPr>
          <p:cNvPr id="9" name="Down Arrow 8" descr="arrow pointing down - indicates decreasing." title="arrow"/>
          <p:cNvSpPr/>
          <p:nvPr/>
        </p:nvSpPr>
        <p:spPr>
          <a:xfrm>
            <a:off x="762003" y="3581400"/>
            <a:ext cx="833201" cy="1584977"/>
          </a:xfrm>
          <a:prstGeom prst="downArrow">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1686290" y="3444239"/>
            <a:ext cx="7152909" cy="2194560"/>
          </a:xfrm>
          <a:custGeom>
            <a:avLst/>
            <a:gdLst>
              <a:gd name="connsiteX0" fmla="*/ 0 w 4523232"/>
              <a:gd name="connsiteY0" fmla="*/ 0 h 2194560"/>
              <a:gd name="connsiteX1" fmla="*/ 4523232 w 4523232"/>
              <a:gd name="connsiteY1" fmla="*/ 0 h 2194560"/>
              <a:gd name="connsiteX2" fmla="*/ 4523232 w 4523232"/>
              <a:gd name="connsiteY2" fmla="*/ 2194560 h 2194560"/>
              <a:gd name="connsiteX3" fmla="*/ 0 w 4523232"/>
              <a:gd name="connsiteY3" fmla="*/ 2194560 h 2194560"/>
              <a:gd name="connsiteX4" fmla="*/ 0 w 4523232"/>
              <a:gd name="connsiteY4" fmla="*/ 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3232" h="2194560">
                <a:moveTo>
                  <a:pt x="0" y="0"/>
                </a:moveTo>
                <a:lnTo>
                  <a:pt x="4523232" y="0"/>
                </a:lnTo>
                <a:lnTo>
                  <a:pt x="4523232" y="2194560"/>
                </a:lnTo>
                <a:lnTo>
                  <a:pt x="0" y="2194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0" rIns="184912" bIns="184912" numCol="1" spcCol="1270" anchor="ctr" anchorCtr="0">
            <a:noAutofit/>
          </a:bodyPr>
          <a:lstStyle/>
          <a:p>
            <a:pPr lvl="0" algn="l" defTabSz="1155700">
              <a:lnSpc>
                <a:spcPct val="90000"/>
              </a:lnSpc>
              <a:spcBef>
                <a:spcPct val="0"/>
              </a:spcBef>
              <a:spcAft>
                <a:spcPct val="35000"/>
              </a:spcAft>
            </a:pPr>
            <a:r>
              <a:rPr lang="en-US" sz="2600" b="1" kern="1200" dirty="0" smtClean="0">
                <a:solidFill>
                  <a:srgbClr val="002060"/>
                </a:solidFill>
              </a:rPr>
              <a:t>Decreasing vulnerability</a:t>
            </a:r>
          </a:p>
          <a:p>
            <a:pPr lvl="0" algn="l" defTabSz="1155700">
              <a:lnSpc>
                <a:spcPct val="90000"/>
              </a:lnSpc>
              <a:spcBef>
                <a:spcPct val="0"/>
              </a:spcBef>
              <a:spcAft>
                <a:spcPct val="35000"/>
              </a:spcAft>
            </a:pPr>
            <a:r>
              <a:rPr lang="en-US" sz="2600" b="0" kern="1200" dirty="0" smtClean="0">
                <a:solidFill>
                  <a:srgbClr val="002060"/>
                </a:solidFill>
              </a:rPr>
              <a:t>Mitigation actions implemented to reduce risk</a:t>
            </a:r>
          </a:p>
          <a:p>
            <a:pPr lvl="0" algn="l" defTabSz="1155700">
              <a:lnSpc>
                <a:spcPct val="90000"/>
              </a:lnSpc>
              <a:spcBef>
                <a:spcPct val="0"/>
              </a:spcBef>
              <a:spcAft>
                <a:spcPct val="35000"/>
              </a:spcAft>
            </a:pPr>
            <a:r>
              <a:rPr lang="en-US" sz="2600" b="0" kern="1200" dirty="0" smtClean="0">
                <a:solidFill>
                  <a:srgbClr val="002060"/>
                </a:solidFill>
              </a:rPr>
              <a:t>Adopted codes to protect future development</a:t>
            </a:r>
            <a:endParaRPr lang="en-US" sz="2600" kern="1200" dirty="0">
              <a:solidFill>
                <a:srgbClr val="002060"/>
              </a:solidFill>
            </a:endParaRPr>
          </a:p>
        </p:txBody>
      </p:sp>
      <p:sp>
        <p:nvSpPr>
          <p:cNvPr id="8"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62</a:t>
            </a:fld>
            <a:endParaRPr lang="en-US" dirty="0"/>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Assessment Summary</a:t>
            </a:r>
            <a:endParaRPr lang="en-US" dirty="0"/>
          </a:p>
        </p:txBody>
      </p:sp>
      <p:sp>
        <p:nvSpPr>
          <p:cNvPr id="3" name="Content Placeholder 2"/>
          <p:cNvSpPr>
            <a:spLocks noGrp="1"/>
          </p:cNvSpPr>
          <p:nvPr>
            <p:ph idx="1"/>
          </p:nvPr>
        </p:nvSpPr>
        <p:spPr/>
        <p:txBody>
          <a:bodyPr/>
          <a:lstStyle/>
          <a:p>
            <a:r>
              <a:rPr lang="en-US" dirty="0" smtClean="0"/>
              <a:t>Plan document focuses on communicating analysis and findings to:</a:t>
            </a:r>
          </a:p>
          <a:p>
            <a:pPr lvl="2"/>
            <a:r>
              <a:rPr lang="en-US" dirty="0" smtClean="0"/>
              <a:t>Emergency managers</a:t>
            </a:r>
          </a:p>
          <a:p>
            <a:pPr lvl="2"/>
            <a:r>
              <a:rPr lang="en-US" dirty="0" smtClean="0"/>
              <a:t>Planners</a:t>
            </a:r>
          </a:p>
          <a:p>
            <a:pPr lvl="2"/>
            <a:r>
              <a:rPr lang="en-US" dirty="0" smtClean="0"/>
              <a:t>Policy makers</a:t>
            </a:r>
          </a:p>
          <a:p>
            <a:pPr lvl="2"/>
            <a:r>
              <a:rPr lang="en-US" dirty="0" smtClean="0"/>
              <a:t>Community members</a:t>
            </a:r>
          </a:p>
          <a:p>
            <a:r>
              <a:rPr lang="en-US" dirty="0" smtClean="0"/>
              <a:t>Background data in appendices or integrated in local systems</a:t>
            </a:r>
          </a:p>
          <a:p>
            <a:endParaRPr lang="en-US" dirty="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63</a:t>
            </a:fld>
            <a:endParaRPr lang="en-US" dirty="0"/>
          </a:p>
        </p:txBody>
      </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the Risk Assessment</a:t>
            </a:r>
            <a:endParaRPr lang="en-US" dirty="0"/>
          </a:p>
        </p:txBody>
      </p:sp>
      <p:sp>
        <p:nvSpPr>
          <p:cNvPr id="3" name="Content Placeholder 2"/>
          <p:cNvSpPr>
            <a:spLocks noGrp="1"/>
          </p:cNvSpPr>
          <p:nvPr>
            <p:ph idx="1"/>
          </p:nvPr>
        </p:nvSpPr>
        <p:spPr/>
        <p:txBody>
          <a:bodyPr/>
          <a:lstStyle/>
          <a:p>
            <a:pPr marL="0" indent="0">
              <a:buNone/>
            </a:pPr>
            <a:r>
              <a:rPr lang="en-US" sz="2400" dirty="0"/>
              <a:t>F</a:t>
            </a:r>
            <a:r>
              <a:rPr lang="en-US" sz="2400" dirty="0" smtClean="0"/>
              <a:t>or each hazard, the </a:t>
            </a:r>
            <a:r>
              <a:rPr lang="en-US" sz="2400" dirty="0"/>
              <a:t>plan must </a:t>
            </a:r>
            <a:r>
              <a:rPr lang="en-US" sz="2400" dirty="0" smtClean="0"/>
              <a:t>provide</a:t>
            </a:r>
            <a:endParaRPr lang="en-US" sz="2400" dirty="0"/>
          </a:p>
          <a:p>
            <a:pPr lvl="0"/>
            <a:r>
              <a:rPr lang="en-US" sz="2400" dirty="0" smtClean="0"/>
              <a:t>Description of:</a:t>
            </a:r>
          </a:p>
          <a:p>
            <a:pPr marL="914400" lvl="1"/>
            <a:r>
              <a:rPr lang="en-US" sz="2400" dirty="0" smtClean="0"/>
              <a:t>Hazards (location</a:t>
            </a:r>
            <a:r>
              <a:rPr lang="en-US" sz="2400" dirty="0"/>
              <a:t>, extent, previous occurrences, and future </a:t>
            </a:r>
            <a:r>
              <a:rPr lang="en-US" sz="2400" dirty="0" smtClean="0"/>
              <a:t>probability)</a:t>
            </a:r>
          </a:p>
          <a:p>
            <a:pPr marL="914400" lvl="1"/>
            <a:r>
              <a:rPr lang="en-US" sz="2400" dirty="0"/>
              <a:t>P</a:t>
            </a:r>
            <a:r>
              <a:rPr lang="en-US" sz="2400" dirty="0" smtClean="0"/>
              <a:t>otential impacts for each participating jurisdiction</a:t>
            </a:r>
          </a:p>
          <a:p>
            <a:pPr marL="914400" lvl="1"/>
            <a:r>
              <a:rPr lang="en-US" sz="2400" dirty="0" smtClean="0"/>
              <a:t>Repetitively damaged NFIP-insured structures (More on this in Module 3)</a:t>
            </a:r>
          </a:p>
          <a:p>
            <a:pPr marL="914400" lvl="1"/>
            <a:r>
              <a:rPr lang="en-US" sz="2400" dirty="0" smtClean="0"/>
              <a:t>Changes </a:t>
            </a:r>
            <a:r>
              <a:rPr lang="en-US" sz="2400" dirty="0"/>
              <a:t>in development </a:t>
            </a:r>
            <a:r>
              <a:rPr lang="en-US" sz="2400" dirty="0" smtClean="0"/>
              <a:t>since previous plan was developed if plan is an update</a:t>
            </a:r>
          </a:p>
          <a:p>
            <a:r>
              <a:rPr lang="en-US" sz="2400" dirty="0"/>
              <a:t>Summary of vulnerability </a:t>
            </a:r>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64</a:t>
            </a:fld>
            <a:endParaRPr lang="en-US" dirty="0"/>
          </a:p>
        </p:txBody>
      </p:sp>
      <p:pic>
        <p:nvPicPr>
          <p:cNvPr id="1026" name="Picture 2" title="Federal Planning Requirement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2181"/>
            <a:ext cx="11398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18381"/>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descr="Before: House raised and set up on special type of foundation jack. Some siding missing. No grass or landscaping.&#10;After: House sits on concrete piles, siding has been replaced and yard has grass." title="Before and After photo of single story hous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4874" y="1068388"/>
            <a:ext cx="3494252" cy="4646612"/>
          </a:xfrm>
        </p:spPr>
      </p:pic>
      <p:sp>
        <p:nvSpPr>
          <p:cNvPr id="4" name="Slide Number Placeholder 3"/>
          <p:cNvSpPr>
            <a:spLocks noGrp="1"/>
          </p:cNvSpPr>
          <p:nvPr>
            <p:ph type="sldNum" sz="quarter" idx="4"/>
          </p:nvPr>
        </p:nvSpPr>
        <p:spPr/>
        <p:txBody>
          <a:bodyPr/>
          <a:lstStyle/>
          <a:p>
            <a:pPr>
              <a:defRPr/>
            </a:pPr>
            <a:r>
              <a:rPr lang="en-US" dirty="0" smtClean="0"/>
              <a:t>Visual 2.</a:t>
            </a:r>
            <a:fld id="{167A036F-738C-4416-983E-5B04119587A4}" type="slidenum">
              <a:rPr lang="en-US" smtClean="0"/>
              <a:pPr>
                <a:defRPr/>
              </a:pPr>
              <a:t>65</a:t>
            </a:fld>
            <a:endParaRPr lang="en-US" dirty="0"/>
          </a:p>
        </p:txBody>
      </p:sp>
    </p:spTree>
    <p:extLst>
      <p:ext uri="{BB962C8B-B14F-4D97-AF65-F5344CB8AC3E}">
        <p14:creationId xmlns:p14="http://schemas.microsoft.com/office/powerpoint/2010/main" val="2227064498"/>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Assess Risks</a:t>
            </a:r>
          </a:p>
        </p:txBody>
      </p:sp>
      <p:sp>
        <p:nvSpPr>
          <p:cNvPr id="3" name="Slide Number Placeholder 2"/>
          <p:cNvSpPr>
            <a:spLocks noGrp="1"/>
          </p:cNvSpPr>
          <p:nvPr>
            <p:ph type="sldNum" sz="quarter" idx="4"/>
          </p:nvPr>
        </p:nvSpPr>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6</a:t>
            </a:fld>
            <a:endParaRPr lang="en-US" dirty="0"/>
          </a:p>
        </p:txBody>
      </p:sp>
      <p:grpSp>
        <p:nvGrpSpPr>
          <p:cNvPr id="4" name="Group 3" descr="Describe Hazards, Identify Community Assets, Analyze Risks, Summarize Vulnerability." title="Steps to Assess Risk"/>
          <p:cNvGrpSpPr/>
          <p:nvPr/>
        </p:nvGrpSpPr>
        <p:grpSpPr>
          <a:xfrm>
            <a:off x="457200" y="2133600"/>
            <a:ext cx="7943850" cy="2362200"/>
            <a:chOff x="457200" y="2133600"/>
            <a:chExt cx="7943850" cy="2362200"/>
          </a:xfrm>
        </p:grpSpPr>
        <p:sp>
          <p:nvSpPr>
            <p:cNvPr id="6" name="Pentagon 5"/>
            <p:cNvSpPr/>
            <p:nvPr/>
          </p:nvSpPr>
          <p:spPr bwMode="auto">
            <a:xfrm>
              <a:off x="457200" y="2133600"/>
              <a:ext cx="1981200" cy="2362200"/>
            </a:xfrm>
            <a:prstGeom prst="homePlate">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7" name="Pentagon 6"/>
            <p:cNvSpPr/>
            <p:nvPr/>
          </p:nvSpPr>
          <p:spPr bwMode="auto">
            <a:xfrm>
              <a:off x="2457450" y="2133600"/>
              <a:ext cx="1981200" cy="2362200"/>
            </a:xfrm>
            <a:prstGeom prst="homePlate">
              <a:avLst/>
            </a:prstGeom>
            <a:solidFill>
              <a:srgbClr val="80C5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p:txBody>
        </p:sp>
        <p:sp>
          <p:nvSpPr>
            <p:cNvPr id="8" name="Pentagon 7"/>
            <p:cNvSpPr/>
            <p:nvPr/>
          </p:nvSpPr>
          <p:spPr bwMode="auto">
            <a:xfrm>
              <a:off x="4438650" y="2133600"/>
              <a:ext cx="1981200" cy="2362200"/>
            </a:xfrm>
            <a:prstGeom prst="homePlate">
              <a:avLst/>
            </a:prstGeom>
            <a:solidFill>
              <a:srgbClr val="46A1A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sp>
          <p:nvSpPr>
            <p:cNvPr id="9" name="Pentagon 8"/>
            <p:cNvSpPr/>
            <p:nvPr/>
          </p:nvSpPr>
          <p:spPr bwMode="auto">
            <a:xfrm>
              <a:off x="6419850" y="2133600"/>
              <a:ext cx="1981200" cy="2362200"/>
            </a:xfrm>
            <a:prstGeom prst="homePlate">
              <a:avLst/>
            </a:prstGeom>
            <a:solidFill>
              <a:srgbClr val="275B5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b="1" dirty="0">
                <a:cs typeface="Arial" charset="0"/>
              </a:endParaRPr>
            </a:p>
          </p:txBody>
        </p:sp>
      </p:grpSp>
      <p:sp>
        <p:nvSpPr>
          <p:cNvPr id="10" name="TextBox 9"/>
          <p:cNvSpPr txBox="1"/>
          <p:nvPr/>
        </p:nvSpPr>
        <p:spPr>
          <a:xfrm>
            <a:off x="504825" y="2895600"/>
            <a:ext cx="1571625" cy="646331"/>
          </a:xfrm>
          <a:prstGeom prst="rect">
            <a:avLst/>
          </a:prstGeom>
          <a:noFill/>
        </p:spPr>
        <p:txBody>
          <a:bodyPr wrap="square" rtlCol="0">
            <a:spAutoFit/>
          </a:bodyPr>
          <a:lstStyle/>
          <a:p>
            <a:pPr lvl="0"/>
            <a:r>
              <a:rPr lang="en-US" b="1" dirty="0"/>
              <a:t>Describe </a:t>
            </a:r>
            <a:r>
              <a:rPr lang="en-US" b="1" dirty="0" smtClean="0"/>
              <a:t>Hazards</a:t>
            </a:r>
            <a:endParaRPr lang="en-US" b="1" dirty="0"/>
          </a:p>
        </p:txBody>
      </p:sp>
      <p:sp>
        <p:nvSpPr>
          <p:cNvPr id="11" name="TextBox 10"/>
          <p:cNvSpPr txBox="1"/>
          <p:nvPr/>
        </p:nvSpPr>
        <p:spPr>
          <a:xfrm>
            <a:off x="2619375" y="2895600"/>
            <a:ext cx="1571625" cy="923330"/>
          </a:xfrm>
          <a:prstGeom prst="rect">
            <a:avLst/>
          </a:prstGeom>
          <a:noFill/>
        </p:spPr>
        <p:txBody>
          <a:bodyPr wrap="square" rtlCol="0">
            <a:spAutoFit/>
          </a:bodyPr>
          <a:lstStyle/>
          <a:p>
            <a:pPr lvl="0"/>
            <a:r>
              <a:rPr lang="en-US" b="1" dirty="0">
                <a:solidFill>
                  <a:schemeClr val="bg1"/>
                </a:solidFill>
              </a:rPr>
              <a:t>Identify Community Assets</a:t>
            </a:r>
          </a:p>
        </p:txBody>
      </p:sp>
      <p:sp>
        <p:nvSpPr>
          <p:cNvPr id="12" name="TextBox 11"/>
          <p:cNvSpPr txBox="1"/>
          <p:nvPr/>
        </p:nvSpPr>
        <p:spPr>
          <a:xfrm>
            <a:off x="4638675" y="2895600"/>
            <a:ext cx="1076325" cy="646331"/>
          </a:xfrm>
          <a:prstGeom prst="rect">
            <a:avLst/>
          </a:prstGeom>
          <a:noFill/>
        </p:spPr>
        <p:txBody>
          <a:bodyPr wrap="square" rtlCol="0">
            <a:spAutoFit/>
          </a:bodyPr>
          <a:lstStyle/>
          <a:p>
            <a:pPr lvl="0"/>
            <a:r>
              <a:rPr lang="en-US" b="1" dirty="0">
                <a:solidFill>
                  <a:schemeClr val="bg1"/>
                </a:solidFill>
              </a:rPr>
              <a:t>Analyze Risks</a:t>
            </a:r>
          </a:p>
        </p:txBody>
      </p:sp>
      <p:sp>
        <p:nvSpPr>
          <p:cNvPr id="13" name="TextBox 12"/>
          <p:cNvSpPr txBox="1"/>
          <p:nvPr/>
        </p:nvSpPr>
        <p:spPr>
          <a:xfrm>
            <a:off x="6581775" y="2895600"/>
            <a:ext cx="1571625" cy="646331"/>
          </a:xfrm>
          <a:prstGeom prst="rect">
            <a:avLst/>
          </a:prstGeom>
          <a:noFill/>
        </p:spPr>
        <p:txBody>
          <a:bodyPr wrap="square" rtlCol="0">
            <a:spAutoFit/>
          </a:bodyPr>
          <a:lstStyle/>
          <a:p>
            <a:pPr lvl="0"/>
            <a:r>
              <a:rPr lang="en-US" b="1" dirty="0">
                <a:solidFill>
                  <a:schemeClr val="bg1"/>
                </a:solidFill>
              </a:rPr>
              <a:t>Summarize </a:t>
            </a:r>
            <a:r>
              <a:rPr lang="en-US" b="1" dirty="0" smtClean="0">
                <a:solidFill>
                  <a:schemeClr val="bg1"/>
                </a:solidFill>
              </a:rPr>
              <a:t>Vulnerability</a:t>
            </a:r>
            <a:endParaRPr lang="en-US"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the Risk Assessment</a:t>
            </a:r>
            <a:endParaRPr lang="en-US" dirty="0"/>
          </a:p>
        </p:txBody>
      </p:sp>
      <p:sp>
        <p:nvSpPr>
          <p:cNvPr id="3" name="Content Placeholder 2"/>
          <p:cNvSpPr>
            <a:spLocks noGrp="1"/>
          </p:cNvSpPr>
          <p:nvPr>
            <p:ph idx="1"/>
          </p:nvPr>
        </p:nvSpPr>
        <p:spPr/>
        <p:txBody>
          <a:bodyPr/>
          <a:lstStyle/>
          <a:p>
            <a:r>
              <a:rPr lang="en-US" dirty="0" smtClean="0"/>
              <a:t>Changes in hazards </a:t>
            </a:r>
            <a:br>
              <a:rPr lang="en-US" dirty="0" smtClean="0"/>
            </a:br>
            <a:r>
              <a:rPr lang="en-US" dirty="0" smtClean="0"/>
              <a:t>(example: disaster declarations, new data, new hazard occurrences) </a:t>
            </a:r>
          </a:p>
          <a:p>
            <a:r>
              <a:rPr lang="en-US" dirty="0" smtClean="0"/>
              <a:t>Changes in community assets</a:t>
            </a:r>
          </a:p>
          <a:p>
            <a:pPr lvl="2"/>
            <a:r>
              <a:rPr lang="en-US" dirty="0" smtClean="0"/>
              <a:t>Emphasis on changes in development</a:t>
            </a:r>
          </a:p>
          <a:p>
            <a:endParaRPr lang="en-US" dirty="0"/>
          </a:p>
        </p:txBody>
      </p:sp>
      <p:sp>
        <p:nvSpPr>
          <p:cNvPr id="5" name="Slide Number Placeholder 4"/>
          <p:cNvSpPr>
            <a:spLocks noGrp="1"/>
          </p:cNvSpPr>
          <p:nvPr>
            <p:ph type="sldNum" sz="quarter" idx="4"/>
          </p:nvPr>
        </p:nvSpPr>
        <p:spPr/>
        <p:txBody>
          <a:bodyPr/>
          <a:lstStyle/>
          <a:p>
            <a:r>
              <a:rPr lang="en-US" dirty="0" smtClean="0"/>
              <a:t>Visual 2.</a:t>
            </a:r>
            <a:fld id="{167A036F-738C-4416-983E-5B04119587A4}" type="slidenum">
              <a:rPr lang="en-US" smtClean="0"/>
              <a:pPr/>
              <a:t>7</a:t>
            </a:fld>
            <a:endParaRPr lang="en-US" dirty="0"/>
          </a:p>
        </p:txBody>
      </p:sp>
      <p:pic>
        <p:nvPicPr>
          <p:cNvPr id="4" name="Picture 3" title="Update icon."/>
          <p:cNvPicPr/>
          <p:nvPr/>
        </p:nvPicPr>
        <p:blipFill rotWithShape="1">
          <a:blip r:embed="rId3" cstate="print">
            <a:extLst>
              <a:ext uri="{28A0092B-C50C-407E-A947-70E740481C1C}">
                <a14:useLocalDpi xmlns:a14="http://schemas.microsoft.com/office/drawing/2010/main" val="0"/>
              </a:ext>
            </a:extLst>
          </a:blip>
          <a:srcRect l="20732" t="20732" r="20732" b="20732"/>
          <a:stretch/>
        </p:blipFill>
        <p:spPr bwMode="auto">
          <a:xfrm>
            <a:off x="8001001" y="0"/>
            <a:ext cx="1142999"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676400" y="1600200"/>
            <a:ext cx="6629400" cy="2895600"/>
          </a:xfrm>
        </p:spPr>
        <p:txBody>
          <a:bodyPr/>
          <a:lstStyle/>
          <a:p>
            <a:pPr eaLnBrk="1" hangingPunct="1"/>
            <a:r>
              <a:rPr lang="en-US" sz="4400" dirty="0" smtClean="0"/>
              <a:t>Unit 2</a:t>
            </a:r>
            <a:br>
              <a:rPr lang="en-US" sz="4400" dirty="0" smtClean="0"/>
            </a:br>
            <a:r>
              <a:rPr lang="en-US" sz="4400" dirty="0" smtClean="0"/>
              <a:t/>
            </a:r>
            <a:br>
              <a:rPr lang="en-US" sz="4400" dirty="0" smtClean="0"/>
            </a:br>
            <a:r>
              <a:rPr lang="en-US" sz="5400" dirty="0" smtClean="0"/>
              <a:t>Describe Hazards</a:t>
            </a:r>
            <a:endParaRPr lang="en-US" sz="1800" b="0" dirty="0" smtClean="0">
              <a:solidFill>
                <a:schemeClr val="bg1"/>
              </a:solidFill>
            </a:endParaRPr>
          </a:p>
        </p:txBody>
      </p:sp>
      <p:sp>
        <p:nvSpPr>
          <p:cNvPr id="4" name="Slide Number Placeholder 4"/>
          <p:cNvSpPr>
            <a:spLocks noGrp="1"/>
          </p:cNvSpPr>
          <p:nvPr>
            <p:ph type="sldNum" sz="quarter" idx="4"/>
          </p:nvPr>
        </p:nvSpPr>
        <p:spPr>
          <a:xfrm>
            <a:off x="6553200" y="6245225"/>
            <a:ext cx="2133600" cy="476250"/>
          </a:xfrm>
        </p:spPr>
        <p:txBody>
          <a:bodyPr/>
          <a:lstStyle/>
          <a:p>
            <a:pPr fontAlgn="base">
              <a:spcBef>
                <a:spcPct val="0"/>
              </a:spcBef>
              <a:spcAft>
                <a:spcPct val="0"/>
              </a:spcAft>
              <a:defRPr/>
            </a:pPr>
            <a:r>
              <a:rPr lang="en-US" dirty="0" smtClean="0"/>
              <a:t>Visual 2.</a:t>
            </a:r>
            <a:fld id="{167A036F-738C-4416-983E-5B04119587A4}" type="slidenum">
              <a:rPr lang="en-US" smtClean="0"/>
              <a:pPr fontAlgn="base">
                <a:spcBef>
                  <a:spcPct val="0"/>
                </a:spcBef>
                <a:spcAft>
                  <a:spcPct val="0"/>
                </a:spcAft>
                <a:defRPr/>
              </a:pPr>
              <a:t>8</a:t>
            </a:fld>
            <a:endParaRPr lang="en-US" dirty="0"/>
          </a:p>
        </p:txBody>
      </p:sp>
    </p:spTree>
    <p:extLst>
      <p:ext uri="{BB962C8B-B14F-4D97-AF65-F5344CB8AC3E}">
        <p14:creationId xmlns:p14="http://schemas.microsoft.com/office/powerpoint/2010/main" val="1366363882"/>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325&quot;/&gt;&lt;/object&gt;&lt;object type=&quot;3&quot; unique_id=&quot;10004&quot;&gt;&lt;property id=&quot;20148&quot; value=&quot;5&quot;/&gt;&lt;property id=&quot;20300&quot; value=&quot;Slide 2 - &amp;quot;Unit 1  Risk Assessment&amp;quot;&quot;/&gt;&lt;property id=&quot;20307&quot; value=&quot;339&quot;/&gt;&lt;/object&gt;&lt;object type=&quot;3&quot; unique_id=&quot;10005&quot;&gt;&lt;property id=&quot;20148&quot; value=&quot;5&quot;/&gt;&lt;property id=&quot;20300&quot; value=&quot;Slide 3 - &amp;quot;Risk Assessment&amp;quot;&quot;/&gt;&lt;property id=&quot;20307&quot; value=&quot;411&quot;/&gt;&lt;/object&gt;&lt;object type=&quot;3&quot; unique_id=&quot;10006&quot;&gt;&lt;property id=&quot;20148&quot; value=&quot;5&quot;/&gt;&lt;property id=&quot;20300&quot; value=&quot;Slide 4 - &amp;quot;Risk Assessment Terms&amp;quot;&quot;/&gt;&lt;property id=&quot;20307&quot; value=&quot;382&quot;/&gt;&lt;/object&gt;&lt;object type=&quot;3&quot; unique_id=&quot;10007&quot;&gt;&lt;property id=&quot;20148&quot; value=&quot;5&quot;/&gt;&lt;property id=&quot;20300&quot; value=&quot;Slide 5 - &amp;quot;Venn Diagram&amp;quot;&quot;/&gt;&lt;property id=&quot;20307&quot; value=&quot;445&quot;/&gt;&lt;/object&gt;&lt;object type=&quot;3&quot; unique_id=&quot;10008&quot;&gt;&lt;property id=&quot;20148&quot; value=&quot;5&quot;/&gt;&lt;property id=&quot;20300&quot; value=&quot;Slide 6 - &amp;quot;Multi-Jurisdiction Considerations&amp;quot;&quot;/&gt;&lt;property id=&quot;20307&quot; value=&quot;392&quot;/&gt;&lt;/object&gt;&lt;object type=&quot;3&quot; unique_id=&quot;10009&quot;&gt;&lt;property id=&quot;20148&quot; value=&quot;5&quot;/&gt;&lt;property id=&quot;20300&quot; value=&quot;Slide 7 - &amp;quot;Steps to Assess Risks&amp;quot;&quot;/&gt;&lt;property id=&quot;20307&quot; value=&quot;384&quot;/&gt;&lt;/object&gt;&lt;object type=&quot;3&quot; unique_id=&quot;10010&quot;&gt;&lt;property id=&quot;20148&quot; value=&quot;5&quot;/&gt;&lt;property id=&quot;20300&quot; value=&quot;Slide 8 - &amp;quot;Updating the Risk Assessment&amp;quot;&quot;/&gt;&lt;property id=&quot;20307&quot; value=&quot;393&quot;/&gt;&lt;/object&gt;&lt;object type=&quot;3&quot; unique_id=&quot;10011&quot;&gt;&lt;property id=&quot;20148&quot; value=&quot;5&quot;/&gt;&lt;property id=&quot;20300&quot; value=&quot;Slide 9 - &amp;quot;Unit 2  Describe Hazards&amp;quot;&quot;/&gt;&lt;property id=&quot;20307&quot; value=&quot;378&quot;/&gt;&lt;/object&gt;&lt;object type=&quot;3&quot; unique_id=&quot;10012&quot;&gt;&lt;property id=&quot;20148&quot; value=&quot;5&quot;/&gt;&lt;property id=&quot;20300&quot; value=&quot;Slide 10 - &amp;quot;Step 1: Describe Hazards&amp;quot;&quot;/&gt;&lt;property id=&quot;20307&quot; value=&quot;408&quot;/&gt;&lt;/object&gt;&lt;object type=&quot;3&quot; unique_id=&quot;10013&quot;&gt;&lt;property id=&quot;20148&quot; value=&quot;5&quot;/&gt;&lt;property id=&quot;20300&quot; value=&quot;Slide 11 - &amp;quot;Types of Hazards&amp;quot;&quot;/&gt;&lt;property id=&quot;20307&quot; value=&quot;397&quot;/&gt;&lt;/object&gt;&lt;object type=&quot;3&quot; unique_id=&quot;10014&quot;&gt;&lt;property id=&quot;20148&quot; value=&quot;5&quot;/&gt;&lt;property id=&quot;20300&quot; value=&quot;Slide 12 - &amp;quot;Sources of Hazard Information&amp;quot;&quot;/&gt;&lt;property id=&quot;20307&quot; value=&quot;391&quot;/&gt;&lt;/object&gt;&lt;object type=&quot;3&quot; unique_id=&quot;10015&quot;&gt;&lt;property id=&quot;20148&quot; value=&quot;5&quot;/&gt;&lt;property id=&quot;20300&quot; value=&quot;Slide 13 - &amp;quot;Discussion Questions&amp;quot;&quot;/&gt;&lt;property id=&quot;20307&quot; value=&quot;410&quot;/&gt;&lt;/object&gt;&lt;object type=&quot;3&quot; unique_id=&quot;10016&quot;&gt;&lt;property id=&quot;20148&quot; value=&quot;5&quot;/&gt;&lt;property id=&quot;20300&quot; value=&quot;Slide 14 - &amp;quot;Hazard Descriptions&amp;quot;&quot;/&gt;&lt;property id=&quot;20307&quot; value=&quot;395&quot;/&gt;&lt;/object&gt;&lt;object type=&quot;3&quot; unique_id=&quot;10017&quot;&gt;&lt;property id=&quot;20148&quot; value=&quot;5&quot;/&gt;&lt;property id=&quot;20300&quot; value=&quot;Slide 15 - &amp;quot;Location&amp;quot;&quot;/&gt;&lt;property id=&quot;20307&quot; value=&quot;407&quot;/&gt;&lt;/object&gt;&lt;object type=&quot;3&quot; unique_id=&quot;10018&quot;&gt;&lt;property id=&quot;20148&quot; value=&quot;5&quot;/&gt;&lt;property id=&quot;20300&quot; value=&quot;Slide 16 - &amp;quot;Extent&amp;quot;&quot;/&gt;&lt;property id=&quot;20307&quot; value=&quot;413&quot;/&gt;&lt;/object&gt;&lt;object type=&quot;3&quot; unique_id=&quot;10019&quot;&gt;&lt;property id=&quot;20148&quot; value=&quot;5&quot;/&gt;&lt;property id=&quot;20300&quot; value=&quot;Slide 17 - &amp;quot;Previous Occurrences&amp;quot;&quot;/&gt;&lt;property id=&quot;20307&quot; value=&quot;414&quot;/&gt;&lt;/object&gt;&lt;object type=&quot;3&quot; unique_id=&quot;10020&quot;&gt;&lt;property id=&quot;20148&quot; value=&quot;5&quot;/&gt;&lt;property id=&quot;20300&quot; value=&quot;Slide 18 - &amp;quot;Probability of Future Events&amp;quot;&quot;/&gt;&lt;property id=&quot;20307&quot; value=&quot;415&quot;/&gt;&lt;/object&gt;&lt;object type=&quot;3&quot; unique_id=&quot;10021&quot;&gt;&lt;property id=&quot;20148&quot; value=&quot;5&quot;/&gt;&lt;property id=&quot;20300&quot; value=&quot;Slide 19 - &amp;quot;Hazard Map&amp;quot;&quot;/&gt;&lt;property id=&quot;20307&quot; value=&quot;436&quot;/&gt;&lt;/object&gt;&lt;object type=&quot;3&quot; unique_id=&quot;10022&quot;&gt;&lt;property id=&quot;20148&quot; value=&quot;5&quot;/&gt;&lt;property id=&quot;20300&quot; value=&quot;Slide 20 - &amp;quot;Hazard Map&amp;quot;&quot;/&gt;&lt;property id=&quot;20307&quot; value=&quot;396&quot;/&gt;&lt;/object&gt;&lt;object type=&quot;3&quot; unique_id=&quot;10023&quot;&gt;&lt;property id=&quot;20148&quot; value=&quot;5&quot;/&gt;&lt;property id=&quot;20300&quot; value=&quot;Slide 21 - &amp;quot;Summarize Hazard Information&amp;quot;&quot;/&gt;&lt;property id=&quot;20307&quot; value=&quot;412&quot;/&gt;&lt;/object&gt;&lt;object type=&quot;3&quot; unique_id=&quot;10024&quot;&gt;&lt;property id=&quot;20148&quot; value=&quot;5&quot;/&gt;&lt;property id=&quot;20300&quot; value=&quot;Slide 22 - &amp;quot;Questions?&amp;quot;&quot;/&gt;&lt;property id=&quot;20307&quot; value=&quot;442&quot;/&gt;&lt;/object&gt;&lt;object type=&quot;3&quot; unique_id=&quot;10025&quot;&gt;&lt;property id=&quot;20148&quot; value=&quot;5&quot;/&gt;&lt;property id=&quot;20300&quot; value=&quot;Slide 23 - &amp;quot;Unit 3  Identify Community Assets&amp;quot;&quot;/&gt;&lt;property id=&quot;20307&quot; value=&quot;379&quot;/&gt;&lt;/object&gt;&lt;object type=&quot;3&quot; unique_id=&quot;10026&quot;&gt;&lt;property id=&quot;20148&quot; value=&quot;5&quot;/&gt;&lt;property id=&quot;20300&quot; value=&quot;Slide 24 - &amp;quot;Step 2: Identify Community Assets&amp;quot;&quot;/&gt;&lt;property id=&quot;20307&quot; value=&quot;429&quot;/&gt;&lt;/object&gt;&lt;object type=&quot;3&quot; unique_id=&quot;10027&quot;&gt;&lt;property id=&quot;20148&quot; value=&quot;5&quot;/&gt;&lt;property id=&quot;20300&quot; value=&quot;Slide 25 - &amp;quot;Community Assets&amp;quot;&quot;/&gt;&lt;property id=&quot;20307&quot; value=&quot;387&quot;/&gt;&lt;/object&gt;&lt;object type=&quot;3&quot; unique_id=&quot;10028&quot;&gt;&lt;property id=&quot;20148&quot; value=&quot;5&quot;/&gt;&lt;property id=&quot;20300&quot; value=&quot;Slide 26 - &amp;quot;People&amp;quot;&quot;/&gt;&lt;property id=&quot;20307&quot; value=&quot;385&quot;/&gt;&lt;/object&gt;&lt;object type=&quot;3&quot; unique_id=&quot;10029&quot;&gt;&lt;property id=&quot;20148&quot; value=&quot;5&quot;/&gt;&lt;property id=&quot;20300&quot; value=&quot;Slide 27 - &amp;quot;Economy&amp;quot;&quot;/&gt;&lt;property id=&quot;20307&quot; value=&quot;418&quot;/&gt;&lt;/object&gt;&lt;object type=&quot;3&quot; unique_id=&quot;10030&quot;&gt;&lt;property id=&quot;20148&quot; value=&quot;5&quot;/&gt;&lt;property id=&quot;20300&quot; value=&quot;Slide 28 - &amp;quot;Structures&amp;quot;&quot;/&gt;&lt;property id=&quot;20307&quot; value=&quot;419&quot;/&gt;&lt;/object&gt;&lt;object type=&quot;3&quot; unique_id=&quot;10031&quot;&gt;&lt;property id=&quot;20148&quot; value=&quot;5&quot;/&gt;&lt;property id=&quot;20300&quot; value=&quot;Slide 29 - &amp;quot;Structures (Existing and Future)&amp;quot;&quot;/&gt;&lt;property id=&quot;20307&quot; value=&quot;440&quot;/&gt;&lt;/object&gt;&lt;object type=&quot;3&quot; unique_id=&quot;10032&quot;&gt;&lt;property id=&quot;20148&quot; value=&quot;5&quot;/&gt;&lt;property id=&quot;20300&quot; value=&quot;Slide 30 - &amp;quot;Critical Facilities and Infrastructure&amp;quot;&quot;/&gt;&lt;property id=&quot;20307&quot; value=&quot;420&quot;/&gt;&lt;/object&gt;&lt;object type=&quot;3&quot; unique_id=&quot;10033&quot;&gt;&lt;property id=&quot;20148&quot; value=&quot;5&quot;/&gt;&lt;property id=&quot;20300&quot; value=&quot;Slide 31 - &amp;quot;Discussion Question&amp;quot;&quot;/&gt;&lt;property id=&quot;20307&quot; value=&quot;425&quot;/&gt;&lt;/object&gt;&lt;object type=&quot;3&quot; unique_id=&quot;10034&quot;&gt;&lt;property id=&quot;20148&quot; value=&quot;5&quot;/&gt;&lt;property id=&quot;20300&quot; value=&quot;Slide 32 - &amp;quot;Natural Environment&amp;quot;&quot;/&gt;&lt;property id=&quot;20307&quot; value=&quot;421&quot;/&gt;&lt;/object&gt;&lt;object type=&quot;3&quot; unique_id=&quot;10035&quot;&gt;&lt;property id=&quot;20148&quot; value=&quot;5&quot;/&gt;&lt;property id=&quot;20300&quot; value=&quot;Slide 33 - &amp;quot;Unit 4  Analyze Risks and Summarize Vulnerability&amp;quot;&quot;/&gt;&lt;property id=&quot;20307&quot; value=&quot;380&quot;/&gt;&lt;/object&gt;&lt;object type=&quot;3&quot; unique_id=&quot;10036&quot;&gt;&lt;property id=&quot;20148&quot; value=&quot;5&quot;/&gt;&lt;property id=&quot;20300&quot; value=&quot;Slide 34 - &amp;quot;Step 3: Analyze Risks&amp;quot;&quot;/&gt;&lt;property id=&quot;20307&quot; value=&quot;430&quot;/&gt;&lt;/object&gt;&lt;object type=&quot;3&quot; unique_id=&quot;10037&quot;&gt;&lt;property id=&quot;20148&quot; value=&quot;5&quot;/&gt;&lt;property id=&quot;20300&quot; value=&quot;Slide 35 - &amp;quot;Natural Hazards, Community Assets, and Risk&amp;quot;&quot;/&gt;&lt;property id=&quot;20307&quot; value=&quot;446&quot;/&gt;&lt;/object&gt;&lt;object type=&quot;3&quot; unique_id=&quot;10038&quot;&gt;&lt;property id=&quot;20148&quot; value=&quot;5&quot;/&gt;&lt;property id=&quot;20300&quot; value=&quot;Slide 36 - &amp;quot;Assess Impacts and Vulnerability&amp;quot;&quot;/&gt;&lt;property id=&quot;20307&quot; value=&quot;427&quot;/&gt;&lt;/object&gt;&lt;object type=&quot;3&quot; unique_id=&quot;10039&quot;&gt;&lt;property id=&quot;20148&quot; value=&quot;5&quot;/&gt;&lt;property id=&quot;20300&quot; value=&quot;Slide 37 - &amp;quot;Methods for Analyzing Risk&amp;quot;&quot;/&gt;&lt;property id=&quot;20307&quot; value=&quot;447&quot;/&gt;&lt;/object&gt;&lt;object type=&quot;3&quot; unique_id=&quot;10040&quot;&gt;&lt;property id=&quot;20148&quot; value=&quot;5&quot;/&gt;&lt;property id=&quot;20300&quot; value=&quot;Slide 38 - &amp;quot;Exposure Analysis&amp;quot;&quot;/&gt;&lt;property id=&quot;20307&quot; value=&quot;401&quot;/&gt;&lt;/object&gt;&lt;object type=&quot;3&quot; unique_id=&quot;10041&quot;&gt;&lt;property id=&quot;20148&quot; value=&quot;5&quot;/&gt;&lt;property id=&quot;20300&quot; value=&quot;Slide 39 - &amp;quot;Exposure Analysis&amp;quot;&quot;/&gt;&lt;property id=&quot;20307&quot; value=&quot;433&quot;/&gt;&lt;/object&gt;&lt;object type=&quot;3&quot; unique_id=&quot;10042&quot;&gt;&lt;property id=&quot;20148&quot; value=&quot;5&quot;/&gt;&lt;property id=&quot;20300&quot; value=&quot;Slide 40 - &amp;quot;Historical Analysis&amp;quot;&quot;/&gt;&lt;property id=&quot;20307&quot; value=&quot;402&quot;/&gt;&lt;/object&gt;&lt;object type=&quot;3&quot; unique_id=&quot;10043&quot;&gt;&lt;property id=&quot;20148&quot; value=&quot;5&quot;/&gt;&lt;property id=&quot;20300&quot; value=&quot;Slide 41 - &amp;quot;Hazards Suitable for Historical Analysis&amp;quot;&quot;/&gt;&lt;property id=&quot;20307&quot; value=&quot;441&quot;/&gt;&lt;/object&gt;&lt;object type=&quot;3&quot; unique_id=&quot;10044&quot;&gt;&lt;property id=&quot;20148&quot; value=&quot;5&quot;/&gt;&lt;property id=&quot;20300&quot; value=&quot;Slide 42 - &amp;quot;Scenario Analysis&amp;quot;&quot;/&gt;&lt;property id=&quot;20307&quot; value=&quot;403&quot;/&gt;&lt;/object&gt;&lt;object type=&quot;3&quot; unique_id=&quot;10045&quot;&gt;&lt;property id=&quot;20148&quot; value=&quot;5&quot;/&gt;&lt;property id=&quot;20300&quot; value=&quot;Slide 43&quot;/&gt;&lt;property id=&quot;20307&quot; value=&quot;432&quot;/&gt;&lt;/object&gt;&lt;object type=&quot;3&quot; unique_id=&quot;10046&quot;&gt;&lt;property id=&quot;20148&quot; value=&quot;5&quot;/&gt;&lt;property id=&quot;20300&quot; value=&quot;Slide 44&quot;/&gt;&lt;property id=&quot;20307&quot; value=&quot;437&quot;/&gt;&lt;/object&gt;&lt;object type=&quot;3&quot; unique_id=&quot;10047&quot;&gt;&lt;property id=&quot;20148&quot; value=&quot;5&quot;/&gt;&lt;property id=&quot;20300&quot; value=&quot;Slide 45 - &amp;quot;Risk Index&amp;quot;&quot;/&gt;&lt;property id=&quot;20307&quot; value=&quot;435&quot;/&gt;&lt;/object&gt;&lt;object type=&quot;3&quot; unique_id=&quot;10048&quot;&gt;&lt;property id=&quot;20148&quot; value=&quot;5&quot;/&gt;&lt;property id=&quot;20300&quot; value=&quot;Slide 46 - &amp;quot;Step 4: Summarize Results&amp;quot;&quot;/&gt;&lt;property id=&quot;20307&quot; value=&quot;431&quot;/&gt;&lt;/object&gt;&lt;object type=&quot;3&quot; unique_id=&quot;10049&quot;&gt;&lt;property id=&quot;20148&quot; value=&quot;5&quot;/&gt;&lt;property id=&quot;20300&quot; value=&quot;Slide 47 - &amp;quot;Summarize Overall Vulnerability&amp;quot;&quot;/&gt;&lt;property id=&quot;20307&quot; value=&quot;438&quot;/&gt;&lt;/object&gt;&lt;object type=&quot;3&quot; unique_id=&quot;10050&quot;&gt;&lt;property id=&quot;20148&quot; value=&quot;5&quot;/&gt;&lt;property id=&quot;20300&quot; value=&quot;Slide 48 - &amp;quot;Develop Problem Statements&amp;quot;&quot;/&gt;&lt;property id=&quot;20307&quot; value=&quot;444&quot;/&gt;&lt;/object&gt;&lt;object type=&quot;3&quot; unique_id=&quot;10051&quot;&gt;&lt;property id=&quot;20148&quot; value=&quot;5&quot;/&gt;&lt;property id=&quot;20300&quot; value=&quot;Slide 49 - &amp;quot;Example Problem Statements&amp;quot;&quot;/&gt;&lt;property id=&quot;20307&quot; value=&quot;404&quot;/&gt;&lt;/object&gt;&lt;object type=&quot;3&quot; unique_id=&quot;10052&quot;&gt;&lt;property id=&quot;20148&quot; value=&quot;5&quot;/&gt;&lt;property id=&quot;20300&quot; value=&quot;Slide 50 - &amp;quot;Activity 2.1: Develop a Problem Statement for Your Community Allotted Time: 30 minutes&amp;quot;&quot;/&gt;&lt;property id=&quot;20307&quot; value=&quot;369&quot;/&gt;&lt;/object&gt;&lt;object type=&quot;3&quot; unique_id=&quot;10053&quot;&gt;&lt;property id=&quot;20148&quot; value=&quot;5&quot;/&gt;&lt;property id=&quot;20300&quot; value=&quot;Slide 51 - &amp;quot;Update to Reflect Development Changes&amp;quot;&quot;/&gt;&lt;property id=&quot;20307&quot; value=&quot;405&quot;/&gt;&lt;/object&gt;&lt;object type=&quot;3&quot; unique_id=&quot;10054&quot;&gt;&lt;property id=&quot;20148&quot; value=&quot;5&quot;/&gt;&lt;property id=&quot;20300&quot; value=&quot;Slide 52 - &amp;quot;Risk Assessment Summary&amp;quot;&quot;/&gt;&lt;property id=&quot;20307&quot; value=&quot;428&quot;/&gt;&lt;/object&gt;&lt;object type=&quot;3&quot; unique_id=&quot;10055&quot;&gt;&lt;property id=&quot;20148&quot; value=&quot;5&quot;/&gt;&lt;property id=&quot;20300&quot; value=&quot;Slide 53 - &amp;quot;Review of the Risk Assessment&amp;quot;&quot;/&gt;&lt;property id=&quot;20307&quot; value=&quot;448&quot;/&gt;&lt;/object&gt;&lt;object type=&quot;3&quot; unique_id=&quot;10056&quot;&gt;&lt;property id=&quot;20148&quot; value=&quot;5&quot;/&gt;&lt;property id=&quot;20300&quot; value=&quot;Slide 54 - &amp;quot;Questions?&amp;quot;&quot;/&gt;&lt;property id=&quot;20307&quot; value=&quot;443&quot;/&gt;&lt;/object&gt;&lt;/object&gt;&lt;object type=&quot;8&quot; unique_id=&quot;10112&quot;&gt;&lt;/object&gt;&lt;/object&gt;&lt;/database&gt;"/>
  <p:tag name="SECTOMILLISECCONVERTED" val="1"/>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D3639C71863874B8FA9DEF347E1956C" ma:contentTypeVersion="83" ma:contentTypeDescription="Create a new document." ma:contentTypeScope="" ma:versionID="4edea505dd2b9501b48d98ac79c83cab">
  <xsd:schema xmlns:xsd="http://www.w3.org/2001/XMLSchema" xmlns:xs="http://www.w3.org/2001/XMLSchema" xmlns:p="http://schemas.microsoft.com/office/2006/metadata/properties" xmlns:ns2="cc0073e7-31cd-4c32-9712-79659562e3c7" xmlns:ns3="38436f84-3527-4dae-80ee-528fb99c2e88" xmlns:ns4="19bc6f53-22dd-46ae-a7e5-7bb03d6d146f" xmlns:ns5="http://schemas.microsoft.com/sharepoint/v4" targetNamespace="http://schemas.microsoft.com/office/2006/metadata/properties" ma:root="true" ma:fieldsID="0c7a3222165d16355f0fdd4408d6b75a" ns2:_="" ns3:_="" ns4:_="" ns5:_="">
    <xsd:import namespace="cc0073e7-31cd-4c32-9712-79659562e3c7"/>
    <xsd:import namespace="38436f84-3527-4dae-80ee-528fb99c2e88"/>
    <xsd:import namespace="19bc6f53-22dd-46ae-a7e5-7bb03d6d146f"/>
    <xsd:import namespace="http://schemas.microsoft.com/sharepoint/v4"/>
    <xsd:element name="properties">
      <xsd:complexType>
        <xsd:sequence>
          <xsd:element name="documentManagement">
            <xsd:complexType>
              <xsd:all>
                <xsd:element ref="ns2:TaxCatchAll" minOccurs="0"/>
                <xsd:element ref="ns2:TaxCatchAllLabel" minOccurs="0"/>
                <xsd:element ref="ns3:Commonly_x0020_Used" minOccurs="0"/>
                <xsd:element ref="ns4:TaxKeywordTaxHTField" minOccurs="0"/>
                <xsd:element ref="ns5:IconOverlay" minOccurs="0"/>
                <xsd:element ref="ns4:RAB_x0020_Programs" minOccurs="0"/>
                <xsd:element ref="ns3:Category"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0cfe93f-0b68-430b-a7cb-2be751568877}" ma:internalName="TaxCatchAll" ma:showField="CatchAllData" ma:web="19bc6f53-22dd-46ae-a7e5-7bb03d6d146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0cfe93f-0b68-430b-a7cb-2be751568877}" ma:internalName="TaxCatchAllLabel" ma:readOnly="true" ma:showField="CatchAllDataLabel" ma:web="19bc6f53-22dd-46ae-a7e5-7bb03d6d146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8436f84-3527-4dae-80ee-528fb99c2e88" elementFormDefault="qualified">
    <xsd:import namespace="http://schemas.microsoft.com/office/2006/documentManagement/types"/>
    <xsd:import namespace="http://schemas.microsoft.com/office/infopath/2007/PartnerControls"/>
    <xsd:element name="Commonly_x0020_Used" ma:index="10" nillable="true" ma:displayName="Commonly Used" ma:default="No" ma:description="Select if you want this document to display on front of the RAB Site" ma:format="Dropdown" ma:internalName="Commonly_x0020_Used">
      <xsd:simpleType>
        <xsd:restriction base="dms:Choice">
          <xsd:enumeration value="Yes"/>
          <xsd:enumeration value="No"/>
        </xsd:restriction>
      </xsd:simpleType>
    </xsd:element>
    <xsd:element name="Category" ma:index="16" nillable="true" ma:displayName="Category" ma:default="General" ma:format="Dropdown" ma:internalName="Category">
      <xsd:simpleType>
        <xsd:restriction base="dms:Choice">
          <xsd:enumeration value="General"/>
          <xsd:enumeration value="CERC"/>
          <xsd:enumeration value="Conference / Meeting"/>
          <xsd:enumeration value="Guidance and Policy"/>
          <xsd:enumeration value="Presentation"/>
          <xsd:enumeration value="Project"/>
          <xsd:enumeration value="SOP"/>
          <xsd:enumeration value="Study / Report"/>
          <xsd:enumeration value="Training"/>
        </xsd:restriction>
      </xsd:simpleType>
    </xsd:element>
  </xsd:schema>
  <xsd:schema xmlns:xsd="http://www.w3.org/2001/XMLSchema" xmlns:xs="http://www.w3.org/2001/XMLSchema" xmlns:dms="http://schemas.microsoft.com/office/2006/documentManagement/types" xmlns:pc="http://schemas.microsoft.com/office/infopath/2007/PartnerControls" targetNamespace="19bc6f53-22dd-46ae-a7e5-7bb03d6d146f" elementFormDefault="qualified">
    <xsd:import namespace="http://schemas.microsoft.com/office/2006/documentManagement/types"/>
    <xsd:import namespace="http://schemas.microsoft.com/office/infopath/2007/PartnerControls"/>
    <xsd:element name="TaxKeywordTaxHTField" ma:index="12" nillable="true" ma:taxonomy="true" ma:internalName="TaxKeywordTaxHTField" ma:taxonomyFieldName="TaxKeyword" ma:displayName="Enterprise Keywords" ma:fieldId="{23f27201-bee3-471e-b2e7-b64fd8b7ca38}" ma:taxonomyMulti="true" ma:sspId="1f9c796e-3dd3-40b5-bc8a-b5fd9405565a" ma:termSetId="00000000-0000-0000-0000-000000000000" ma:anchorId="00000000-0000-0000-0000-000000000000" ma:open="true" ma:isKeyword="true">
      <xsd:complexType>
        <xsd:sequence>
          <xsd:element ref="pc:Terms" minOccurs="0" maxOccurs="1"/>
        </xsd:sequence>
      </xsd:complexType>
    </xsd:element>
    <xsd:element name="RAB_x0020_Programs" ma:index="15" nillable="true" ma:displayName="RAB Programs" ma:description="A list of RAB Programs" ma:indexed="true" ma:list="{a3c48316-9fbf-4a43-b42f-aeba11cd5e47}" ma:internalName="RAB_x0020_Programs" ma:readOnly="false" ma:showField="Title" ma:web="19bc6f53-22dd-46ae-a7e5-7bb03d6d146f">
      <xsd:simpleType>
        <xsd:restriction base="dms:Lookup"/>
      </xsd:simple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68ddf3f-b77f-46a0-9295-2b9495b51427" ContentTypeId="0x0101" PreviousValue="false"/>
</file>

<file path=customXml/item5.xml><?xml version="1.0" encoding="utf-8"?>
<p:properties xmlns:p="http://schemas.microsoft.com/office/2006/metadata/properties" xmlns:xsi="http://www.w3.org/2001/XMLSchema-instance">
  <documentManagement>
    <Document_x0020_Type xmlns="39b159fc-fdb2-443e-9140-e9098550cc3b" xsi:nil="true"/>
    <_dlc_DocIdPersistId xmlns="125f5432-6db8-4c92-bf1a-11bc4127a82a" xsi:nil="true"/>
    <PublishingExpirationDate xmlns="http://schemas.microsoft.com/sharepoint/v3" xsi:nil="true"/>
    <PublishingStartDate xmlns="http://schemas.microsoft.com/sharepoint/v3" xsi:nil="true"/>
    <_dlc_DocId xmlns="125f5432-6db8-4c92-bf1a-11bc4127a82a">C4KEUJAWW2TT-938790001-91</_dlc_DocId>
    <_dlc_DocIdUrl xmlns="125f5432-6db8-4c92-bf1a-11bc4127a82a">
      <Url>http://starr-team.eastus.cloudapp.azure.com:82/starr/RegionalWorkspaces/RegionX/mitigationplanning/_layouts/15/DocIdRedir.aspx?ID=C4KEUJAWW2TT-938790001-91</Url>
      <Description>C4KEUJAWW2TT-938790001-91</Description>
    </_dlc_DocIdUrl>
  </documentManagement>
</p:properties>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t:contentTypeSchema xmlns:ct="http://schemas.microsoft.com/office/2006/metadata/contentType" xmlns:ma="http://schemas.microsoft.com/office/2006/metadata/properties/metaAttributes" ct:_="" ma:_="" ma:contentTypeName="Document" ma:contentTypeID="0x010100303242A105FD30478AA84C6AB24ECAE3" ma:contentTypeVersion="8" ma:contentTypeDescription="Create a new document." ma:contentTypeScope="" ma:versionID="284a43c324e313c3bc7bae08f7e2cf23">
  <xsd:schema xmlns:xsd="http://www.w3.org/2001/XMLSchema" xmlns:xs="http://www.w3.org/2001/XMLSchema" xmlns:p="http://schemas.microsoft.com/office/2006/metadata/properties" xmlns:ns1="http://schemas.microsoft.com/sharepoint/v3" xmlns:ns2="39b159fc-fdb2-443e-9140-e9098550cc3b" xmlns:ns3="125f5432-6db8-4c92-bf1a-11bc4127a82a" targetNamespace="http://schemas.microsoft.com/office/2006/metadata/properties" ma:root="true" ma:fieldsID="09e6e05806b8b1d8d4751e2c3afc56b9" ns1:_="" ns2:_="" ns3:_="">
    <xsd:import namespace="http://schemas.microsoft.com/sharepoint/v3"/>
    <xsd:import namespace="39b159fc-fdb2-443e-9140-e9098550cc3b"/>
    <xsd:import namespace="125f5432-6db8-4c92-bf1a-11bc4127a82a"/>
    <xsd:element name="properties">
      <xsd:complexType>
        <xsd:sequence>
          <xsd:element name="documentManagement">
            <xsd:complexType>
              <xsd:all>
                <xsd:element ref="ns2:Document_x0020_Type"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b159fc-fdb2-443e-9140-e9098550cc3b"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ma:readOnly="false">
      <xsd:simpleType>
        <xsd:restriction base="dms:Choice">
          <xsd:enumeration value="Presentation"/>
          <xsd:enumeration value="Reference"/>
        </xsd:restriction>
      </xsd:simpleType>
    </xsd:element>
  </xsd:schema>
  <xsd:schema xmlns:xsd="http://www.w3.org/2001/XMLSchema" xmlns:xs="http://www.w3.org/2001/XMLSchema" xmlns:dms="http://schemas.microsoft.com/office/2006/documentManagement/types" xmlns:pc="http://schemas.microsoft.com/office/infopath/2007/PartnerControls" targetNamespace="125f5432-6db8-4c92-bf1a-11bc4127a8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50E5F4-1FA3-48AD-97C1-2E1BD2F42044}"/>
</file>

<file path=customXml/itemProps2.xml><?xml version="1.0" encoding="utf-8"?>
<ds:datastoreItem xmlns:ds="http://schemas.openxmlformats.org/officeDocument/2006/customXml" ds:itemID="{5699866F-F333-4F49-BC6F-40252102DB08}"/>
</file>

<file path=customXml/itemProps3.xml><?xml version="1.0" encoding="utf-8"?>
<ds:datastoreItem xmlns:ds="http://schemas.openxmlformats.org/officeDocument/2006/customXml" ds:itemID="{3036720A-4E56-4B3C-98DB-24A432A610A6}"/>
</file>

<file path=customXml/itemProps4.xml><?xml version="1.0" encoding="utf-8"?>
<ds:datastoreItem xmlns:ds="http://schemas.openxmlformats.org/officeDocument/2006/customXml" ds:itemID="{C06A2D25-3034-4846-BE28-E4CE2ED7874F}"/>
</file>

<file path=customXml/itemProps5.xml><?xml version="1.0" encoding="utf-8"?>
<ds:datastoreItem xmlns:ds="http://schemas.openxmlformats.org/officeDocument/2006/customXml" ds:itemID="{94E98429-C5A1-4C30-B78A-A4BA51575C27}"/>
</file>

<file path=customXml/itemProps6.xml><?xml version="1.0" encoding="utf-8"?>
<ds:datastoreItem xmlns:ds="http://schemas.openxmlformats.org/officeDocument/2006/customXml" ds:itemID="{3036720A-4E56-4B3C-98DB-24A432A610A6}"/>
</file>

<file path=customXml/itemProps7.xml><?xml version="1.0" encoding="utf-8"?>
<ds:datastoreItem xmlns:ds="http://schemas.openxmlformats.org/officeDocument/2006/customXml" ds:itemID="{F957E780-FA06-4B21-8D07-907E05420A24}"/>
</file>

<file path=docProps/app.xml><?xml version="1.0" encoding="utf-8"?>
<Properties xmlns="http://schemas.openxmlformats.org/officeDocument/2006/extended-properties" xmlns:vt="http://schemas.openxmlformats.org/officeDocument/2006/docPropsVTypes">
  <Template/>
  <TotalTime>7681</TotalTime>
  <Words>2518</Words>
  <Application>Microsoft Office PowerPoint</Application>
  <PresentationFormat>On-screen Show (4:3)</PresentationFormat>
  <Paragraphs>566</Paragraphs>
  <Slides>66</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Times New Roman</vt:lpstr>
      <vt:lpstr>Wingdings</vt:lpstr>
      <vt:lpstr>1_Default Design</vt:lpstr>
      <vt:lpstr>PowerPoint Presentation</vt:lpstr>
      <vt:lpstr>Unit 1  Risk Assessment</vt:lpstr>
      <vt:lpstr>Risk Assessment</vt:lpstr>
      <vt:lpstr>Risk Assessment Terms</vt:lpstr>
      <vt:lpstr>Venn Diagram</vt:lpstr>
      <vt:lpstr>Multi-Jurisdiction Considerations</vt:lpstr>
      <vt:lpstr>Steps to Assess Risks</vt:lpstr>
      <vt:lpstr>Updating the Risk Assessment</vt:lpstr>
      <vt:lpstr>Unit 2  Describe Hazards</vt:lpstr>
      <vt:lpstr>Step 1: Describe Hazards</vt:lpstr>
      <vt:lpstr>Types of Hazards</vt:lpstr>
      <vt:lpstr>Hazard Mitigation &amp; Climate Adaptation</vt:lpstr>
      <vt:lpstr>Hazard Mitigation &amp; Climate Adaptation</vt:lpstr>
      <vt:lpstr>Relationship between Adaptation and Hazards Risk</vt:lpstr>
      <vt:lpstr>Sources of Hazard Information</vt:lpstr>
      <vt:lpstr>Discussion Questions</vt:lpstr>
      <vt:lpstr>Hazard Descriptions</vt:lpstr>
      <vt:lpstr>Location</vt:lpstr>
      <vt:lpstr>Location</vt:lpstr>
      <vt:lpstr>Extent</vt:lpstr>
      <vt:lpstr>Extent</vt:lpstr>
      <vt:lpstr>Extent</vt:lpstr>
      <vt:lpstr>Changes to Hazards Location &amp; Extent</vt:lpstr>
      <vt:lpstr>Changes to Hazards</vt:lpstr>
      <vt:lpstr>Previous Occurrences</vt:lpstr>
      <vt:lpstr>Probability of Future Events</vt:lpstr>
      <vt:lpstr>Changing Probabilities</vt:lpstr>
      <vt:lpstr>Hazard Map</vt:lpstr>
      <vt:lpstr>Hazard Map</vt:lpstr>
      <vt:lpstr>Summarize Hazard Information</vt:lpstr>
      <vt:lpstr>Summarize Hazard Information</vt:lpstr>
      <vt:lpstr>Questions?</vt:lpstr>
      <vt:lpstr>Unit 3  Identify Community Assets</vt:lpstr>
      <vt:lpstr>Step 2: Identify Community Assets</vt:lpstr>
      <vt:lpstr>Community Assets</vt:lpstr>
      <vt:lpstr>Discussion Question</vt:lpstr>
      <vt:lpstr>People</vt:lpstr>
      <vt:lpstr>Economy</vt:lpstr>
      <vt:lpstr>Structures</vt:lpstr>
      <vt:lpstr>Structures (Existing and Future)</vt:lpstr>
      <vt:lpstr>Critical Facilities and Infrastructure</vt:lpstr>
      <vt:lpstr>Natural Environment</vt:lpstr>
      <vt:lpstr>Unit 4  Analyze Risks and Summarize Vulnerability</vt:lpstr>
      <vt:lpstr>Step 3: Analyze Risks</vt:lpstr>
      <vt:lpstr>Natural Hazards, Community Assets, and Risk</vt:lpstr>
      <vt:lpstr>Assess Impacts and Vulnerability</vt:lpstr>
      <vt:lpstr>Methods for Analyzing Risk</vt:lpstr>
      <vt:lpstr>Exposure Analysis</vt:lpstr>
      <vt:lpstr>Exposure Analysis</vt:lpstr>
      <vt:lpstr>Historical Analysis</vt:lpstr>
      <vt:lpstr>Hazards Suitable for Historical Analysis</vt:lpstr>
      <vt:lpstr>Scenario Analysis</vt:lpstr>
      <vt:lpstr>PowerPoint Presentation</vt:lpstr>
      <vt:lpstr>PowerPoint Presentation</vt:lpstr>
      <vt:lpstr>Risk Index</vt:lpstr>
      <vt:lpstr>Risk Index</vt:lpstr>
      <vt:lpstr>Step 4: Summarize Results</vt:lpstr>
      <vt:lpstr>Summarize Overall Vulnerability</vt:lpstr>
      <vt:lpstr>Develop Problem Statements</vt:lpstr>
      <vt:lpstr>Example Problem Statements</vt:lpstr>
      <vt:lpstr>Example Problem Statements</vt:lpstr>
      <vt:lpstr>Activity 2.1: Develop a Problem Statement for Your Community Allotted Time: 30 minutes</vt:lpstr>
      <vt:lpstr>Update to Reflect Development Changes</vt:lpstr>
      <vt:lpstr>Risk Assessment Summary</vt:lpstr>
      <vt:lpstr>Review of the Risk Assessment</vt:lpstr>
      <vt:lpstr>Questions?</vt:lpstr>
    </vt:vector>
  </TitlesOfParts>
  <Company>FEMA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Baxter, Julie</dc:creator>
  <cp:lastModifiedBy>brett.holt@fema.dhs.gov</cp:lastModifiedBy>
  <cp:revision>515</cp:revision>
  <cp:lastPrinted>2012-08-08T15:42:39Z</cp:lastPrinted>
  <dcterms:created xsi:type="dcterms:W3CDTF">2009-09-30T15:50:38Z</dcterms:created>
  <dcterms:modified xsi:type="dcterms:W3CDTF">2017-09-27T06:56:45Z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7d8468dc-e0c7-4ae4-ae72-42762a8ec114</vt:lpwstr>
  </property>
  <property fmtid="{D5CDD505-2E9C-101B-9397-08002B2CF9AE}" pid="3" name="ContentTypeId">
    <vt:lpwstr>0x010100303242A105FD30478AA84C6AB24ECAE3</vt:lpwstr>
  </property>
  <property fmtid="{D5CDD505-2E9C-101B-9397-08002B2CF9AE}" pid="4" name="TaxKeyword">
    <vt:lpwstr/>
  </property>
  <property fmtid="{D5CDD505-2E9C-101B-9397-08002B2CF9AE}" pid="5" name="Hazards">
    <vt:lpwstr/>
  </property>
  <property fmtid="{D5CDD505-2E9C-101B-9397-08002B2CF9AE}" pid="6" name="URL">
    <vt:lpwstr/>
  </property>
  <property fmtid="{D5CDD505-2E9C-101B-9397-08002B2CF9AE}" pid="7" name="DocumentSetDescription">
    <vt:lpwstr/>
  </property>
</Properties>
</file>