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58.xml" ContentType="application/vnd.openxmlformats-officedocument.presentationml.slide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59.xml" ContentType="application/vnd.openxmlformats-officedocument.presentationml.slide+xml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5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4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7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7" r:id="rId6"/>
  </p:sldMasterIdLst>
  <p:notesMasterIdLst>
    <p:notesMasterId r:id="rId66"/>
  </p:notesMasterIdLst>
  <p:handoutMasterIdLst>
    <p:handoutMasterId r:id="rId67"/>
  </p:handoutMasterIdLst>
  <p:sldIdLst>
    <p:sldId id="325" r:id="rId7"/>
    <p:sldId id="339" r:id="rId8"/>
    <p:sldId id="280" r:id="rId9"/>
    <p:sldId id="326" r:id="rId10"/>
    <p:sldId id="283" r:id="rId11"/>
    <p:sldId id="287" r:id="rId12"/>
    <p:sldId id="286" r:id="rId13"/>
    <p:sldId id="284" r:id="rId14"/>
    <p:sldId id="285" r:id="rId15"/>
    <p:sldId id="387" r:id="rId16"/>
    <p:sldId id="292" r:id="rId17"/>
    <p:sldId id="293" r:id="rId18"/>
    <p:sldId id="291" r:id="rId19"/>
    <p:sldId id="296" r:id="rId20"/>
    <p:sldId id="297" r:id="rId21"/>
    <p:sldId id="299" r:id="rId22"/>
    <p:sldId id="300" r:id="rId23"/>
    <p:sldId id="308" r:id="rId24"/>
    <p:sldId id="312" r:id="rId25"/>
    <p:sldId id="313" r:id="rId26"/>
    <p:sldId id="380" r:id="rId27"/>
    <p:sldId id="343" r:id="rId28"/>
    <p:sldId id="373" r:id="rId29"/>
    <p:sldId id="389" r:id="rId30"/>
    <p:sldId id="344" r:id="rId31"/>
    <p:sldId id="390" r:id="rId32"/>
    <p:sldId id="391" r:id="rId33"/>
    <p:sldId id="385" r:id="rId34"/>
    <p:sldId id="394" r:id="rId35"/>
    <p:sldId id="395" r:id="rId36"/>
    <p:sldId id="396" r:id="rId37"/>
    <p:sldId id="384" r:id="rId38"/>
    <p:sldId id="347" r:id="rId39"/>
    <p:sldId id="349" r:id="rId40"/>
    <p:sldId id="377" r:id="rId41"/>
    <p:sldId id="351" r:id="rId42"/>
    <p:sldId id="371" r:id="rId43"/>
    <p:sldId id="352" r:id="rId44"/>
    <p:sldId id="388" r:id="rId45"/>
    <p:sldId id="379" r:id="rId46"/>
    <p:sldId id="354" r:id="rId47"/>
    <p:sldId id="356" r:id="rId48"/>
    <p:sldId id="357" r:id="rId49"/>
    <p:sldId id="358" r:id="rId50"/>
    <p:sldId id="374" r:id="rId51"/>
    <p:sldId id="362" r:id="rId52"/>
    <p:sldId id="363" r:id="rId53"/>
    <p:sldId id="361" r:id="rId54"/>
    <p:sldId id="378" r:id="rId55"/>
    <p:sldId id="364" r:id="rId56"/>
    <p:sldId id="386" r:id="rId57"/>
    <p:sldId id="367" r:id="rId58"/>
    <p:sldId id="366" r:id="rId59"/>
    <p:sldId id="368" r:id="rId60"/>
    <p:sldId id="370" r:id="rId61"/>
    <p:sldId id="381" r:id="rId62"/>
    <p:sldId id="392" r:id="rId63"/>
    <p:sldId id="369" r:id="rId64"/>
    <p:sldId id="393" r:id="rId65"/>
  </p:sldIdLst>
  <p:sldSz cx="9144000" cy="6858000" type="screen4x3"/>
  <p:notesSz cx="7026275" cy="9312275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72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pos="2880">
          <p15:clr>
            <a:srgbClr val="A4A3A4"/>
          </p15:clr>
        </p15:guide>
        <p15:guide id="6" pos="240">
          <p15:clr>
            <a:srgbClr val="A4A3A4"/>
          </p15:clr>
        </p15:guide>
        <p15:guide id="7" pos="10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wiles" initials="dw" lastIdx="1" clrIdx="0"/>
  <p:cmAuthor id="1" name="Margaret" initials="MD" lastIdx="18" clrIdx="1"/>
  <p:cmAuthor id="2" name="ksmith35" initials="k" lastIdx="8" clrIdx="2"/>
  <p:cmAuthor id="3" name="ES" initials="E" lastIdx="14" clrIdx="3"/>
  <p:cmAuthor id="4" name="Jeff Suhr " initials="JLS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CB142"/>
    <a:srgbClr val="FFCE53"/>
    <a:srgbClr val="FFCC00"/>
    <a:srgbClr val="3D8D93"/>
    <a:srgbClr val="C8E4E6"/>
    <a:srgbClr val="3A49B4"/>
    <a:srgbClr val="4670B4"/>
    <a:srgbClr val="3D7761"/>
    <a:srgbClr val="41B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74250" autoAdjust="0"/>
  </p:normalViewPr>
  <p:slideViewPr>
    <p:cSldViewPr>
      <p:cViewPr varScale="1">
        <p:scale>
          <a:sx n="84" d="100"/>
          <a:sy n="84" d="100"/>
        </p:scale>
        <p:origin x="2640" y="78"/>
      </p:cViewPr>
      <p:guideLst>
        <p:guide orient="horz" pos="2160"/>
        <p:guide orient="horz" pos="672"/>
        <p:guide orient="horz" pos="816"/>
        <p:guide orient="horz" pos="1008"/>
        <p:guide pos="2880"/>
        <p:guide pos="240"/>
        <p:guide pos="1056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tags" Target="tags/tag1.xml"/><Relationship Id="rId7" Type="http://schemas.openxmlformats.org/officeDocument/2006/relationships/slide" Target="slides/slide1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6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75" Type="http://schemas.openxmlformats.org/officeDocument/2006/relationships/customXml" Target="../customXml/item7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F9CD7-F521-46D1-97D7-DFFB4B89D993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8E398F-4E57-4E14-83E0-2A708E8D5F1D}">
      <dgm:prSet phldrT="[Text]"/>
      <dgm:spPr/>
      <dgm:t>
        <a:bodyPr/>
        <a:lstStyle/>
        <a:p>
          <a:endParaRPr lang="en-US" dirty="0"/>
        </a:p>
      </dgm:t>
    </dgm:pt>
    <dgm:pt modelId="{1FF392BC-A625-492F-95A8-29C8AF17E890}" type="parTrans" cxnId="{C8303472-98C0-42EA-AAC0-867FBFE89BF8}">
      <dgm:prSet/>
      <dgm:spPr/>
      <dgm:t>
        <a:bodyPr/>
        <a:lstStyle/>
        <a:p>
          <a:endParaRPr lang="en-US"/>
        </a:p>
      </dgm:t>
    </dgm:pt>
    <dgm:pt modelId="{4218212D-2FDE-40B2-94D2-B8198DCAE3D0}" type="sibTrans" cxnId="{C8303472-98C0-42EA-AAC0-867FBFE89BF8}">
      <dgm:prSet/>
      <dgm:spPr/>
      <dgm:t>
        <a:bodyPr/>
        <a:lstStyle/>
        <a:p>
          <a:endParaRPr lang="en-US"/>
        </a:p>
      </dgm:t>
    </dgm:pt>
    <dgm:pt modelId="{AE2CB4A4-654B-4D9B-8C28-DD3BA2FDF79D}">
      <dgm:prSet phldrT="[Text]"/>
      <dgm:spPr/>
      <dgm:t>
        <a:bodyPr/>
        <a:lstStyle/>
        <a:p>
          <a:endParaRPr lang="en-US" dirty="0"/>
        </a:p>
      </dgm:t>
    </dgm:pt>
    <dgm:pt modelId="{626C6411-103E-4531-BA77-AF51479F2DAB}" type="parTrans" cxnId="{4FC51743-0431-47ED-B4EB-61BB58446C63}">
      <dgm:prSet/>
      <dgm:spPr/>
      <dgm:t>
        <a:bodyPr/>
        <a:lstStyle/>
        <a:p>
          <a:endParaRPr lang="en-US"/>
        </a:p>
      </dgm:t>
    </dgm:pt>
    <dgm:pt modelId="{CAFDE5C0-017B-4733-93C9-6EDB47403345}" type="sibTrans" cxnId="{4FC51743-0431-47ED-B4EB-61BB58446C63}">
      <dgm:prSet/>
      <dgm:spPr/>
      <dgm:t>
        <a:bodyPr/>
        <a:lstStyle/>
        <a:p>
          <a:endParaRPr lang="en-US"/>
        </a:p>
      </dgm:t>
    </dgm:pt>
    <dgm:pt modelId="{D3894B71-EB1F-4FF0-852F-67321E80CF0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F754789-D10E-4691-8783-45A8167AABFC}" type="sibTrans" cxnId="{35E373BB-6F0E-41A5-96DC-4913AC34EE4B}">
      <dgm:prSet/>
      <dgm:spPr/>
      <dgm:t>
        <a:bodyPr/>
        <a:lstStyle/>
        <a:p>
          <a:endParaRPr lang="en-US"/>
        </a:p>
      </dgm:t>
    </dgm:pt>
    <dgm:pt modelId="{8F68049B-CEA2-4687-A675-182E7FF3EDCF}" type="parTrans" cxnId="{35E373BB-6F0E-41A5-96DC-4913AC34EE4B}">
      <dgm:prSet/>
      <dgm:spPr/>
      <dgm:t>
        <a:bodyPr/>
        <a:lstStyle/>
        <a:p>
          <a:endParaRPr lang="en-US"/>
        </a:p>
      </dgm:t>
    </dgm:pt>
    <dgm:pt modelId="{6B104515-4562-4A60-A8F2-CB54B9547A13}">
      <dgm:prSet phldrT="[Text]"/>
      <dgm:spPr/>
      <dgm:t>
        <a:bodyPr/>
        <a:lstStyle/>
        <a:p>
          <a:endParaRPr lang="en-US" dirty="0"/>
        </a:p>
      </dgm:t>
    </dgm:pt>
    <dgm:pt modelId="{61756529-CADE-42BB-AC74-BBFCAB61DF2C}" type="sibTrans" cxnId="{2BFC4BA6-D6E8-4874-BF9B-8547CD1D657C}">
      <dgm:prSet/>
      <dgm:spPr/>
      <dgm:t>
        <a:bodyPr/>
        <a:lstStyle/>
        <a:p>
          <a:endParaRPr lang="en-US"/>
        </a:p>
      </dgm:t>
    </dgm:pt>
    <dgm:pt modelId="{9190D60A-8091-4F91-89DA-736AAECFE95A}" type="parTrans" cxnId="{2BFC4BA6-D6E8-4874-BF9B-8547CD1D657C}">
      <dgm:prSet/>
      <dgm:spPr/>
      <dgm:t>
        <a:bodyPr/>
        <a:lstStyle/>
        <a:p>
          <a:endParaRPr lang="en-US"/>
        </a:p>
      </dgm:t>
    </dgm:pt>
    <dgm:pt modelId="{0F72C478-07CE-41A1-B702-8DF4EA9AB063}" type="pres">
      <dgm:prSet presAssocID="{7D1F9CD7-F521-46D1-97D7-DFFB4B89D9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3D5BE-AB87-4789-A91D-B3C949E85638}" type="pres">
      <dgm:prSet presAssocID="{D3894B71-EB1F-4FF0-852F-67321E80CF0F}" presName="compNode" presStyleCnt="0"/>
      <dgm:spPr/>
    </dgm:pt>
    <dgm:pt modelId="{F27F8D9C-7F56-4613-844E-3AFF594AF533}" type="pres">
      <dgm:prSet presAssocID="{D3894B71-EB1F-4FF0-852F-67321E80CF0F}" presName="pictRect" presStyleLbl="node1" presStyleIdx="0" presStyleCnt="4" custLinFactNeighborX="-1738" custLinFactNeighborY="-2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4 images: Inmate carrying large wooden pallet, American Red Cross truck serving meals, Man in a cherry picker with tree in background, and an elevated house with roll up storm shutters that have been lowered." title="Prevention/Protection, Response, Recovery and Mitigation."/>
        </a:ext>
      </dgm:extLst>
    </dgm:pt>
    <dgm:pt modelId="{1F4402D6-CE6A-4FA0-A5FB-87FA1131851E}" type="pres">
      <dgm:prSet presAssocID="{D3894B71-EB1F-4FF0-852F-67321E80CF0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264EC-B741-47D7-89A3-E9027103C38C}" type="pres">
      <dgm:prSet presAssocID="{EF754789-D10E-4691-8783-45A8167AAB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23D4A9-8DA7-4C85-A713-D038F93099E3}" type="pres">
      <dgm:prSet presAssocID="{6B104515-4562-4A60-A8F2-CB54B9547A13}" presName="compNode" presStyleCnt="0"/>
      <dgm:spPr/>
    </dgm:pt>
    <dgm:pt modelId="{593277D9-FBAA-4983-9CF6-4D24BDAE085B}" type="pres">
      <dgm:prSet presAssocID="{6B104515-4562-4A60-A8F2-CB54B9547A13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4 images: Inmate carrying large wooden pallet, American Red Cross truck serving meals, Man in a cherry picker with tree in background, and an elevated house with roll up storm shutters that have been lowered."/>
        </a:ext>
      </dgm:extLst>
    </dgm:pt>
    <dgm:pt modelId="{C88E51E1-0240-49F9-A00E-B7695CE57CC3}" type="pres">
      <dgm:prSet presAssocID="{6B104515-4562-4A60-A8F2-CB54B9547A13}" presName="textRect" presStyleLbl="revTx" presStyleIdx="1" presStyleCnt="4" custLinFactNeighborX="6219" custLinFactNeighborY="72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AA7E-F50A-4729-ABA7-B648B75879C7}" type="pres">
      <dgm:prSet presAssocID="{61756529-CADE-42BB-AC74-BBFCAB61DF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542562-5F24-4258-AC5B-B08628D6F384}" type="pres">
      <dgm:prSet presAssocID="{B08E398F-4E57-4E14-83E0-2A708E8D5F1D}" presName="compNode" presStyleCnt="0"/>
      <dgm:spPr/>
    </dgm:pt>
    <dgm:pt modelId="{E13D33B9-E85D-409F-A51A-5309FEFEE56E}" type="pres">
      <dgm:prSet presAssocID="{B08E398F-4E57-4E14-83E0-2A708E8D5F1D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4 images: Inmate carrying large wooden pallet, American Red Cross truck serving meals, Man in a cherry picker with tree in background, and an elevated house with roll up storm shutters that have been lowered."/>
        </a:ext>
      </dgm:extLst>
    </dgm:pt>
    <dgm:pt modelId="{8E794580-CFD9-49E3-8FD3-477C64B29789}" type="pres">
      <dgm:prSet presAssocID="{B08E398F-4E57-4E14-83E0-2A708E8D5F1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A288B-4DDD-4285-8B5E-BE08EAD4E3FC}" type="pres">
      <dgm:prSet presAssocID="{4218212D-2FDE-40B2-94D2-B8198DCAE3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F16B8A-28B7-4D29-844F-006EB14EA85F}" type="pres">
      <dgm:prSet presAssocID="{AE2CB4A4-654B-4D9B-8C28-DD3BA2FDF79D}" presName="compNode" presStyleCnt="0"/>
      <dgm:spPr/>
    </dgm:pt>
    <dgm:pt modelId="{8FEFAF1C-6003-4469-AE39-998FE2502FA9}" type="pres">
      <dgm:prSet presAssocID="{AE2CB4A4-654B-4D9B-8C28-DD3BA2FDF7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4 images: Inmate carrying large wooden pallet, American Red Cross truck serving meals, Man in a cherry picker with tree in background, and an elevated house with roll up storm shutters that have been lowered."/>
        </a:ext>
      </dgm:extLst>
    </dgm:pt>
    <dgm:pt modelId="{FF496922-99EB-45E1-B1DF-1CD6F5F7B028}" type="pres">
      <dgm:prSet presAssocID="{AE2CB4A4-654B-4D9B-8C28-DD3BA2FDF7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51743-0431-47ED-B4EB-61BB58446C63}" srcId="{7D1F9CD7-F521-46D1-97D7-DFFB4B89D993}" destId="{AE2CB4A4-654B-4D9B-8C28-DD3BA2FDF79D}" srcOrd="3" destOrd="0" parTransId="{626C6411-103E-4531-BA77-AF51479F2DAB}" sibTransId="{CAFDE5C0-017B-4733-93C9-6EDB47403345}"/>
    <dgm:cxn modelId="{EA864410-9028-4F75-A4B5-B9A038B2D706}" type="presOf" srcId="{6B104515-4562-4A60-A8F2-CB54B9547A13}" destId="{C88E51E1-0240-49F9-A00E-B7695CE57CC3}" srcOrd="0" destOrd="0" presId="urn:microsoft.com/office/officeart/2005/8/layout/pList1#3"/>
    <dgm:cxn modelId="{AAF974DB-F18C-42D6-81EE-4292D2926A84}" type="presOf" srcId="{7D1F9CD7-F521-46D1-97D7-DFFB4B89D993}" destId="{0F72C478-07CE-41A1-B702-8DF4EA9AB063}" srcOrd="0" destOrd="0" presId="urn:microsoft.com/office/officeart/2005/8/layout/pList1#3"/>
    <dgm:cxn modelId="{35E373BB-6F0E-41A5-96DC-4913AC34EE4B}" srcId="{7D1F9CD7-F521-46D1-97D7-DFFB4B89D993}" destId="{D3894B71-EB1F-4FF0-852F-67321E80CF0F}" srcOrd="0" destOrd="0" parTransId="{8F68049B-CEA2-4687-A675-182E7FF3EDCF}" sibTransId="{EF754789-D10E-4691-8783-45A8167AABFC}"/>
    <dgm:cxn modelId="{FF985E2C-3F07-4C8A-8BE6-CE17F6D4307C}" type="presOf" srcId="{EF754789-D10E-4691-8783-45A8167AABFC}" destId="{5DB264EC-B741-47D7-89A3-E9027103C38C}" srcOrd="0" destOrd="0" presId="urn:microsoft.com/office/officeart/2005/8/layout/pList1#3"/>
    <dgm:cxn modelId="{C8303472-98C0-42EA-AAC0-867FBFE89BF8}" srcId="{7D1F9CD7-F521-46D1-97D7-DFFB4B89D993}" destId="{B08E398F-4E57-4E14-83E0-2A708E8D5F1D}" srcOrd="2" destOrd="0" parTransId="{1FF392BC-A625-492F-95A8-29C8AF17E890}" sibTransId="{4218212D-2FDE-40B2-94D2-B8198DCAE3D0}"/>
    <dgm:cxn modelId="{4AFE1B7E-2D80-4994-BD17-06C625C13687}" type="presOf" srcId="{B08E398F-4E57-4E14-83E0-2A708E8D5F1D}" destId="{8E794580-CFD9-49E3-8FD3-477C64B29789}" srcOrd="0" destOrd="0" presId="urn:microsoft.com/office/officeart/2005/8/layout/pList1#3"/>
    <dgm:cxn modelId="{EF3FFC53-E116-4F86-ACC9-BEE33D5BA036}" type="presOf" srcId="{D3894B71-EB1F-4FF0-852F-67321E80CF0F}" destId="{1F4402D6-CE6A-4FA0-A5FB-87FA1131851E}" srcOrd="0" destOrd="0" presId="urn:microsoft.com/office/officeart/2005/8/layout/pList1#3"/>
    <dgm:cxn modelId="{72C8C20B-E814-45E6-8FA7-0584598A3C12}" type="presOf" srcId="{4218212D-2FDE-40B2-94D2-B8198DCAE3D0}" destId="{897A288B-4DDD-4285-8B5E-BE08EAD4E3FC}" srcOrd="0" destOrd="0" presId="urn:microsoft.com/office/officeart/2005/8/layout/pList1#3"/>
    <dgm:cxn modelId="{557E87B0-9B82-4072-B912-8BDB924CF573}" type="presOf" srcId="{61756529-CADE-42BB-AC74-BBFCAB61DF2C}" destId="{BE10AA7E-F50A-4729-ABA7-B648B75879C7}" srcOrd="0" destOrd="0" presId="urn:microsoft.com/office/officeart/2005/8/layout/pList1#3"/>
    <dgm:cxn modelId="{2BFC4BA6-D6E8-4874-BF9B-8547CD1D657C}" srcId="{7D1F9CD7-F521-46D1-97D7-DFFB4B89D993}" destId="{6B104515-4562-4A60-A8F2-CB54B9547A13}" srcOrd="1" destOrd="0" parTransId="{9190D60A-8091-4F91-89DA-736AAECFE95A}" sibTransId="{61756529-CADE-42BB-AC74-BBFCAB61DF2C}"/>
    <dgm:cxn modelId="{FBC535CD-4337-47AA-B560-0EF44909183B}" type="presOf" srcId="{AE2CB4A4-654B-4D9B-8C28-DD3BA2FDF79D}" destId="{FF496922-99EB-45E1-B1DF-1CD6F5F7B028}" srcOrd="0" destOrd="0" presId="urn:microsoft.com/office/officeart/2005/8/layout/pList1#3"/>
    <dgm:cxn modelId="{DC262F4E-CB64-4D22-89F5-C786B7312163}" type="presParOf" srcId="{0F72C478-07CE-41A1-B702-8DF4EA9AB063}" destId="{7363D5BE-AB87-4789-A91D-B3C949E85638}" srcOrd="0" destOrd="0" presId="urn:microsoft.com/office/officeart/2005/8/layout/pList1#3"/>
    <dgm:cxn modelId="{B9CFB6EC-6690-4D7E-9316-4CDC5DC15A92}" type="presParOf" srcId="{7363D5BE-AB87-4789-A91D-B3C949E85638}" destId="{F27F8D9C-7F56-4613-844E-3AFF594AF533}" srcOrd="0" destOrd="0" presId="urn:microsoft.com/office/officeart/2005/8/layout/pList1#3"/>
    <dgm:cxn modelId="{15564572-025E-4AB0-8E36-181E356566DB}" type="presParOf" srcId="{7363D5BE-AB87-4789-A91D-B3C949E85638}" destId="{1F4402D6-CE6A-4FA0-A5FB-87FA1131851E}" srcOrd="1" destOrd="0" presId="urn:microsoft.com/office/officeart/2005/8/layout/pList1#3"/>
    <dgm:cxn modelId="{D1B34704-4120-4055-A878-5845EE158A8C}" type="presParOf" srcId="{0F72C478-07CE-41A1-B702-8DF4EA9AB063}" destId="{5DB264EC-B741-47D7-89A3-E9027103C38C}" srcOrd="1" destOrd="0" presId="urn:microsoft.com/office/officeart/2005/8/layout/pList1#3"/>
    <dgm:cxn modelId="{51233D96-84FF-42CD-B7AB-48D22CD0B48D}" type="presParOf" srcId="{0F72C478-07CE-41A1-B702-8DF4EA9AB063}" destId="{DE23D4A9-8DA7-4C85-A713-D038F93099E3}" srcOrd="2" destOrd="0" presId="urn:microsoft.com/office/officeart/2005/8/layout/pList1#3"/>
    <dgm:cxn modelId="{1B41B772-F71C-4D36-9AA6-CBA961FCEC82}" type="presParOf" srcId="{DE23D4A9-8DA7-4C85-A713-D038F93099E3}" destId="{593277D9-FBAA-4983-9CF6-4D24BDAE085B}" srcOrd="0" destOrd="0" presId="urn:microsoft.com/office/officeart/2005/8/layout/pList1#3"/>
    <dgm:cxn modelId="{2CDCA666-9DD1-4D01-865D-81EE180B39D1}" type="presParOf" srcId="{DE23D4A9-8DA7-4C85-A713-D038F93099E3}" destId="{C88E51E1-0240-49F9-A00E-B7695CE57CC3}" srcOrd="1" destOrd="0" presId="urn:microsoft.com/office/officeart/2005/8/layout/pList1#3"/>
    <dgm:cxn modelId="{B5418D8A-A2A5-4BC4-9E32-00CC44FC941F}" type="presParOf" srcId="{0F72C478-07CE-41A1-B702-8DF4EA9AB063}" destId="{BE10AA7E-F50A-4729-ABA7-B648B75879C7}" srcOrd="3" destOrd="0" presId="urn:microsoft.com/office/officeart/2005/8/layout/pList1#3"/>
    <dgm:cxn modelId="{74DDAD13-39AE-4BDC-969B-211C5FED3077}" type="presParOf" srcId="{0F72C478-07CE-41A1-B702-8DF4EA9AB063}" destId="{86542562-5F24-4258-AC5B-B08628D6F384}" srcOrd="4" destOrd="0" presId="urn:microsoft.com/office/officeart/2005/8/layout/pList1#3"/>
    <dgm:cxn modelId="{397CBEDE-212C-43FF-8236-C63F2B3EA65E}" type="presParOf" srcId="{86542562-5F24-4258-AC5B-B08628D6F384}" destId="{E13D33B9-E85D-409F-A51A-5309FEFEE56E}" srcOrd="0" destOrd="0" presId="urn:microsoft.com/office/officeart/2005/8/layout/pList1#3"/>
    <dgm:cxn modelId="{3268FDE5-44CF-47E2-AF26-DCD603F90AB5}" type="presParOf" srcId="{86542562-5F24-4258-AC5B-B08628D6F384}" destId="{8E794580-CFD9-49E3-8FD3-477C64B29789}" srcOrd="1" destOrd="0" presId="urn:microsoft.com/office/officeart/2005/8/layout/pList1#3"/>
    <dgm:cxn modelId="{B9D8BEEA-C336-469F-9CE4-A94AC6825DA4}" type="presParOf" srcId="{0F72C478-07CE-41A1-B702-8DF4EA9AB063}" destId="{897A288B-4DDD-4285-8B5E-BE08EAD4E3FC}" srcOrd="5" destOrd="0" presId="urn:microsoft.com/office/officeart/2005/8/layout/pList1#3"/>
    <dgm:cxn modelId="{C35B2A35-6F0C-4051-945C-8D8D71ACFE90}" type="presParOf" srcId="{0F72C478-07CE-41A1-B702-8DF4EA9AB063}" destId="{B6F16B8A-28B7-4D29-844F-006EB14EA85F}" srcOrd="6" destOrd="0" presId="urn:microsoft.com/office/officeart/2005/8/layout/pList1#3"/>
    <dgm:cxn modelId="{43D6A490-6B79-4B03-87DF-754964A9E1EF}" type="presParOf" srcId="{B6F16B8A-28B7-4D29-844F-006EB14EA85F}" destId="{8FEFAF1C-6003-4469-AE39-998FE2502FA9}" srcOrd="0" destOrd="0" presId="urn:microsoft.com/office/officeart/2005/8/layout/pList1#3"/>
    <dgm:cxn modelId="{121376A1-85F6-4FB0-A3D1-F31F085B37DB}" type="presParOf" srcId="{B6F16B8A-28B7-4D29-844F-006EB14EA85F}" destId="{FF496922-99EB-45E1-B1DF-1CD6F5F7B028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447C7-9461-4256-84FD-1E848749E3BF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9D5401F4-69AC-4C48-8A43-28E25B4D726E}">
      <dgm:prSet phldrT="[Text]" custT="1"/>
      <dgm:spPr/>
      <dgm:t>
        <a:bodyPr/>
        <a:lstStyle/>
        <a:p>
          <a:r>
            <a:rPr lang="en-US" sz="2400" b="1" dirty="0" smtClean="0"/>
            <a:t>Assess vulnerabilities and risks</a:t>
          </a:r>
          <a:endParaRPr lang="en-US" sz="2400" b="1" dirty="0"/>
        </a:p>
      </dgm:t>
    </dgm:pt>
    <dgm:pt modelId="{1175B2F7-26A3-4BA8-BC9D-7EB0F77BA0F0}" type="parTrans" cxnId="{009B5E8E-7DD8-4853-824D-FB3E89ECBA41}">
      <dgm:prSet/>
      <dgm:spPr/>
      <dgm:t>
        <a:bodyPr/>
        <a:lstStyle/>
        <a:p>
          <a:endParaRPr lang="en-US"/>
        </a:p>
      </dgm:t>
    </dgm:pt>
    <dgm:pt modelId="{E1589434-5C98-43F5-A4C0-A4B34B0BCE09}" type="sibTrans" cxnId="{009B5E8E-7DD8-4853-824D-FB3E89ECBA41}">
      <dgm:prSet/>
      <dgm:spPr/>
      <dgm:t>
        <a:bodyPr/>
        <a:lstStyle/>
        <a:p>
          <a:endParaRPr lang="en-US"/>
        </a:p>
      </dgm:t>
    </dgm:pt>
    <dgm:pt modelId="{0E010007-C2F6-4B2D-9DCF-E3172B2EA39F}">
      <dgm:prSet phldrT="[Text]" custT="1"/>
      <dgm:spPr/>
      <dgm:t>
        <a:bodyPr/>
        <a:lstStyle/>
        <a:p>
          <a:r>
            <a:rPr lang="en-US" sz="2400" b="1" dirty="0" smtClean="0"/>
            <a:t>Identify policies and actions to reduce risk</a:t>
          </a:r>
          <a:endParaRPr lang="en-US" sz="2400" b="1" dirty="0"/>
        </a:p>
      </dgm:t>
    </dgm:pt>
    <dgm:pt modelId="{BAD9565D-90AF-4109-BCD1-BE8F9B2698DE}" type="parTrans" cxnId="{DCBD4926-22E5-4DC9-B49A-AC9D2DC32E7C}">
      <dgm:prSet/>
      <dgm:spPr/>
      <dgm:t>
        <a:bodyPr/>
        <a:lstStyle/>
        <a:p>
          <a:endParaRPr lang="en-US"/>
        </a:p>
      </dgm:t>
    </dgm:pt>
    <dgm:pt modelId="{8629ADF6-E2E3-4C7C-B1C4-738BEFA9B05F}" type="sibTrans" cxnId="{DCBD4926-22E5-4DC9-B49A-AC9D2DC32E7C}">
      <dgm:prSet/>
      <dgm:spPr/>
      <dgm:t>
        <a:bodyPr/>
        <a:lstStyle/>
        <a:p>
          <a:endParaRPr lang="en-US"/>
        </a:p>
      </dgm:t>
    </dgm:pt>
    <dgm:pt modelId="{9882E6A8-00E4-469D-B4D1-E6239BFCB159}" type="pres">
      <dgm:prSet presAssocID="{578447C7-9461-4256-84FD-1E848749E3BF}" presName="Name0" presStyleCnt="0">
        <dgm:presLayoutVars>
          <dgm:dir/>
          <dgm:resizeHandles val="exact"/>
        </dgm:presLayoutVars>
      </dgm:prSet>
      <dgm:spPr/>
    </dgm:pt>
    <dgm:pt modelId="{C7BBF269-45ED-4421-8F1E-270E627E359C}" type="pres">
      <dgm:prSet presAssocID="{9D5401F4-69AC-4C48-8A43-28E25B4D726E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AAD7B-E0E3-429B-B7FA-B8FAE6B52450}" type="pres">
      <dgm:prSet presAssocID="{E1589434-5C98-43F5-A4C0-A4B34B0BCE09}" presName="parSpace" presStyleCnt="0"/>
      <dgm:spPr/>
    </dgm:pt>
    <dgm:pt modelId="{B0B2473E-F9CF-43AD-8134-7CB6A13FD4E1}" type="pres">
      <dgm:prSet presAssocID="{0E010007-C2F6-4B2D-9DCF-E3172B2EA39F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9B5E8E-7DD8-4853-824D-FB3E89ECBA41}" srcId="{578447C7-9461-4256-84FD-1E848749E3BF}" destId="{9D5401F4-69AC-4C48-8A43-28E25B4D726E}" srcOrd="0" destOrd="0" parTransId="{1175B2F7-26A3-4BA8-BC9D-7EB0F77BA0F0}" sibTransId="{E1589434-5C98-43F5-A4C0-A4B34B0BCE09}"/>
    <dgm:cxn modelId="{42B56868-9545-4332-AB66-7E55F9EB4991}" type="presOf" srcId="{0E010007-C2F6-4B2D-9DCF-E3172B2EA39F}" destId="{B0B2473E-F9CF-43AD-8134-7CB6A13FD4E1}" srcOrd="0" destOrd="0" presId="urn:microsoft.com/office/officeart/2005/8/layout/hChevron3"/>
    <dgm:cxn modelId="{DCBD4926-22E5-4DC9-B49A-AC9D2DC32E7C}" srcId="{578447C7-9461-4256-84FD-1E848749E3BF}" destId="{0E010007-C2F6-4B2D-9DCF-E3172B2EA39F}" srcOrd="1" destOrd="0" parTransId="{BAD9565D-90AF-4109-BCD1-BE8F9B2698DE}" sibTransId="{8629ADF6-E2E3-4C7C-B1C4-738BEFA9B05F}"/>
    <dgm:cxn modelId="{45DC9BF8-B283-4FDF-A0A3-29F516E1021A}" type="presOf" srcId="{9D5401F4-69AC-4C48-8A43-28E25B4D726E}" destId="{C7BBF269-45ED-4421-8F1E-270E627E359C}" srcOrd="0" destOrd="0" presId="urn:microsoft.com/office/officeart/2005/8/layout/hChevron3"/>
    <dgm:cxn modelId="{49215B7D-CE1B-4BB1-927B-31C21DE29139}" type="presOf" srcId="{578447C7-9461-4256-84FD-1E848749E3BF}" destId="{9882E6A8-00E4-469D-B4D1-E6239BFCB159}" srcOrd="0" destOrd="0" presId="urn:microsoft.com/office/officeart/2005/8/layout/hChevron3"/>
    <dgm:cxn modelId="{770D59BF-1CD2-4BBD-8902-7AA4E0E8A2FD}" type="presParOf" srcId="{9882E6A8-00E4-469D-B4D1-E6239BFCB159}" destId="{C7BBF269-45ED-4421-8F1E-270E627E359C}" srcOrd="0" destOrd="0" presId="urn:microsoft.com/office/officeart/2005/8/layout/hChevron3"/>
    <dgm:cxn modelId="{2CE20F21-769A-46B0-8B8A-EE56F55E599F}" type="presParOf" srcId="{9882E6A8-00E4-469D-B4D1-E6239BFCB159}" destId="{1F0AAD7B-E0E3-429B-B7FA-B8FAE6B52450}" srcOrd="1" destOrd="0" presId="urn:microsoft.com/office/officeart/2005/8/layout/hChevron3"/>
    <dgm:cxn modelId="{B03C2F9E-192D-4313-836C-D81EF867A3C9}" type="presParOf" srcId="{9882E6A8-00E4-469D-B4D1-E6239BFCB159}" destId="{B0B2473E-F9CF-43AD-8134-7CB6A13FD4E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BE3CE-79CE-48B1-AC2E-E4228C55BEF0}" type="doc">
      <dgm:prSet loTypeId="urn:microsoft.com/office/officeart/2005/8/layout/cycle6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E463F2E-0984-4611-B5F4-E1A8967FE7A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Town</a:t>
          </a:r>
          <a:endParaRPr lang="en-US" sz="1800" b="1" dirty="0"/>
        </a:p>
      </dgm:t>
    </dgm:pt>
    <dgm:pt modelId="{8DA9E723-9DAB-46B4-BFF1-952967155962}" type="parTrans" cxnId="{FA01B071-6DC4-4EF5-B232-9D3A387EDEF2}">
      <dgm:prSet/>
      <dgm:spPr/>
      <dgm:t>
        <a:bodyPr/>
        <a:lstStyle/>
        <a:p>
          <a:endParaRPr lang="en-US"/>
        </a:p>
      </dgm:t>
    </dgm:pt>
    <dgm:pt modelId="{6313CBC9-F0B0-46CB-94EC-A56CD0D26D46}" type="sibTrans" cxnId="{FA01B071-6DC4-4EF5-B232-9D3A387EDEF2}">
      <dgm:prSet/>
      <dgm:spPr>
        <a:ln w="28575"/>
      </dgm:spPr>
      <dgm:t>
        <a:bodyPr/>
        <a:lstStyle/>
        <a:p>
          <a:endParaRPr lang="en-US"/>
        </a:p>
      </dgm:t>
    </dgm:pt>
    <dgm:pt modelId="{14FD4500-E08F-4BE3-97B9-94B0F444556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County</a:t>
          </a:r>
          <a:endParaRPr lang="en-US" sz="1800" b="1" dirty="0"/>
        </a:p>
      </dgm:t>
    </dgm:pt>
    <dgm:pt modelId="{51246D51-D539-45A7-BA9E-9E183AE3213E}" type="parTrans" cxnId="{6641E3E3-010B-486D-B554-A92E8C5B9185}">
      <dgm:prSet/>
      <dgm:spPr/>
      <dgm:t>
        <a:bodyPr/>
        <a:lstStyle/>
        <a:p>
          <a:endParaRPr lang="en-US"/>
        </a:p>
      </dgm:t>
    </dgm:pt>
    <dgm:pt modelId="{D3A56211-03F8-42D2-8EB4-4A5022B2FD02}" type="sibTrans" cxnId="{6641E3E3-010B-486D-B554-A92E8C5B9185}">
      <dgm:prSet/>
      <dgm:spPr>
        <a:ln w="28575"/>
      </dgm:spPr>
      <dgm:t>
        <a:bodyPr/>
        <a:lstStyle/>
        <a:p>
          <a:endParaRPr lang="en-US"/>
        </a:p>
      </dgm:t>
    </dgm:pt>
    <dgm:pt modelId="{23B3D753-4749-404E-B4E9-B16C4F8C782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District</a:t>
          </a:r>
          <a:endParaRPr lang="en-US" sz="1800" b="1" dirty="0"/>
        </a:p>
      </dgm:t>
    </dgm:pt>
    <dgm:pt modelId="{7E86F920-EEFF-4FB8-8CB8-A8C9C6D325B1}" type="parTrans" cxnId="{176D360C-130B-4536-94E2-D89057BE642A}">
      <dgm:prSet/>
      <dgm:spPr/>
      <dgm:t>
        <a:bodyPr/>
        <a:lstStyle/>
        <a:p>
          <a:endParaRPr lang="en-US"/>
        </a:p>
      </dgm:t>
    </dgm:pt>
    <dgm:pt modelId="{A3FF6278-C67A-470D-B5A3-EF1A783AE654}" type="sibTrans" cxnId="{176D360C-130B-4536-94E2-D89057BE642A}">
      <dgm:prSet/>
      <dgm:spPr>
        <a:ln w="28575"/>
      </dgm:spPr>
      <dgm:t>
        <a:bodyPr/>
        <a:lstStyle/>
        <a:p>
          <a:endParaRPr lang="en-US"/>
        </a:p>
      </dgm:t>
    </dgm:pt>
    <dgm:pt modelId="{90CA1E6F-1CF1-4FE9-AB54-5581293C697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Tribe</a:t>
          </a:r>
          <a:endParaRPr lang="en-US" sz="1800" b="1" dirty="0"/>
        </a:p>
      </dgm:t>
    </dgm:pt>
    <dgm:pt modelId="{C17E461A-E67F-4559-85B8-78F8388A3792}" type="parTrans" cxnId="{B7E4F0DF-9748-43E9-8383-91560A236A05}">
      <dgm:prSet/>
      <dgm:spPr/>
      <dgm:t>
        <a:bodyPr/>
        <a:lstStyle/>
        <a:p>
          <a:endParaRPr lang="en-US"/>
        </a:p>
      </dgm:t>
    </dgm:pt>
    <dgm:pt modelId="{2611FA6B-3C86-4B6C-B4A3-4D116A73DB6B}" type="sibTrans" cxnId="{B7E4F0DF-9748-43E9-8383-91560A236A05}">
      <dgm:prSet/>
      <dgm:spPr>
        <a:ln w="28575"/>
      </dgm:spPr>
      <dgm:t>
        <a:bodyPr/>
        <a:lstStyle/>
        <a:p>
          <a:endParaRPr lang="en-US"/>
        </a:p>
      </dgm:t>
    </dgm:pt>
    <dgm:pt modelId="{E34C2718-DD0D-499B-BE86-FFC9A2C54B2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City</a:t>
          </a:r>
          <a:endParaRPr lang="en-US" sz="1800" b="1" dirty="0"/>
        </a:p>
      </dgm:t>
    </dgm:pt>
    <dgm:pt modelId="{44A719E3-9774-44F2-BE06-4153D138AA0F}" type="parTrans" cxnId="{958DCC82-3D77-440E-BABB-4BD5D409E5E8}">
      <dgm:prSet/>
      <dgm:spPr/>
      <dgm:t>
        <a:bodyPr/>
        <a:lstStyle/>
        <a:p>
          <a:endParaRPr lang="en-US"/>
        </a:p>
      </dgm:t>
    </dgm:pt>
    <dgm:pt modelId="{029B53E7-9226-4747-B921-13C84F5351D1}" type="sibTrans" cxnId="{958DCC82-3D77-440E-BABB-4BD5D409E5E8}">
      <dgm:prSet/>
      <dgm:spPr>
        <a:ln w="28575"/>
      </dgm:spPr>
      <dgm:t>
        <a:bodyPr/>
        <a:lstStyle/>
        <a:p>
          <a:endParaRPr lang="en-US"/>
        </a:p>
      </dgm:t>
    </dgm:pt>
    <dgm:pt modelId="{999196B6-ADB1-4BBE-A0A7-52C63DB0349C}" type="pres">
      <dgm:prSet presAssocID="{9FEBE3CE-79CE-48B1-AC2E-E4228C55BE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89554-B02B-46A4-B5BD-5DC8A90418FB}" type="pres">
      <dgm:prSet presAssocID="{7E463F2E-0984-4611-B5F4-E1A8967FE7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86168-47B5-474F-82DF-01A0138A967C}" type="pres">
      <dgm:prSet presAssocID="{7E463F2E-0984-4611-B5F4-E1A8967FE7AB}" presName="spNode" presStyleCnt="0"/>
      <dgm:spPr/>
    </dgm:pt>
    <dgm:pt modelId="{B6081CCB-78D9-4A8A-AB9D-7FC0FE6A3C2C}" type="pres">
      <dgm:prSet presAssocID="{6313CBC9-F0B0-46CB-94EC-A56CD0D26D4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871844D-9D75-431C-B109-9FC32C5EF482}" type="pres">
      <dgm:prSet presAssocID="{14FD4500-E08F-4BE3-97B9-94B0F4445567}" presName="node" presStyleLbl="node1" presStyleIdx="1" presStyleCnt="5" custScaleX="140490" custScaleY="10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396D-D8A2-4372-9AEF-885750018560}" type="pres">
      <dgm:prSet presAssocID="{14FD4500-E08F-4BE3-97B9-94B0F4445567}" presName="spNode" presStyleCnt="0"/>
      <dgm:spPr/>
    </dgm:pt>
    <dgm:pt modelId="{8BAC1272-0766-4E1E-911F-459191906EBA}" type="pres">
      <dgm:prSet presAssocID="{D3A56211-03F8-42D2-8EB4-4A5022B2FD0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90C45EA-7BF1-447E-8DD2-2B9907E67610}" type="pres">
      <dgm:prSet presAssocID="{23B3D753-4749-404E-B4E9-B16C4F8C7828}" presName="node" presStyleLbl="node1" presStyleIdx="2" presStyleCnt="5" custScaleX="125419" custScaleY="106782" custRadScaleRad="104626" custRadScaleInc="-1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D4F0C-7E4F-4278-9B43-15D43F2E4C0D}" type="pres">
      <dgm:prSet presAssocID="{23B3D753-4749-404E-B4E9-B16C4F8C7828}" presName="spNode" presStyleCnt="0"/>
      <dgm:spPr/>
    </dgm:pt>
    <dgm:pt modelId="{C604491B-1660-488D-819F-A16BA2758C9B}" type="pres">
      <dgm:prSet presAssocID="{A3FF6278-C67A-470D-B5A3-EF1A783AE65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BC0EF63-F91E-44A7-B766-D135CBD88F75}" type="pres">
      <dgm:prSet presAssocID="{90CA1E6F-1CF1-4FE9-AB54-5581293C69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31147-E71F-4DA6-96A8-9F515FFE73FB}" type="pres">
      <dgm:prSet presAssocID="{90CA1E6F-1CF1-4FE9-AB54-5581293C6979}" presName="spNode" presStyleCnt="0"/>
      <dgm:spPr/>
    </dgm:pt>
    <dgm:pt modelId="{8CFC2291-A7FA-4D4F-88A5-831827CF190B}" type="pres">
      <dgm:prSet presAssocID="{2611FA6B-3C86-4B6C-B4A3-4D116A73DB6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B516A78-F679-49E6-A28F-FE78F1F2D26F}" type="pres">
      <dgm:prSet presAssocID="{E34C2718-DD0D-499B-BE86-FFC9A2C54B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237F6-F7E9-4BCB-93F9-A5DDDDA5B358}" type="pres">
      <dgm:prSet presAssocID="{E34C2718-DD0D-499B-BE86-FFC9A2C54B22}" presName="spNode" presStyleCnt="0"/>
      <dgm:spPr/>
    </dgm:pt>
    <dgm:pt modelId="{C6A97C14-40E6-48C2-85AC-899E363A1161}" type="pres">
      <dgm:prSet presAssocID="{029B53E7-9226-4747-B921-13C84F5351D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24D2B5A-C6A0-42C7-8D42-9D4CF85B00F6}" type="presOf" srcId="{029B53E7-9226-4747-B921-13C84F5351D1}" destId="{C6A97C14-40E6-48C2-85AC-899E363A1161}" srcOrd="0" destOrd="0" presId="urn:microsoft.com/office/officeart/2005/8/layout/cycle6"/>
    <dgm:cxn modelId="{FA01B071-6DC4-4EF5-B232-9D3A387EDEF2}" srcId="{9FEBE3CE-79CE-48B1-AC2E-E4228C55BEF0}" destId="{7E463F2E-0984-4611-B5F4-E1A8967FE7AB}" srcOrd="0" destOrd="0" parTransId="{8DA9E723-9DAB-46B4-BFF1-952967155962}" sibTransId="{6313CBC9-F0B0-46CB-94EC-A56CD0D26D46}"/>
    <dgm:cxn modelId="{B7E4F0DF-9748-43E9-8383-91560A236A05}" srcId="{9FEBE3CE-79CE-48B1-AC2E-E4228C55BEF0}" destId="{90CA1E6F-1CF1-4FE9-AB54-5581293C6979}" srcOrd="3" destOrd="0" parTransId="{C17E461A-E67F-4559-85B8-78F8388A3792}" sibTransId="{2611FA6B-3C86-4B6C-B4A3-4D116A73DB6B}"/>
    <dgm:cxn modelId="{74497FD4-9995-4C53-8292-25F279CC4098}" type="presOf" srcId="{7E463F2E-0984-4611-B5F4-E1A8967FE7AB}" destId="{E2089554-B02B-46A4-B5BD-5DC8A90418FB}" srcOrd="0" destOrd="0" presId="urn:microsoft.com/office/officeart/2005/8/layout/cycle6"/>
    <dgm:cxn modelId="{C58B90A1-E06F-467C-BEB4-994F83355B80}" type="presOf" srcId="{6313CBC9-F0B0-46CB-94EC-A56CD0D26D46}" destId="{B6081CCB-78D9-4A8A-AB9D-7FC0FE6A3C2C}" srcOrd="0" destOrd="0" presId="urn:microsoft.com/office/officeart/2005/8/layout/cycle6"/>
    <dgm:cxn modelId="{C928195E-C2CB-4D5E-8879-ACBEA14FA4D5}" type="presOf" srcId="{90CA1E6F-1CF1-4FE9-AB54-5581293C6979}" destId="{8BC0EF63-F91E-44A7-B766-D135CBD88F75}" srcOrd="0" destOrd="0" presId="urn:microsoft.com/office/officeart/2005/8/layout/cycle6"/>
    <dgm:cxn modelId="{BAF0161D-2AB8-47C3-90D8-686F89B86CCA}" type="presOf" srcId="{D3A56211-03F8-42D2-8EB4-4A5022B2FD02}" destId="{8BAC1272-0766-4E1E-911F-459191906EBA}" srcOrd="0" destOrd="0" presId="urn:microsoft.com/office/officeart/2005/8/layout/cycle6"/>
    <dgm:cxn modelId="{CAD5682C-65E2-4FF7-8DB8-751FB276A6E0}" type="presOf" srcId="{14FD4500-E08F-4BE3-97B9-94B0F4445567}" destId="{6871844D-9D75-431C-B109-9FC32C5EF482}" srcOrd="0" destOrd="0" presId="urn:microsoft.com/office/officeart/2005/8/layout/cycle6"/>
    <dgm:cxn modelId="{79199BA4-79E9-47D9-AE55-D3ED46578B3A}" type="presOf" srcId="{9FEBE3CE-79CE-48B1-AC2E-E4228C55BEF0}" destId="{999196B6-ADB1-4BBE-A0A7-52C63DB0349C}" srcOrd="0" destOrd="0" presId="urn:microsoft.com/office/officeart/2005/8/layout/cycle6"/>
    <dgm:cxn modelId="{DF1CD7E6-C5D1-4CBB-97E9-E311DF5EDDFA}" type="presOf" srcId="{23B3D753-4749-404E-B4E9-B16C4F8C7828}" destId="{190C45EA-7BF1-447E-8DD2-2B9907E67610}" srcOrd="0" destOrd="0" presId="urn:microsoft.com/office/officeart/2005/8/layout/cycle6"/>
    <dgm:cxn modelId="{EF57890A-C932-4583-AB90-CBCDF3BED640}" type="presOf" srcId="{2611FA6B-3C86-4B6C-B4A3-4D116A73DB6B}" destId="{8CFC2291-A7FA-4D4F-88A5-831827CF190B}" srcOrd="0" destOrd="0" presId="urn:microsoft.com/office/officeart/2005/8/layout/cycle6"/>
    <dgm:cxn modelId="{21159A7C-B7D2-4AC6-B5D3-25DF3090C0CC}" type="presOf" srcId="{E34C2718-DD0D-499B-BE86-FFC9A2C54B22}" destId="{5B516A78-F679-49E6-A28F-FE78F1F2D26F}" srcOrd="0" destOrd="0" presId="urn:microsoft.com/office/officeart/2005/8/layout/cycle6"/>
    <dgm:cxn modelId="{176D360C-130B-4536-94E2-D89057BE642A}" srcId="{9FEBE3CE-79CE-48B1-AC2E-E4228C55BEF0}" destId="{23B3D753-4749-404E-B4E9-B16C4F8C7828}" srcOrd="2" destOrd="0" parTransId="{7E86F920-EEFF-4FB8-8CB8-A8C9C6D325B1}" sibTransId="{A3FF6278-C67A-470D-B5A3-EF1A783AE654}"/>
    <dgm:cxn modelId="{DDE58CAC-275F-4E3C-87A6-129140F01421}" type="presOf" srcId="{A3FF6278-C67A-470D-B5A3-EF1A783AE654}" destId="{C604491B-1660-488D-819F-A16BA2758C9B}" srcOrd="0" destOrd="0" presId="urn:microsoft.com/office/officeart/2005/8/layout/cycle6"/>
    <dgm:cxn modelId="{6641E3E3-010B-486D-B554-A92E8C5B9185}" srcId="{9FEBE3CE-79CE-48B1-AC2E-E4228C55BEF0}" destId="{14FD4500-E08F-4BE3-97B9-94B0F4445567}" srcOrd="1" destOrd="0" parTransId="{51246D51-D539-45A7-BA9E-9E183AE3213E}" sibTransId="{D3A56211-03F8-42D2-8EB4-4A5022B2FD02}"/>
    <dgm:cxn modelId="{958DCC82-3D77-440E-BABB-4BD5D409E5E8}" srcId="{9FEBE3CE-79CE-48B1-AC2E-E4228C55BEF0}" destId="{E34C2718-DD0D-499B-BE86-FFC9A2C54B22}" srcOrd="4" destOrd="0" parTransId="{44A719E3-9774-44F2-BE06-4153D138AA0F}" sibTransId="{029B53E7-9226-4747-B921-13C84F5351D1}"/>
    <dgm:cxn modelId="{EA6C0729-042C-4C81-B610-1F63A622F7DD}" type="presParOf" srcId="{999196B6-ADB1-4BBE-A0A7-52C63DB0349C}" destId="{E2089554-B02B-46A4-B5BD-5DC8A90418FB}" srcOrd="0" destOrd="0" presId="urn:microsoft.com/office/officeart/2005/8/layout/cycle6"/>
    <dgm:cxn modelId="{47407DD5-B442-4EE8-B1AF-64564D1A219B}" type="presParOf" srcId="{999196B6-ADB1-4BBE-A0A7-52C63DB0349C}" destId="{B1686168-47B5-474F-82DF-01A0138A967C}" srcOrd="1" destOrd="0" presId="urn:microsoft.com/office/officeart/2005/8/layout/cycle6"/>
    <dgm:cxn modelId="{BD04744F-3354-4527-A8B9-324F1B983FF2}" type="presParOf" srcId="{999196B6-ADB1-4BBE-A0A7-52C63DB0349C}" destId="{B6081CCB-78D9-4A8A-AB9D-7FC0FE6A3C2C}" srcOrd="2" destOrd="0" presId="urn:microsoft.com/office/officeart/2005/8/layout/cycle6"/>
    <dgm:cxn modelId="{3EB0B4FA-C670-4BE4-889D-6EC91CFA79B7}" type="presParOf" srcId="{999196B6-ADB1-4BBE-A0A7-52C63DB0349C}" destId="{6871844D-9D75-431C-B109-9FC32C5EF482}" srcOrd="3" destOrd="0" presId="urn:microsoft.com/office/officeart/2005/8/layout/cycle6"/>
    <dgm:cxn modelId="{94A5119B-E3DA-40F9-B3B0-775153EA0822}" type="presParOf" srcId="{999196B6-ADB1-4BBE-A0A7-52C63DB0349C}" destId="{7477396D-D8A2-4372-9AEF-885750018560}" srcOrd="4" destOrd="0" presId="urn:microsoft.com/office/officeart/2005/8/layout/cycle6"/>
    <dgm:cxn modelId="{CC34A52C-902F-43A7-96D1-B34F74FFC83E}" type="presParOf" srcId="{999196B6-ADB1-4BBE-A0A7-52C63DB0349C}" destId="{8BAC1272-0766-4E1E-911F-459191906EBA}" srcOrd="5" destOrd="0" presId="urn:microsoft.com/office/officeart/2005/8/layout/cycle6"/>
    <dgm:cxn modelId="{73212145-7E30-4EC2-AF91-FAF9766DBE16}" type="presParOf" srcId="{999196B6-ADB1-4BBE-A0A7-52C63DB0349C}" destId="{190C45EA-7BF1-447E-8DD2-2B9907E67610}" srcOrd="6" destOrd="0" presId="urn:microsoft.com/office/officeart/2005/8/layout/cycle6"/>
    <dgm:cxn modelId="{628F2A05-FEC9-4F91-8CA4-58C2C11D6819}" type="presParOf" srcId="{999196B6-ADB1-4BBE-A0A7-52C63DB0349C}" destId="{F33D4F0C-7E4F-4278-9B43-15D43F2E4C0D}" srcOrd="7" destOrd="0" presId="urn:microsoft.com/office/officeart/2005/8/layout/cycle6"/>
    <dgm:cxn modelId="{9ED845F5-2AC4-4F60-936A-E2122DB3C2BC}" type="presParOf" srcId="{999196B6-ADB1-4BBE-A0A7-52C63DB0349C}" destId="{C604491B-1660-488D-819F-A16BA2758C9B}" srcOrd="8" destOrd="0" presId="urn:microsoft.com/office/officeart/2005/8/layout/cycle6"/>
    <dgm:cxn modelId="{DA0085A5-670B-4C9D-91FB-7992A8057C12}" type="presParOf" srcId="{999196B6-ADB1-4BBE-A0A7-52C63DB0349C}" destId="{8BC0EF63-F91E-44A7-B766-D135CBD88F75}" srcOrd="9" destOrd="0" presId="urn:microsoft.com/office/officeart/2005/8/layout/cycle6"/>
    <dgm:cxn modelId="{26DD67AB-0400-43A9-9E68-D4724AC70013}" type="presParOf" srcId="{999196B6-ADB1-4BBE-A0A7-52C63DB0349C}" destId="{E8D31147-E71F-4DA6-96A8-9F515FFE73FB}" srcOrd="10" destOrd="0" presId="urn:microsoft.com/office/officeart/2005/8/layout/cycle6"/>
    <dgm:cxn modelId="{A0CFE645-1C03-475F-B8B8-136EBED0884B}" type="presParOf" srcId="{999196B6-ADB1-4BBE-A0A7-52C63DB0349C}" destId="{8CFC2291-A7FA-4D4F-88A5-831827CF190B}" srcOrd="11" destOrd="0" presId="urn:microsoft.com/office/officeart/2005/8/layout/cycle6"/>
    <dgm:cxn modelId="{C1B5F31C-D63F-4C67-B2FC-FACC9624F0EB}" type="presParOf" srcId="{999196B6-ADB1-4BBE-A0A7-52C63DB0349C}" destId="{5B516A78-F679-49E6-A28F-FE78F1F2D26F}" srcOrd="12" destOrd="0" presId="urn:microsoft.com/office/officeart/2005/8/layout/cycle6"/>
    <dgm:cxn modelId="{E8227A33-60AA-4C69-91B4-00E63CF037BE}" type="presParOf" srcId="{999196B6-ADB1-4BBE-A0A7-52C63DB0349C}" destId="{F4B237F6-F7E9-4BCB-93F9-A5DDDDA5B358}" srcOrd="13" destOrd="0" presId="urn:microsoft.com/office/officeart/2005/8/layout/cycle6"/>
    <dgm:cxn modelId="{F5693DE7-B1A1-4195-B5B0-C13806144DE5}" type="presParOf" srcId="{999196B6-ADB1-4BBE-A0A7-52C63DB0349C}" destId="{C6A97C14-40E6-48C2-85AC-899E363A1161}" srcOrd="14" destOrd="0" presId="urn:microsoft.com/office/officeart/2005/8/layout/cycle6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BE3CE-79CE-48B1-AC2E-E4228C55BEF0}" type="doc">
      <dgm:prSet loTypeId="urn:microsoft.com/office/officeart/2005/8/layout/cycle6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E463F2E-0984-4611-B5F4-E1A8967FE7A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Town</a:t>
          </a:r>
          <a:endParaRPr lang="en-US" sz="1800" b="1" dirty="0"/>
        </a:p>
      </dgm:t>
    </dgm:pt>
    <dgm:pt modelId="{8DA9E723-9DAB-46B4-BFF1-952967155962}" type="parTrans" cxnId="{FA01B071-6DC4-4EF5-B232-9D3A387EDEF2}">
      <dgm:prSet/>
      <dgm:spPr/>
      <dgm:t>
        <a:bodyPr/>
        <a:lstStyle/>
        <a:p>
          <a:endParaRPr lang="en-US"/>
        </a:p>
      </dgm:t>
    </dgm:pt>
    <dgm:pt modelId="{6313CBC9-F0B0-46CB-94EC-A56CD0D26D46}" type="sibTrans" cxnId="{FA01B071-6DC4-4EF5-B232-9D3A387EDEF2}">
      <dgm:prSet/>
      <dgm:spPr>
        <a:ln w="28575"/>
      </dgm:spPr>
      <dgm:t>
        <a:bodyPr/>
        <a:lstStyle/>
        <a:p>
          <a:endParaRPr lang="en-US"/>
        </a:p>
      </dgm:t>
    </dgm:pt>
    <dgm:pt modelId="{14FD4500-E08F-4BE3-97B9-94B0F444556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County</a:t>
          </a:r>
          <a:endParaRPr lang="en-US" sz="1800" b="1" dirty="0"/>
        </a:p>
      </dgm:t>
    </dgm:pt>
    <dgm:pt modelId="{51246D51-D539-45A7-BA9E-9E183AE3213E}" type="parTrans" cxnId="{6641E3E3-010B-486D-B554-A92E8C5B9185}">
      <dgm:prSet/>
      <dgm:spPr/>
      <dgm:t>
        <a:bodyPr/>
        <a:lstStyle/>
        <a:p>
          <a:endParaRPr lang="en-US"/>
        </a:p>
      </dgm:t>
    </dgm:pt>
    <dgm:pt modelId="{D3A56211-03F8-42D2-8EB4-4A5022B2FD02}" type="sibTrans" cxnId="{6641E3E3-010B-486D-B554-A92E8C5B9185}">
      <dgm:prSet/>
      <dgm:spPr>
        <a:ln w="28575"/>
      </dgm:spPr>
      <dgm:t>
        <a:bodyPr/>
        <a:lstStyle/>
        <a:p>
          <a:endParaRPr lang="en-US"/>
        </a:p>
      </dgm:t>
    </dgm:pt>
    <dgm:pt modelId="{23B3D753-4749-404E-B4E9-B16C4F8C782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District</a:t>
          </a:r>
          <a:endParaRPr lang="en-US" sz="1800" b="1" dirty="0"/>
        </a:p>
      </dgm:t>
    </dgm:pt>
    <dgm:pt modelId="{7E86F920-EEFF-4FB8-8CB8-A8C9C6D325B1}" type="parTrans" cxnId="{176D360C-130B-4536-94E2-D89057BE642A}">
      <dgm:prSet/>
      <dgm:spPr/>
      <dgm:t>
        <a:bodyPr/>
        <a:lstStyle/>
        <a:p>
          <a:endParaRPr lang="en-US"/>
        </a:p>
      </dgm:t>
    </dgm:pt>
    <dgm:pt modelId="{A3FF6278-C67A-470D-B5A3-EF1A783AE654}" type="sibTrans" cxnId="{176D360C-130B-4536-94E2-D89057BE642A}">
      <dgm:prSet/>
      <dgm:spPr>
        <a:ln w="28575"/>
      </dgm:spPr>
      <dgm:t>
        <a:bodyPr/>
        <a:lstStyle/>
        <a:p>
          <a:endParaRPr lang="en-US"/>
        </a:p>
      </dgm:t>
    </dgm:pt>
    <dgm:pt modelId="{90CA1E6F-1CF1-4FE9-AB54-5581293C697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Tribe</a:t>
          </a:r>
          <a:endParaRPr lang="en-US" sz="1800" b="1" dirty="0"/>
        </a:p>
      </dgm:t>
    </dgm:pt>
    <dgm:pt modelId="{C17E461A-E67F-4559-85B8-78F8388A3792}" type="parTrans" cxnId="{B7E4F0DF-9748-43E9-8383-91560A236A05}">
      <dgm:prSet/>
      <dgm:spPr/>
      <dgm:t>
        <a:bodyPr/>
        <a:lstStyle/>
        <a:p>
          <a:endParaRPr lang="en-US"/>
        </a:p>
      </dgm:t>
    </dgm:pt>
    <dgm:pt modelId="{2611FA6B-3C86-4B6C-B4A3-4D116A73DB6B}" type="sibTrans" cxnId="{B7E4F0DF-9748-43E9-8383-91560A236A05}">
      <dgm:prSet/>
      <dgm:spPr>
        <a:ln w="28575"/>
      </dgm:spPr>
      <dgm:t>
        <a:bodyPr/>
        <a:lstStyle/>
        <a:p>
          <a:endParaRPr lang="en-US"/>
        </a:p>
      </dgm:t>
    </dgm:pt>
    <dgm:pt modelId="{E34C2718-DD0D-499B-BE86-FFC9A2C54B2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City</a:t>
          </a:r>
          <a:endParaRPr lang="en-US" sz="1800" b="1" dirty="0"/>
        </a:p>
      </dgm:t>
    </dgm:pt>
    <dgm:pt modelId="{44A719E3-9774-44F2-BE06-4153D138AA0F}" type="parTrans" cxnId="{958DCC82-3D77-440E-BABB-4BD5D409E5E8}">
      <dgm:prSet/>
      <dgm:spPr/>
      <dgm:t>
        <a:bodyPr/>
        <a:lstStyle/>
        <a:p>
          <a:endParaRPr lang="en-US"/>
        </a:p>
      </dgm:t>
    </dgm:pt>
    <dgm:pt modelId="{029B53E7-9226-4747-B921-13C84F5351D1}" type="sibTrans" cxnId="{958DCC82-3D77-440E-BABB-4BD5D409E5E8}">
      <dgm:prSet/>
      <dgm:spPr>
        <a:ln w="28575"/>
      </dgm:spPr>
      <dgm:t>
        <a:bodyPr/>
        <a:lstStyle/>
        <a:p>
          <a:endParaRPr lang="en-US"/>
        </a:p>
      </dgm:t>
    </dgm:pt>
    <dgm:pt modelId="{999196B6-ADB1-4BBE-A0A7-52C63DB0349C}" type="pres">
      <dgm:prSet presAssocID="{9FEBE3CE-79CE-48B1-AC2E-E4228C55BE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89554-B02B-46A4-B5BD-5DC8A90418FB}" type="pres">
      <dgm:prSet presAssocID="{7E463F2E-0984-4611-B5F4-E1A8967FE7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86168-47B5-474F-82DF-01A0138A967C}" type="pres">
      <dgm:prSet presAssocID="{7E463F2E-0984-4611-B5F4-E1A8967FE7AB}" presName="spNode" presStyleCnt="0"/>
      <dgm:spPr/>
    </dgm:pt>
    <dgm:pt modelId="{B6081CCB-78D9-4A8A-AB9D-7FC0FE6A3C2C}" type="pres">
      <dgm:prSet presAssocID="{6313CBC9-F0B0-46CB-94EC-A56CD0D26D4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871844D-9D75-431C-B109-9FC32C5EF482}" type="pres">
      <dgm:prSet presAssocID="{14FD4500-E08F-4BE3-97B9-94B0F4445567}" presName="node" presStyleLbl="node1" presStyleIdx="1" presStyleCnt="5" custScaleX="140490" custScaleY="10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396D-D8A2-4372-9AEF-885750018560}" type="pres">
      <dgm:prSet presAssocID="{14FD4500-E08F-4BE3-97B9-94B0F4445567}" presName="spNode" presStyleCnt="0"/>
      <dgm:spPr/>
    </dgm:pt>
    <dgm:pt modelId="{8BAC1272-0766-4E1E-911F-459191906EBA}" type="pres">
      <dgm:prSet presAssocID="{D3A56211-03F8-42D2-8EB4-4A5022B2FD0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90C45EA-7BF1-447E-8DD2-2B9907E67610}" type="pres">
      <dgm:prSet presAssocID="{23B3D753-4749-404E-B4E9-B16C4F8C7828}" presName="node" presStyleLbl="node1" presStyleIdx="2" presStyleCnt="5" custScaleX="125419" custScaleY="106782" custRadScaleRad="104626" custRadScaleInc="-1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D4F0C-7E4F-4278-9B43-15D43F2E4C0D}" type="pres">
      <dgm:prSet presAssocID="{23B3D753-4749-404E-B4E9-B16C4F8C7828}" presName="spNode" presStyleCnt="0"/>
      <dgm:spPr/>
    </dgm:pt>
    <dgm:pt modelId="{C604491B-1660-488D-819F-A16BA2758C9B}" type="pres">
      <dgm:prSet presAssocID="{A3FF6278-C67A-470D-B5A3-EF1A783AE65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BC0EF63-F91E-44A7-B766-D135CBD88F75}" type="pres">
      <dgm:prSet presAssocID="{90CA1E6F-1CF1-4FE9-AB54-5581293C69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31147-E71F-4DA6-96A8-9F515FFE73FB}" type="pres">
      <dgm:prSet presAssocID="{90CA1E6F-1CF1-4FE9-AB54-5581293C6979}" presName="spNode" presStyleCnt="0"/>
      <dgm:spPr/>
    </dgm:pt>
    <dgm:pt modelId="{8CFC2291-A7FA-4D4F-88A5-831827CF190B}" type="pres">
      <dgm:prSet presAssocID="{2611FA6B-3C86-4B6C-B4A3-4D116A73DB6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B516A78-F679-49E6-A28F-FE78F1F2D26F}" type="pres">
      <dgm:prSet presAssocID="{E34C2718-DD0D-499B-BE86-FFC9A2C54B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237F6-F7E9-4BCB-93F9-A5DDDDA5B358}" type="pres">
      <dgm:prSet presAssocID="{E34C2718-DD0D-499B-BE86-FFC9A2C54B22}" presName="spNode" presStyleCnt="0"/>
      <dgm:spPr/>
    </dgm:pt>
    <dgm:pt modelId="{C6A97C14-40E6-48C2-85AC-899E363A1161}" type="pres">
      <dgm:prSet presAssocID="{029B53E7-9226-4747-B921-13C84F5351D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A01B071-6DC4-4EF5-B232-9D3A387EDEF2}" srcId="{9FEBE3CE-79CE-48B1-AC2E-E4228C55BEF0}" destId="{7E463F2E-0984-4611-B5F4-E1A8967FE7AB}" srcOrd="0" destOrd="0" parTransId="{8DA9E723-9DAB-46B4-BFF1-952967155962}" sibTransId="{6313CBC9-F0B0-46CB-94EC-A56CD0D26D46}"/>
    <dgm:cxn modelId="{7CFB34DF-8F59-419A-92C5-0E515E8CBACC}" type="presOf" srcId="{14FD4500-E08F-4BE3-97B9-94B0F4445567}" destId="{6871844D-9D75-431C-B109-9FC32C5EF482}" srcOrd="0" destOrd="0" presId="urn:microsoft.com/office/officeart/2005/8/layout/cycle6"/>
    <dgm:cxn modelId="{B7E4F0DF-9748-43E9-8383-91560A236A05}" srcId="{9FEBE3CE-79CE-48B1-AC2E-E4228C55BEF0}" destId="{90CA1E6F-1CF1-4FE9-AB54-5581293C6979}" srcOrd="3" destOrd="0" parTransId="{C17E461A-E67F-4559-85B8-78F8388A3792}" sibTransId="{2611FA6B-3C86-4B6C-B4A3-4D116A73DB6B}"/>
    <dgm:cxn modelId="{54F43676-9C99-4143-B35D-6833E5C00733}" type="presOf" srcId="{6313CBC9-F0B0-46CB-94EC-A56CD0D26D46}" destId="{B6081CCB-78D9-4A8A-AB9D-7FC0FE6A3C2C}" srcOrd="0" destOrd="0" presId="urn:microsoft.com/office/officeart/2005/8/layout/cycle6"/>
    <dgm:cxn modelId="{2B815B9B-9EE1-453E-8DD4-9C0FDDB4A96A}" type="presOf" srcId="{D3A56211-03F8-42D2-8EB4-4A5022B2FD02}" destId="{8BAC1272-0766-4E1E-911F-459191906EBA}" srcOrd="0" destOrd="0" presId="urn:microsoft.com/office/officeart/2005/8/layout/cycle6"/>
    <dgm:cxn modelId="{AF505BA1-4B70-49B6-AEDB-D2E45CEC35D7}" type="presOf" srcId="{9FEBE3CE-79CE-48B1-AC2E-E4228C55BEF0}" destId="{999196B6-ADB1-4BBE-A0A7-52C63DB0349C}" srcOrd="0" destOrd="0" presId="urn:microsoft.com/office/officeart/2005/8/layout/cycle6"/>
    <dgm:cxn modelId="{E1011BBF-1609-4C87-9502-C0F156671A2E}" type="presOf" srcId="{7E463F2E-0984-4611-B5F4-E1A8967FE7AB}" destId="{E2089554-B02B-46A4-B5BD-5DC8A90418FB}" srcOrd="0" destOrd="0" presId="urn:microsoft.com/office/officeart/2005/8/layout/cycle6"/>
    <dgm:cxn modelId="{32C320B0-10CF-4643-9B11-B72367C7048C}" type="presOf" srcId="{E34C2718-DD0D-499B-BE86-FFC9A2C54B22}" destId="{5B516A78-F679-49E6-A28F-FE78F1F2D26F}" srcOrd="0" destOrd="0" presId="urn:microsoft.com/office/officeart/2005/8/layout/cycle6"/>
    <dgm:cxn modelId="{C1D2F3DD-A5C1-47C9-B73B-FCB3D6B14871}" type="presOf" srcId="{A3FF6278-C67A-470D-B5A3-EF1A783AE654}" destId="{C604491B-1660-488D-819F-A16BA2758C9B}" srcOrd="0" destOrd="0" presId="urn:microsoft.com/office/officeart/2005/8/layout/cycle6"/>
    <dgm:cxn modelId="{D5EB084C-7756-4D24-9AAA-8650252EED9F}" type="presOf" srcId="{90CA1E6F-1CF1-4FE9-AB54-5581293C6979}" destId="{8BC0EF63-F91E-44A7-B766-D135CBD88F75}" srcOrd="0" destOrd="0" presId="urn:microsoft.com/office/officeart/2005/8/layout/cycle6"/>
    <dgm:cxn modelId="{176D360C-130B-4536-94E2-D89057BE642A}" srcId="{9FEBE3CE-79CE-48B1-AC2E-E4228C55BEF0}" destId="{23B3D753-4749-404E-B4E9-B16C4F8C7828}" srcOrd="2" destOrd="0" parTransId="{7E86F920-EEFF-4FB8-8CB8-A8C9C6D325B1}" sibTransId="{A3FF6278-C67A-470D-B5A3-EF1A783AE654}"/>
    <dgm:cxn modelId="{98B3BDB4-45CE-45A3-A2F2-A9F09D82257F}" type="presOf" srcId="{029B53E7-9226-4747-B921-13C84F5351D1}" destId="{C6A97C14-40E6-48C2-85AC-899E363A1161}" srcOrd="0" destOrd="0" presId="urn:microsoft.com/office/officeart/2005/8/layout/cycle6"/>
    <dgm:cxn modelId="{6641E3E3-010B-486D-B554-A92E8C5B9185}" srcId="{9FEBE3CE-79CE-48B1-AC2E-E4228C55BEF0}" destId="{14FD4500-E08F-4BE3-97B9-94B0F4445567}" srcOrd="1" destOrd="0" parTransId="{51246D51-D539-45A7-BA9E-9E183AE3213E}" sibTransId="{D3A56211-03F8-42D2-8EB4-4A5022B2FD02}"/>
    <dgm:cxn modelId="{FBC90DEE-6055-49B3-B269-20B1966B78AC}" type="presOf" srcId="{23B3D753-4749-404E-B4E9-B16C4F8C7828}" destId="{190C45EA-7BF1-447E-8DD2-2B9907E67610}" srcOrd="0" destOrd="0" presId="urn:microsoft.com/office/officeart/2005/8/layout/cycle6"/>
    <dgm:cxn modelId="{958DCC82-3D77-440E-BABB-4BD5D409E5E8}" srcId="{9FEBE3CE-79CE-48B1-AC2E-E4228C55BEF0}" destId="{E34C2718-DD0D-499B-BE86-FFC9A2C54B22}" srcOrd="4" destOrd="0" parTransId="{44A719E3-9774-44F2-BE06-4153D138AA0F}" sibTransId="{029B53E7-9226-4747-B921-13C84F5351D1}"/>
    <dgm:cxn modelId="{D26DCB64-6FB9-44DE-AEB8-BA10398D43E6}" type="presOf" srcId="{2611FA6B-3C86-4B6C-B4A3-4D116A73DB6B}" destId="{8CFC2291-A7FA-4D4F-88A5-831827CF190B}" srcOrd="0" destOrd="0" presId="urn:microsoft.com/office/officeart/2005/8/layout/cycle6"/>
    <dgm:cxn modelId="{2455658E-E00B-4475-A9C6-BFC88DC656F3}" type="presParOf" srcId="{999196B6-ADB1-4BBE-A0A7-52C63DB0349C}" destId="{E2089554-B02B-46A4-B5BD-5DC8A90418FB}" srcOrd="0" destOrd="0" presId="urn:microsoft.com/office/officeart/2005/8/layout/cycle6"/>
    <dgm:cxn modelId="{7ED763FE-7AD9-493A-A11C-8BBE39152103}" type="presParOf" srcId="{999196B6-ADB1-4BBE-A0A7-52C63DB0349C}" destId="{B1686168-47B5-474F-82DF-01A0138A967C}" srcOrd="1" destOrd="0" presId="urn:microsoft.com/office/officeart/2005/8/layout/cycle6"/>
    <dgm:cxn modelId="{8A1C17CF-E938-4D86-970C-A724E4465BF0}" type="presParOf" srcId="{999196B6-ADB1-4BBE-A0A7-52C63DB0349C}" destId="{B6081CCB-78D9-4A8A-AB9D-7FC0FE6A3C2C}" srcOrd="2" destOrd="0" presId="urn:microsoft.com/office/officeart/2005/8/layout/cycle6"/>
    <dgm:cxn modelId="{4EEFAD33-EB46-47D9-9EF7-F61908958CA2}" type="presParOf" srcId="{999196B6-ADB1-4BBE-A0A7-52C63DB0349C}" destId="{6871844D-9D75-431C-B109-9FC32C5EF482}" srcOrd="3" destOrd="0" presId="urn:microsoft.com/office/officeart/2005/8/layout/cycle6"/>
    <dgm:cxn modelId="{A4022F67-4031-4979-B0E6-503F1D1B5A3B}" type="presParOf" srcId="{999196B6-ADB1-4BBE-A0A7-52C63DB0349C}" destId="{7477396D-D8A2-4372-9AEF-885750018560}" srcOrd="4" destOrd="0" presId="urn:microsoft.com/office/officeart/2005/8/layout/cycle6"/>
    <dgm:cxn modelId="{7C461E98-ECCD-496A-AAE1-D892FF2F9A3B}" type="presParOf" srcId="{999196B6-ADB1-4BBE-A0A7-52C63DB0349C}" destId="{8BAC1272-0766-4E1E-911F-459191906EBA}" srcOrd="5" destOrd="0" presId="urn:microsoft.com/office/officeart/2005/8/layout/cycle6"/>
    <dgm:cxn modelId="{B72B01A7-6BB4-40A9-98AB-43C6819B35E2}" type="presParOf" srcId="{999196B6-ADB1-4BBE-A0A7-52C63DB0349C}" destId="{190C45EA-7BF1-447E-8DD2-2B9907E67610}" srcOrd="6" destOrd="0" presId="urn:microsoft.com/office/officeart/2005/8/layout/cycle6"/>
    <dgm:cxn modelId="{42064F91-D046-41C0-BB15-EEC4A7460661}" type="presParOf" srcId="{999196B6-ADB1-4BBE-A0A7-52C63DB0349C}" destId="{F33D4F0C-7E4F-4278-9B43-15D43F2E4C0D}" srcOrd="7" destOrd="0" presId="urn:microsoft.com/office/officeart/2005/8/layout/cycle6"/>
    <dgm:cxn modelId="{20F653D3-9CA6-4F13-AFD4-6DA68826DE1F}" type="presParOf" srcId="{999196B6-ADB1-4BBE-A0A7-52C63DB0349C}" destId="{C604491B-1660-488D-819F-A16BA2758C9B}" srcOrd="8" destOrd="0" presId="urn:microsoft.com/office/officeart/2005/8/layout/cycle6"/>
    <dgm:cxn modelId="{DE66DD74-7B10-4D78-959D-B20E38A61C22}" type="presParOf" srcId="{999196B6-ADB1-4BBE-A0A7-52C63DB0349C}" destId="{8BC0EF63-F91E-44A7-B766-D135CBD88F75}" srcOrd="9" destOrd="0" presId="urn:microsoft.com/office/officeart/2005/8/layout/cycle6"/>
    <dgm:cxn modelId="{105060C1-9491-45B3-9FD8-CD567984E781}" type="presParOf" srcId="{999196B6-ADB1-4BBE-A0A7-52C63DB0349C}" destId="{E8D31147-E71F-4DA6-96A8-9F515FFE73FB}" srcOrd="10" destOrd="0" presId="urn:microsoft.com/office/officeart/2005/8/layout/cycle6"/>
    <dgm:cxn modelId="{CF5D9306-E7B1-405E-B9E9-6DA231C39669}" type="presParOf" srcId="{999196B6-ADB1-4BBE-A0A7-52C63DB0349C}" destId="{8CFC2291-A7FA-4D4F-88A5-831827CF190B}" srcOrd="11" destOrd="0" presId="urn:microsoft.com/office/officeart/2005/8/layout/cycle6"/>
    <dgm:cxn modelId="{D1F1EB54-2A16-4C1F-A914-493C5851F1EE}" type="presParOf" srcId="{999196B6-ADB1-4BBE-A0A7-52C63DB0349C}" destId="{5B516A78-F679-49E6-A28F-FE78F1F2D26F}" srcOrd="12" destOrd="0" presId="urn:microsoft.com/office/officeart/2005/8/layout/cycle6"/>
    <dgm:cxn modelId="{283028F9-1FF8-435E-967B-9C8486791482}" type="presParOf" srcId="{999196B6-ADB1-4BBE-A0A7-52C63DB0349C}" destId="{F4B237F6-F7E9-4BCB-93F9-A5DDDDA5B358}" srcOrd="13" destOrd="0" presId="urn:microsoft.com/office/officeart/2005/8/layout/cycle6"/>
    <dgm:cxn modelId="{3B14F680-972A-4109-92F2-536F9B905C9B}" type="presParOf" srcId="{999196B6-ADB1-4BBE-A0A7-52C63DB0349C}" destId="{C6A97C14-40E6-48C2-85AC-899E363A1161}" srcOrd="14" destOrd="0" presId="urn:microsoft.com/office/officeart/2005/8/layout/cycle6"/>
  </dgm:cxnLst>
  <dgm:bg/>
  <dgm:whole>
    <a:ln w="28575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89554-B02B-46A4-B5BD-5DC8A90418FB}">
      <dsp:nvSpPr>
        <dsp:cNvPr id="0" name=""/>
        <dsp:cNvSpPr/>
      </dsp:nvSpPr>
      <dsp:spPr>
        <a:xfrm>
          <a:off x="1819558" y="1467"/>
          <a:ext cx="974983" cy="63373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Town</a:t>
          </a:r>
          <a:endParaRPr lang="en-US" sz="1800" b="1" kern="1200" dirty="0"/>
        </a:p>
      </dsp:txBody>
      <dsp:txXfrm>
        <a:off x="1850495" y="32404"/>
        <a:ext cx="913109" cy="571865"/>
      </dsp:txXfrm>
    </dsp:sp>
    <dsp:sp modelId="{B6081CCB-78D9-4A8A-AB9D-7FC0FE6A3C2C}">
      <dsp:nvSpPr>
        <dsp:cNvPr id="0" name=""/>
        <dsp:cNvSpPr/>
      </dsp:nvSpPr>
      <dsp:spPr>
        <a:xfrm>
          <a:off x="1039552" y="318337"/>
          <a:ext cx="2534995" cy="2534995"/>
        </a:xfrm>
        <a:custGeom>
          <a:avLst/>
          <a:gdLst/>
          <a:ahLst/>
          <a:cxnLst/>
          <a:rect l="0" t="0" r="0" b="0"/>
          <a:pathLst>
            <a:path>
              <a:moveTo>
                <a:pt x="1761467" y="100216"/>
              </a:moveTo>
              <a:arcTo wR="1267497" hR="1267497" stAng="17576226" swAng="1892653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844D-9D75-431C-B109-9FC32C5EF482}">
      <dsp:nvSpPr>
        <dsp:cNvPr id="0" name=""/>
        <dsp:cNvSpPr/>
      </dsp:nvSpPr>
      <dsp:spPr>
        <a:xfrm>
          <a:off x="2827635" y="855188"/>
          <a:ext cx="1369754" cy="677936"/>
        </a:xfrm>
        <a:prstGeom prst="roundRect">
          <a:avLst/>
        </a:prstGeom>
        <a:solidFill>
          <a:schemeClr val="accent6">
            <a:shade val="80000"/>
            <a:hueOff val="0"/>
            <a:satOff val="-8455"/>
            <a:lumOff val="84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County</a:t>
          </a:r>
          <a:endParaRPr lang="en-US" sz="1800" b="1" kern="1200" dirty="0"/>
        </a:p>
      </dsp:txBody>
      <dsp:txXfrm>
        <a:off x="2860729" y="888282"/>
        <a:ext cx="1303566" cy="611748"/>
      </dsp:txXfrm>
    </dsp:sp>
    <dsp:sp modelId="{8BAC1272-0766-4E1E-911F-459191906EBA}">
      <dsp:nvSpPr>
        <dsp:cNvPr id="0" name=""/>
        <dsp:cNvSpPr/>
      </dsp:nvSpPr>
      <dsp:spPr>
        <a:xfrm>
          <a:off x="1048222" y="422670"/>
          <a:ext cx="2534995" cy="2534995"/>
        </a:xfrm>
        <a:custGeom>
          <a:avLst/>
          <a:gdLst/>
          <a:ahLst/>
          <a:cxnLst/>
          <a:rect l="0" t="0" r="0" b="0"/>
          <a:pathLst>
            <a:path>
              <a:moveTo>
                <a:pt x="2526138" y="1117914"/>
              </a:moveTo>
              <a:arcTo wR="1267497" hR="1267497" stAng="21193348" swAng="2028553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C45EA-7BF1-447E-8DD2-2B9907E67610}">
      <dsp:nvSpPr>
        <dsp:cNvPr id="0" name=""/>
        <dsp:cNvSpPr/>
      </dsp:nvSpPr>
      <dsp:spPr>
        <a:xfrm>
          <a:off x="2536543" y="2272908"/>
          <a:ext cx="1222815" cy="676719"/>
        </a:xfrm>
        <a:prstGeom prst="roundRect">
          <a:avLst/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District</a:t>
          </a:r>
          <a:endParaRPr lang="en-US" sz="1800" b="1" kern="1200" dirty="0"/>
        </a:p>
      </dsp:txBody>
      <dsp:txXfrm>
        <a:off x="2569578" y="2305943"/>
        <a:ext cx="1156745" cy="610649"/>
      </dsp:txXfrm>
    </dsp:sp>
    <dsp:sp modelId="{C604491B-1660-488D-819F-A16BA2758C9B}">
      <dsp:nvSpPr>
        <dsp:cNvPr id="0" name=""/>
        <dsp:cNvSpPr/>
      </dsp:nvSpPr>
      <dsp:spPr>
        <a:xfrm>
          <a:off x="1190194" y="359418"/>
          <a:ext cx="2534995" cy="2534995"/>
        </a:xfrm>
        <a:custGeom>
          <a:avLst/>
          <a:gdLst/>
          <a:ahLst/>
          <a:cxnLst/>
          <a:rect l="0" t="0" r="0" b="0"/>
          <a:pathLst>
            <a:path>
              <a:moveTo>
                <a:pt x="1341444" y="2532836"/>
              </a:moveTo>
              <a:arcTo wR="1267497" hR="1267497" stAng="5199325" swAng="1314476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0EF63-F91E-44A7-B766-D135CBD88F75}">
      <dsp:nvSpPr>
        <dsp:cNvPr id="0" name=""/>
        <dsp:cNvSpPr/>
      </dsp:nvSpPr>
      <dsp:spPr>
        <a:xfrm>
          <a:off x="1074542" y="2294392"/>
          <a:ext cx="974983" cy="633739"/>
        </a:xfrm>
        <a:prstGeom prst="roundRect">
          <a:avLst/>
        </a:prstGeom>
        <a:solidFill>
          <a:schemeClr val="accent6">
            <a:shade val="80000"/>
            <a:hueOff val="0"/>
            <a:satOff val="-25366"/>
            <a:lumOff val="25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Tribe</a:t>
          </a:r>
          <a:endParaRPr lang="en-US" sz="1800" b="1" kern="1200" dirty="0"/>
        </a:p>
      </dsp:txBody>
      <dsp:txXfrm>
        <a:off x="1105479" y="2325329"/>
        <a:ext cx="913109" cy="571865"/>
      </dsp:txXfrm>
    </dsp:sp>
    <dsp:sp modelId="{8CFC2291-A7FA-4D4F-88A5-831827CF190B}">
      <dsp:nvSpPr>
        <dsp:cNvPr id="0" name=""/>
        <dsp:cNvSpPr/>
      </dsp:nvSpPr>
      <dsp:spPr>
        <a:xfrm>
          <a:off x="1039552" y="318337"/>
          <a:ext cx="2534995" cy="2534995"/>
        </a:xfrm>
        <a:custGeom>
          <a:avLst/>
          <a:gdLst/>
          <a:ahLst/>
          <a:cxnLst/>
          <a:rect l="0" t="0" r="0" b="0"/>
          <a:pathLst>
            <a:path>
              <a:moveTo>
                <a:pt x="212028" y="1969306"/>
              </a:moveTo>
              <a:arcTo wR="1267497" hR="1267497" stAng="8782742" swAng="2198247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16A78-F679-49E6-A28F-FE78F1F2D26F}">
      <dsp:nvSpPr>
        <dsp:cNvPr id="0" name=""/>
        <dsp:cNvSpPr/>
      </dsp:nvSpPr>
      <dsp:spPr>
        <a:xfrm>
          <a:off x="614096" y="877287"/>
          <a:ext cx="974983" cy="633739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City</a:t>
          </a:r>
          <a:endParaRPr lang="en-US" sz="1800" b="1" kern="1200" dirty="0"/>
        </a:p>
      </dsp:txBody>
      <dsp:txXfrm>
        <a:off x="645033" y="908224"/>
        <a:ext cx="913109" cy="571865"/>
      </dsp:txXfrm>
    </dsp:sp>
    <dsp:sp modelId="{C6A97C14-40E6-48C2-85AC-899E363A1161}">
      <dsp:nvSpPr>
        <dsp:cNvPr id="0" name=""/>
        <dsp:cNvSpPr/>
      </dsp:nvSpPr>
      <dsp:spPr>
        <a:xfrm>
          <a:off x="1039552" y="318337"/>
          <a:ext cx="2534995" cy="2534995"/>
        </a:xfrm>
        <a:custGeom>
          <a:avLst/>
          <a:gdLst/>
          <a:ahLst/>
          <a:cxnLst/>
          <a:rect l="0" t="0" r="0" b="0"/>
          <a:pathLst>
            <a:path>
              <a:moveTo>
                <a:pt x="220629" y="552922"/>
              </a:moveTo>
              <a:arcTo wR="1267497" hR="1267497" stAng="12859009" swAng="1964067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89554-B02B-46A4-B5BD-5DC8A90418FB}">
      <dsp:nvSpPr>
        <dsp:cNvPr id="0" name=""/>
        <dsp:cNvSpPr/>
      </dsp:nvSpPr>
      <dsp:spPr>
        <a:xfrm>
          <a:off x="1819558" y="1467"/>
          <a:ext cx="974983" cy="63373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Town</a:t>
          </a:r>
          <a:endParaRPr lang="en-US" sz="1800" b="1" kern="1200" dirty="0"/>
        </a:p>
      </dsp:txBody>
      <dsp:txXfrm>
        <a:off x="1850495" y="32404"/>
        <a:ext cx="913109" cy="571865"/>
      </dsp:txXfrm>
    </dsp:sp>
    <dsp:sp modelId="{B6081CCB-78D9-4A8A-AB9D-7FC0FE6A3C2C}">
      <dsp:nvSpPr>
        <dsp:cNvPr id="0" name=""/>
        <dsp:cNvSpPr/>
      </dsp:nvSpPr>
      <dsp:spPr>
        <a:xfrm>
          <a:off x="1039551" y="318337"/>
          <a:ext cx="2534996" cy="2534996"/>
        </a:xfrm>
        <a:custGeom>
          <a:avLst/>
          <a:gdLst/>
          <a:ahLst/>
          <a:cxnLst/>
          <a:rect l="0" t="0" r="0" b="0"/>
          <a:pathLst>
            <a:path>
              <a:moveTo>
                <a:pt x="1761467" y="100216"/>
              </a:moveTo>
              <a:arcTo wR="1267498" hR="1267498" stAng="17576225" swAng="1892655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1844D-9D75-431C-B109-9FC32C5EF482}">
      <dsp:nvSpPr>
        <dsp:cNvPr id="0" name=""/>
        <dsp:cNvSpPr/>
      </dsp:nvSpPr>
      <dsp:spPr>
        <a:xfrm>
          <a:off x="2827635" y="855189"/>
          <a:ext cx="1369754" cy="677936"/>
        </a:xfrm>
        <a:prstGeom prst="roundRect">
          <a:avLst/>
        </a:prstGeom>
        <a:solidFill>
          <a:schemeClr val="accent6">
            <a:shade val="80000"/>
            <a:hueOff val="0"/>
            <a:satOff val="-8455"/>
            <a:lumOff val="84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County</a:t>
          </a:r>
          <a:endParaRPr lang="en-US" sz="1800" b="1" kern="1200" dirty="0"/>
        </a:p>
      </dsp:txBody>
      <dsp:txXfrm>
        <a:off x="2860729" y="888283"/>
        <a:ext cx="1303566" cy="611748"/>
      </dsp:txXfrm>
    </dsp:sp>
    <dsp:sp modelId="{8BAC1272-0766-4E1E-911F-459191906EBA}">
      <dsp:nvSpPr>
        <dsp:cNvPr id="0" name=""/>
        <dsp:cNvSpPr/>
      </dsp:nvSpPr>
      <dsp:spPr>
        <a:xfrm>
          <a:off x="1048221" y="422670"/>
          <a:ext cx="2534996" cy="2534996"/>
        </a:xfrm>
        <a:custGeom>
          <a:avLst/>
          <a:gdLst/>
          <a:ahLst/>
          <a:cxnLst/>
          <a:rect l="0" t="0" r="0" b="0"/>
          <a:pathLst>
            <a:path>
              <a:moveTo>
                <a:pt x="2526139" y="1117914"/>
              </a:moveTo>
              <a:arcTo wR="1267498" hR="1267498" stAng="21193348" swAng="2028554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C45EA-7BF1-447E-8DD2-2B9907E67610}">
      <dsp:nvSpPr>
        <dsp:cNvPr id="0" name=""/>
        <dsp:cNvSpPr/>
      </dsp:nvSpPr>
      <dsp:spPr>
        <a:xfrm>
          <a:off x="2536543" y="2272909"/>
          <a:ext cx="1222814" cy="676719"/>
        </a:xfrm>
        <a:prstGeom prst="roundRect">
          <a:avLst/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District</a:t>
          </a:r>
          <a:endParaRPr lang="en-US" sz="1800" b="1" kern="1200" dirty="0"/>
        </a:p>
      </dsp:txBody>
      <dsp:txXfrm>
        <a:off x="2569578" y="2305944"/>
        <a:ext cx="1156744" cy="610649"/>
      </dsp:txXfrm>
    </dsp:sp>
    <dsp:sp modelId="{C604491B-1660-488D-819F-A16BA2758C9B}">
      <dsp:nvSpPr>
        <dsp:cNvPr id="0" name=""/>
        <dsp:cNvSpPr/>
      </dsp:nvSpPr>
      <dsp:spPr>
        <a:xfrm>
          <a:off x="1190193" y="359418"/>
          <a:ext cx="2534996" cy="2534996"/>
        </a:xfrm>
        <a:custGeom>
          <a:avLst/>
          <a:gdLst/>
          <a:ahLst/>
          <a:cxnLst/>
          <a:rect l="0" t="0" r="0" b="0"/>
          <a:pathLst>
            <a:path>
              <a:moveTo>
                <a:pt x="1341445" y="2532837"/>
              </a:moveTo>
              <a:arcTo wR="1267498" hR="1267498" stAng="5199323" swAng="1314477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0EF63-F91E-44A7-B766-D135CBD88F75}">
      <dsp:nvSpPr>
        <dsp:cNvPr id="0" name=""/>
        <dsp:cNvSpPr/>
      </dsp:nvSpPr>
      <dsp:spPr>
        <a:xfrm>
          <a:off x="1074541" y="2294393"/>
          <a:ext cx="974983" cy="633739"/>
        </a:xfrm>
        <a:prstGeom prst="roundRect">
          <a:avLst/>
        </a:prstGeom>
        <a:solidFill>
          <a:schemeClr val="accent6">
            <a:shade val="80000"/>
            <a:hueOff val="0"/>
            <a:satOff val="-25366"/>
            <a:lumOff val="25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Tribe</a:t>
          </a:r>
          <a:endParaRPr lang="en-US" sz="1800" b="1" kern="1200" dirty="0"/>
        </a:p>
      </dsp:txBody>
      <dsp:txXfrm>
        <a:off x="1105478" y="2325330"/>
        <a:ext cx="913109" cy="571865"/>
      </dsp:txXfrm>
    </dsp:sp>
    <dsp:sp modelId="{8CFC2291-A7FA-4D4F-88A5-831827CF190B}">
      <dsp:nvSpPr>
        <dsp:cNvPr id="0" name=""/>
        <dsp:cNvSpPr/>
      </dsp:nvSpPr>
      <dsp:spPr>
        <a:xfrm>
          <a:off x="1039551" y="318337"/>
          <a:ext cx="2534996" cy="2534996"/>
        </a:xfrm>
        <a:custGeom>
          <a:avLst/>
          <a:gdLst/>
          <a:ahLst/>
          <a:cxnLst/>
          <a:rect l="0" t="0" r="0" b="0"/>
          <a:pathLst>
            <a:path>
              <a:moveTo>
                <a:pt x="212028" y="1969307"/>
              </a:moveTo>
              <a:arcTo wR="1267498" hR="1267498" stAng="8782741" swAng="2198248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16A78-F679-49E6-A28F-FE78F1F2D26F}">
      <dsp:nvSpPr>
        <dsp:cNvPr id="0" name=""/>
        <dsp:cNvSpPr/>
      </dsp:nvSpPr>
      <dsp:spPr>
        <a:xfrm>
          <a:off x="614095" y="877287"/>
          <a:ext cx="974983" cy="633739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City</a:t>
          </a:r>
          <a:endParaRPr lang="en-US" sz="1800" b="1" kern="1200" dirty="0"/>
        </a:p>
      </dsp:txBody>
      <dsp:txXfrm>
        <a:off x="645032" y="908224"/>
        <a:ext cx="913109" cy="571865"/>
      </dsp:txXfrm>
    </dsp:sp>
    <dsp:sp modelId="{C6A97C14-40E6-48C2-85AC-899E363A1161}">
      <dsp:nvSpPr>
        <dsp:cNvPr id="0" name=""/>
        <dsp:cNvSpPr/>
      </dsp:nvSpPr>
      <dsp:spPr>
        <a:xfrm>
          <a:off x="1039551" y="318337"/>
          <a:ext cx="2534996" cy="2534996"/>
        </a:xfrm>
        <a:custGeom>
          <a:avLst/>
          <a:gdLst/>
          <a:ahLst/>
          <a:cxnLst/>
          <a:rect l="0" t="0" r="0" b="0"/>
          <a:pathLst>
            <a:path>
              <a:moveTo>
                <a:pt x="220629" y="552922"/>
              </a:moveTo>
              <a:arcTo wR="1267498" hR="1267498" stAng="12859008" swAng="1964069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>
            <a:lvl1pPr defTabSz="933634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29" y="0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>
            <a:lvl1pPr algn="r" defTabSz="933634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753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b" anchorCtr="0" compatLnSpc="1">
            <a:prstTxWarp prst="textNoShape">
              <a:avLst/>
            </a:prstTxWarp>
          </a:bodyPr>
          <a:lstStyle>
            <a:lvl1pPr defTabSz="933634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29" y="8844753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b" anchorCtr="0" compatLnSpc="1">
            <a:prstTxWarp prst="textNoShape">
              <a:avLst/>
            </a:prstTxWarp>
          </a:bodyPr>
          <a:lstStyle>
            <a:lvl1pPr algn="r" defTabSz="933634">
              <a:defRPr sz="1200"/>
            </a:lvl1pPr>
          </a:lstStyle>
          <a:p>
            <a:pPr>
              <a:defRPr/>
            </a:pPr>
            <a:fld id="{9C5F5205-3D14-4759-B141-26B5F79F0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329" y="0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4" y="4423967"/>
            <a:ext cx="5619747" cy="419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753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329" y="8844753"/>
            <a:ext cx="3045356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298EDF-5935-43E3-96A7-964E7186D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2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 required format for the plan’s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1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85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1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7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plans are multi-jurisdictional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Region 10 ~70% of plans are MJ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9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9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4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00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1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04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</a:t>
            </a:r>
            <a:r>
              <a:rPr lang="en-US" baseline="0" dirty="0" smtClean="0"/>
              <a:t> symbol with the letter “R” is used in this workshop to identify a topic as a Federal Planning requirement. </a:t>
            </a:r>
          </a:p>
          <a:p>
            <a:r>
              <a:rPr lang="en-US" baseline="0" dirty="0" smtClean="0"/>
              <a:t>Refer to Attachment C: 44 CFR 201.6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137">
              <a:defRPr/>
            </a:pPr>
            <a:r>
              <a:rPr lang="en-US" dirty="0" smtClean="0"/>
              <a:t>End</a:t>
            </a:r>
            <a:r>
              <a:rPr lang="en-US" baseline="0" dirty="0" smtClean="0"/>
              <a:t> of unit, you will be able to:</a:t>
            </a:r>
          </a:p>
          <a:p>
            <a:pPr marL="228600" indent="-228600" defTabSz="916137">
              <a:buAutoNum type="arabicPeriod"/>
              <a:defRPr/>
            </a:pPr>
            <a:r>
              <a:rPr lang="en-US" baseline="0" dirty="0" smtClean="0"/>
              <a:t>Identify stakeholders and establish a planning team</a:t>
            </a:r>
          </a:p>
          <a:p>
            <a:pPr marL="228600" indent="-228600" defTabSz="916137">
              <a:buAutoNum type="arabicPeriod"/>
              <a:defRPr/>
            </a:pPr>
            <a:r>
              <a:rPr lang="en-US" baseline="0" dirty="0" smtClean="0"/>
              <a:t>Document the planning process and stakeholder engagement</a:t>
            </a:r>
            <a:endParaRPr lang="en-US" dirty="0"/>
          </a:p>
          <a:p>
            <a:pPr defTabSz="916137"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22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9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Strong leadership is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 important decision of local officials is assigning the agency or individual that will lead the hazard mitigation planning effort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Responsibilities</a:t>
            </a:r>
            <a:r>
              <a:rPr lang="en-US" baseline="0" dirty="0" smtClean="0"/>
              <a:t> can be 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 specific to just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46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56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20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are differences between the planning team and other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Unlike planning team members, stakeholders</a:t>
            </a:r>
            <a:r>
              <a:rPr lang="en-US" baseline="0" dirty="0" smtClean="0"/>
              <a:t> need not be involved in all stages of the planning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60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28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9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18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3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consider</a:t>
            </a:r>
            <a:r>
              <a:rPr lang="en-US" baseline="0" dirty="0" smtClean="0"/>
              <a:t> developing a Committee Charter – defines expectations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63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 planning team structure that promotes</a:t>
            </a:r>
            <a:r>
              <a:rPr lang="en-US" baseline="0" dirty="0" smtClean="0"/>
              <a:t> </a:t>
            </a:r>
            <a:r>
              <a:rPr lang="en-US" u="sng" baseline="0" dirty="0" smtClean="0"/>
              <a:t>coordination</a:t>
            </a:r>
            <a:r>
              <a:rPr lang="en-US" baseline="0" dirty="0" smtClean="0"/>
              <a:t> and </a:t>
            </a:r>
            <a:r>
              <a:rPr lang="en-US" u="sng" baseline="0" dirty="0" smtClean="0"/>
              <a:t>accountability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21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SLIDE – Highlight</a:t>
            </a:r>
            <a:r>
              <a:rPr lang="en-US" baseline="0" dirty="0" smtClean="0"/>
              <a:t> and move to next slides</a:t>
            </a:r>
          </a:p>
          <a:p>
            <a:r>
              <a:rPr lang="en-US" baseline="0" dirty="0" smtClean="0"/>
              <a:t>* This is basic project </a:t>
            </a:r>
            <a:r>
              <a:rPr lang="en-US" baseline="0" dirty="0" err="1" smtClean="0"/>
              <a:t>managment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137">
              <a:defRPr/>
            </a:pPr>
            <a:r>
              <a:rPr lang="en-US" dirty="0" smtClean="0"/>
              <a:t>QUESTION: Does anyone have one to share</a:t>
            </a:r>
            <a:r>
              <a:rPr lang="en-US" baseline="0" dirty="0" smtClean="0"/>
              <a:t> from their plan/experience?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8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your last plan review tool/plan assessment provided by FEMA/State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4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</a:t>
            </a:r>
          </a:p>
          <a:p>
            <a:r>
              <a:rPr lang="en-US" dirty="0" smtClean="0"/>
              <a:t>Document </a:t>
            </a:r>
          </a:p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61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Document, Document,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86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64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 an outreach</a:t>
            </a:r>
            <a:r>
              <a:rPr lang="en-US" baseline="0" dirty="0" smtClean="0"/>
              <a:t>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Promote participation by stakeholders and the 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Document the planning process and public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0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b="0" i="0" u="none" baseline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BBE03-D125-4C96-BD7B-0E9F834C8A32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5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1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98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1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63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08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907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61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in Handbook, Worksheet 3.1 Public Opinion Survey</a:t>
            </a:r>
            <a:r>
              <a:rPr lang="en-US" baseline="0" dirty="0" smtClean="0"/>
              <a:t>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21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66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MJ Plans need an outreach strategy that encourages coordination</a:t>
            </a:r>
            <a:r>
              <a:rPr lang="en-US" baseline="0" dirty="0" smtClean="0"/>
              <a:t> and accountability from each jurisdiction.</a:t>
            </a:r>
          </a:p>
          <a:p>
            <a:r>
              <a:rPr lang="en-US" baseline="0" dirty="0" smtClean="0"/>
              <a:t>* The plan must document how each jurisdiction was involved in the planning process, including how they provided opportunities for the involvement of their stakeholders and public.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65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example, a good time to invite public involvement is after the risk assessment is complete and the planning team begins to create the mitigation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16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6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06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492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Document so that in 5 years you can review previous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Very important if you are</a:t>
            </a:r>
            <a:r>
              <a:rPr lang="en-US" baseline="0" dirty="0" smtClean="0"/>
              <a:t> using a contractor and want to try it yourself next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873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6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11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5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goal we are trying to achieve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9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process we go through to work</a:t>
            </a:r>
            <a:r>
              <a:rPr lang="en-US" baseline="0" dirty="0" smtClean="0"/>
              <a:t> towards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Ask Students: </a:t>
            </a:r>
            <a:r>
              <a:rPr lang="en-US" dirty="0" smtClean="0"/>
              <a:t>Why do you do</a:t>
            </a:r>
            <a:r>
              <a:rPr lang="en-US" baseline="0" dirty="0" smtClean="0"/>
              <a:t> Mitigation Planning?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6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7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8755-6179-4B3D-B2D7-27EDAB946B8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82B7-2F7A-4EAD-83EF-E11CA3F7A2E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CB9-CF88-46BD-A5AE-6B4D2235B8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5351-3EF0-4190-B641-7B6EFF608E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BB47-2DAC-4CF5-9B3B-7A4AA074C83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7818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</a:rPr>
              <a:t>Visual 1.</a:t>
            </a:r>
            <a:fld id="{167A036F-738C-4416-983E-5B04119587A4}" type="slidenum">
              <a:rPr lang="en-US" b="1" smtClean="0">
                <a:solidFill>
                  <a:schemeClr val="bg1"/>
                </a:solidFill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AB2F-1477-4878-AFE2-44CB3CE80DD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BA01-E40A-4718-969C-936DB563B3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1CBBD-94AB-4007-AB17-CE40EA62B4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D1C8-53A7-4FEB-9129-AAA10520617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BA45-8FA9-4D23-924D-38458B55816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39BEE0A1-21C7-45F8-91DE-2FA0295A02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B14C-4996-4C04-B632-48956BF5F8B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CB1B-A98A-4407-B9DD-C40405A1678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EMA Visual Templat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DE53F-C2A9-45DA-98D0-478E92B580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1.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01638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7.jpeg"/><Relationship Id="rId10" Type="http://schemas.microsoft.com/office/2007/relationships/diagramDrawing" Target="../diagrams/drawing4.xml"/><Relationship Id="rId4" Type="http://schemas.openxmlformats.org/officeDocument/2006/relationships/image" Target="../media/image56.jpeg"/><Relationship Id="rId9" Type="http://schemas.openxmlformats.org/officeDocument/2006/relationships/diagramColors" Target="../diagrams/colors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05464"/>
            <a:ext cx="6781800" cy="35052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Mitigation Planning Workshop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Module 1: </a:t>
            </a:r>
            <a:br>
              <a:rPr lang="en-US" sz="4400" dirty="0" smtClean="0"/>
            </a:br>
            <a:r>
              <a:rPr lang="en-US" sz="5400" dirty="0" smtClean="0"/>
              <a:t>Planning Process</a:t>
            </a:r>
            <a:endParaRPr lang="en-US" sz="1800" b="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1.0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06" y="1447800"/>
            <a:ext cx="2853294" cy="189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1.9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8388"/>
            <a:ext cx="4038600" cy="4646612"/>
          </a:xfrm>
        </p:spPr>
        <p:txBody>
          <a:bodyPr/>
          <a:lstStyle/>
          <a:p>
            <a:pPr marL="1143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14300" lvl="1" indent="0">
              <a:buNone/>
            </a:pPr>
            <a:endParaRPr lang="en-US" dirty="0" smtClean="0"/>
          </a:p>
          <a:p>
            <a:pPr marL="114300" lvl="1" indent="0">
              <a:buNone/>
            </a:pPr>
            <a:endParaRPr lang="en-US" dirty="0"/>
          </a:p>
          <a:p>
            <a:pPr marL="114300" lvl="1" indent="0">
              <a:buNone/>
            </a:pPr>
            <a:endParaRPr lang="en-US" dirty="0" smtClean="0"/>
          </a:p>
          <a:p>
            <a:pPr marL="114300" lvl="1" indent="0">
              <a:buNone/>
            </a:pPr>
            <a:endParaRPr lang="en-US" dirty="0" smtClean="0"/>
          </a:p>
        </p:txBody>
      </p:sp>
      <p:pic>
        <p:nvPicPr>
          <p:cNvPr id="8" name="Picture 7" descr="HMGP - Hazard Mitigation Grant Program ic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1905000" cy="2815937"/>
          </a:xfrm>
          <a:prstGeom prst="rect">
            <a:avLst/>
          </a:prstGeom>
        </p:spPr>
      </p:pic>
      <p:pic>
        <p:nvPicPr>
          <p:cNvPr id="9" name="Picture 8" descr=" PDM - Pre-Disaster Mitigation ic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23" y="1600200"/>
            <a:ext cx="1907346" cy="2815937"/>
          </a:xfrm>
          <a:prstGeom prst="rect">
            <a:avLst/>
          </a:prstGeom>
        </p:spPr>
      </p:pic>
      <p:pic>
        <p:nvPicPr>
          <p:cNvPr id="10" name="Picture 9" descr=" FMA - Flood Mitigation Assistance icon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199"/>
            <a:ext cx="1909698" cy="2815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Mitigation Assistance (HMA)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662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449" y="1301151"/>
            <a:ext cx="3864634" cy="4055853"/>
          </a:xfrm>
        </p:spPr>
        <p:txBody>
          <a:bodyPr/>
          <a:lstStyle/>
          <a:p>
            <a:r>
              <a:rPr lang="en-US" dirty="0" smtClean="0"/>
              <a:t>Focus on the mitigation strategy</a:t>
            </a:r>
          </a:p>
          <a:p>
            <a:r>
              <a:rPr lang="en-US" dirty="0" smtClean="0"/>
              <a:t>Process is as important as </a:t>
            </a:r>
            <a:br>
              <a:rPr lang="en-US" dirty="0" smtClean="0"/>
            </a:br>
            <a:r>
              <a:rPr lang="en-US" dirty="0" smtClean="0"/>
              <a:t>the plan</a:t>
            </a:r>
          </a:p>
          <a:p>
            <a:r>
              <a:rPr lang="en-US" dirty="0" smtClean="0"/>
              <a:t>Develop plan to serve your community</a:t>
            </a:r>
            <a:endParaRPr lang="en-US" dirty="0"/>
          </a:p>
        </p:txBody>
      </p:sp>
      <p:pic>
        <p:nvPicPr>
          <p:cNvPr id="4" name="Picture 3" descr="magnifying glass icon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29865"/>
          <a:stretch/>
        </p:blipFill>
        <p:spPr>
          <a:xfrm>
            <a:off x="304800" y="1219200"/>
            <a:ext cx="1507067" cy="1629420"/>
          </a:xfrm>
          <a:prstGeom prst="rect">
            <a:avLst/>
          </a:prstGeom>
        </p:spPr>
      </p:pic>
      <p:pic>
        <p:nvPicPr>
          <p:cNvPr id="10" name="Picture 9" descr="Report cover of URS' Hazard Vulnerability Assessment and Mitigation Plan Update for Union County, Pennsylvania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2648247" cy="3535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Community’s Plan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itigation plans must be updated every 5 years to maintain HMA eligibility</a:t>
            </a:r>
          </a:p>
          <a:p>
            <a:r>
              <a:rPr lang="en-US" dirty="0" smtClean="0"/>
              <a:t>Update requirements and recommendations are addressed in this Workshop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Update icon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0732" r="20732" b="20732"/>
          <a:stretch/>
        </p:blipFill>
        <p:spPr bwMode="auto">
          <a:xfrm>
            <a:off x="3361637" y="3362325"/>
            <a:ext cx="2420725" cy="1765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Updates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600200"/>
            <a:ext cx="6629400" cy="2895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Unit 2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5400" dirty="0" smtClean="0"/>
              <a:t>Establish the Planning Area</a:t>
            </a:r>
            <a:endParaRPr lang="en-US" sz="5400" b="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1.12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 descr="city skyline with skyscrapers and river in the distance."/>
          <p:cNvPicPr>
            <a:picLocks noChangeAspect="1" noChangeArrowheads="1"/>
          </p:cNvPicPr>
          <p:nvPr/>
        </p:nvPicPr>
        <p:blipFill rotWithShape="1">
          <a:blip r:embed="rId3" cstate="print"/>
          <a:srcRect b="4038"/>
          <a:stretch/>
        </p:blipFill>
        <p:spPr bwMode="auto">
          <a:xfrm>
            <a:off x="6172200" y="3048000"/>
            <a:ext cx="2381250" cy="18280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6" descr="Planned community with homes very close together."/>
          <p:cNvPicPr>
            <a:picLocks noChangeAspect="1" noChangeArrowheads="1"/>
          </p:cNvPicPr>
          <p:nvPr/>
        </p:nvPicPr>
        <p:blipFill rotWithShape="1">
          <a:blip r:embed="rId4" cstate="print"/>
          <a:srcRect b="1016"/>
          <a:stretch/>
        </p:blipFill>
        <p:spPr bwMode="auto">
          <a:xfrm>
            <a:off x="3295963" y="3048000"/>
            <a:ext cx="2777852" cy="18280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1" descr="Man and boy with fishing rods walking toward a stream with mountains in the background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0"/>
            <a:ext cx="2743200" cy="18280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geographic area will it cover?</a:t>
            </a:r>
          </a:p>
          <a:p>
            <a:r>
              <a:rPr lang="en-US" dirty="0" smtClean="0"/>
              <a:t>What are the participating jurisdictions?</a:t>
            </a:r>
          </a:p>
          <a:p>
            <a:r>
              <a:rPr lang="en-US" dirty="0" smtClean="0"/>
              <a:t>Who will lead the project?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Planning Area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5791200" cy="4646612"/>
          </a:xfrm>
        </p:spPr>
        <p:txBody>
          <a:bodyPr/>
          <a:lstStyle/>
          <a:p>
            <a:r>
              <a:rPr lang="en-US" sz="2400" dirty="0" smtClean="0"/>
              <a:t>Jurisdiction = local government </a:t>
            </a:r>
          </a:p>
          <a:p>
            <a:r>
              <a:rPr lang="en-US" sz="2400" dirty="0" smtClean="0"/>
              <a:t>Participating jurisdiction seeks plan approval and grant eligibility</a:t>
            </a:r>
          </a:p>
          <a:p>
            <a:r>
              <a:rPr lang="en-US" sz="2400" dirty="0" smtClean="0"/>
              <a:t>Tribal governments must meet Tribal mitigation planning requirements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66801" y="3886200"/>
            <a:ext cx="2482364" cy="950162"/>
            <a:chOff x="1066801" y="3886200"/>
            <a:chExt cx="2482364" cy="950162"/>
          </a:xfrm>
        </p:grpSpPr>
        <p:sp>
          <p:nvSpPr>
            <p:cNvPr id="44" name="Rounded Rectangle 43" descr="one governing body."/>
            <p:cNvSpPr/>
            <p:nvPr/>
          </p:nvSpPr>
          <p:spPr>
            <a:xfrm>
              <a:off x="1066801" y="3886200"/>
              <a:ext cx="2482364" cy="950162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 descr="one governing body."/>
            <p:cNvSpPr/>
            <p:nvPr/>
          </p:nvSpPr>
          <p:spPr>
            <a:xfrm>
              <a:off x="1121014" y="3921961"/>
              <a:ext cx="2324831" cy="85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One governing body</a:t>
              </a:r>
              <a:endParaRPr lang="en-US" sz="2400" b="1" kern="12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14400" y="48576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</a:rPr>
              <a:t>Single Jurisdiction</a:t>
            </a:r>
            <a:endParaRPr lang="en-US" sz="2000" b="1" dirty="0">
              <a:solidFill>
                <a:srgbClr val="000066"/>
              </a:solidFill>
            </a:endParaRPr>
          </a:p>
        </p:txBody>
      </p:sp>
      <p:grpSp>
        <p:nvGrpSpPr>
          <p:cNvPr id="49" name="Group 48" descr="Multiple Jurisdictions - Town, County, District, Tribe, City."/>
          <p:cNvGrpSpPr/>
          <p:nvPr/>
        </p:nvGrpSpPr>
        <p:grpSpPr>
          <a:xfrm>
            <a:off x="4408715" y="2209798"/>
            <a:ext cx="4811487" cy="2971799"/>
            <a:chOff x="4953000" y="3124200"/>
            <a:chExt cx="4572000" cy="2743200"/>
          </a:xfrm>
        </p:grpSpPr>
        <p:graphicFrame>
          <p:nvGraphicFramePr>
            <p:cNvPr id="42" name="Diagram 41"/>
            <p:cNvGraphicFramePr/>
            <p:nvPr>
              <p:extLst>
                <p:ext uri="{D42A27DB-BD31-4B8C-83A1-F6EECF244321}">
                  <p14:modId xmlns:p14="http://schemas.microsoft.com/office/powerpoint/2010/main" val="1267466412"/>
                </p:ext>
              </p:extLst>
            </p:nvPr>
          </p:nvGraphicFramePr>
          <p:xfrm>
            <a:off x="4953000" y="3124200"/>
            <a:ext cx="45720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6266674" y="4319954"/>
              <a:ext cx="1696065" cy="60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66"/>
                  </a:solidFill>
                </a:rPr>
                <a:t>Multiple Jurisdictions</a:t>
              </a:r>
              <a:endParaRPr lang="en-US" sz="20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or Multi-Jurisdictional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Multi-Jurisdictional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610600" cy="4646612"/>
          </a:xfrm>
        </p:spPr>
        <p:txBody>
          <a:bodyPr/>
          <a:lstStyle/>
          <a:p>
            <a:r>
              <a:rPr lang="en-US" dirty="0" smtClean="0"/>
              <a:t>Improves communication and coordination</a:t>
            </a:r>
          </a:p>
          <a:p>
            <a:r>
              <a:rPr lang="en-US" dirty="0" smtClean="0"/>
              <a:t>Enables comprehensive mitigation approaches</a:t>
            </a:r>
          </a:p>
          <a:p>
            <a:r>
              <a:rPr lang="en-US" dirty="0" smtClean="0"/>
              <a:t>Maximizes economies of scale by sharing costs and capabilities</a:t>
            </a:r>
          </a:p>
          <a:p>
            <a:r>
              <a:rPr lang="en-US" dirty="0" smtClean="0"/>
              <a:t>Avoids duplication of efforts</a:t>
            </a:r>
          </a:p>
          <a:p>
            <a:r>
              <a:rPr lang="en-US" dirty="0" smtClean="0"/>
              <a:t>Provides organizational structure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individual control over process</a:t>
            </a:r>
          </a:p>
          <a:p>
            <a:r>
              <a:rPr lang="en-US" dirty="0" smtClean="0"/>
              <a:t>Involves coordinating multiple jurisdictions (with past histories)</a:t>
            </a:r>
          </a:p>
          <a:p>
            <a:r>
              <a:rPr lang="en-US" dirty="0" smtClean="0"/>
              <a:t>May result in: </a:t>
            </a:r>
          </a:p>
          <a:p>
            <a:pPr marL="1085850" lvl="2" indent="-514350">
              <a:buAutoNum type="arabicPeriod"/>
            </a:pPr>
            <a:r>
              <a:rPr lang="en-US" dirty="0" smtClean="0"/>
              <a:t>Less detailed assessment of risks</a:t>
            </a:r>
          </a:p>
          <a:p>
            <a:pPr marL="1085850" lvl="2" indent="-514350">
              <a:buAutoNum type="arabicPeriod"/>
            </a:pPr>
            <a:r>
              <a:rPr lang="en-US" dirty="0" smtClean="0"/>
              <a:t>Less specific mitigation actions</a:t>
            </a:r>
          </a:p>
          <a:p>
            <a:r>
              <a:rPr lang="en-US" dirty="0" smtClean="0"/>
              <a:t>Requires organization of large amounts of information into a single document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639763"/>
          </a:xfrm>
        </p:spPr>
        <p:txBody>
          <a:bodyPr/>
          <a:lstStyle/>
          <a:p>
            <a:r>
              <a:rPr lang="en-US" dirty="0" smtClean="0"/>
              <a:t>Challenges of Multi-Jurisdictional Plans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example of a situation when a  multi-jurisdictional planning project would work well?</a:t>
            </a:r>
          </a:p>
          <a:p>
            <a:r>
              <a:rPr lang="en-US" dirty="0" smtClean="0"/>
              <a:t>What problems would you anticipate or have you experienced with multi-jurisdictional plans?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388"/>
            <a:ext cx="8229600" cy="4646612"/>
          </a:xfrm>
        </p:spPr>
        <p:txBody>
          <a:bodyPr/>
          <a:lstStyle/>
          <a:p>
            <a:r>
              <a:rPr lang="en-US" dirty="0" smtClean="0"/>
              <a:t>Plan update</a:t>
            </a:r>
          </a:p>
          <a:p>
            <a:r>
              <a:rPr lang="en-US" dirty="0" smtClean="0"/>
              <a:t>Existing plans and partnerships</a:t>
            </a:r>
          </a:p>
          <a:p>
            <a:r>
              <a:rPr lang="en-US" dirty="0" smtClean="0"/>
              <a:t>Available resources and capabilities</a:t>
            </a:r>
          </a:p>
          <a:p>
            <a:r>
              <a:rPr lang="en-US" dirty="0" smtClean="0"/>
              <a:t>Secure commitment to participate</a:t>
            </a:r>
          </a:p>
        </p:txBody>
      </p:sp>
      <p:pic>
        <p:nvPicPr>
          <p:cNvPr id="4" name="Picture 3" descr="update icon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0732" r="20732" b="20732"/>
          <a:stretch/>
        </p:blipFill>
        <p:spPr bwMode="auto">
          <a:xfrm>
            <a:off x="381000" y="1066800"/>
            <a:ext cx="761999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 descr="hands in a circle on the sand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352800" cy="2228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639763"/>
          </a:xfrm>
        </p:spPr>
        <p:txBody>
          <a:bodyPr/>
          <a:lstStyle/>
          <a:p>
            <a:r>
              <a:rPr lang="en-US" sz="2800" dirty="0" smtClean="0"/>
              <a:t>Additional Considerations for Multi-Jurisdictional Planning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600200"/>
            <a:ext cx="6629400" cy="2895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Unit 1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5400" dirty="0" smtClean="0"/>
              <a:t>Mitigation and Mitigation Planning</a:t>
            </a:r>
            <a:endParaRPr lang="en-US" sz="1800" b="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1.1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1" indent="0">
              <a:buNone/>
            </a:pPr>
            <a:r>
              <a:rPr lang="en-US" dirty="0" smtClean="0"/>
              <a:t>Each jurisdiction seeking plan approval must:</a:t>
            </a:r>
          </a:p>
          <a:p>
            <a:pPr lvl="1"/>
            <a:r>
              <a:rPr lang="en-US" dirty="0" smtClean="0"/>
              <a:t>Participate in the planning process</a:t>
            </a:r>
          </a:p>
          <a:p>
            <a:pPr lvl="1"/>
            <a:r>
              <a:rPr lang="en-US" dirty="0" smtClean="0"/>
              <a:t>Assess unique risks</a:t>
            </a:r>
          </a:p>
          <a:p>
            <a:pPr lvl="1"/>
            <a:r>
              <a:rPr lang="en-US" dirty="0" smtClean="0"/>
              <a:t>Identify specific mitigation activities</a:t>
            </a:r>
          </a:p>
          <a:p>
            <a:pPr lvl="1"/>
            <a:r>
              <a:rPr lang="en-US" dirty="0" smtClean="0"/>
              <a:t>Adopt the plan</a:t>
            </a:r>
          </a:p>
        </p:txBody>
      </p:sp>
      <p:pic>
        <p:nvPicPr>
          <p:cNvPr id="4" name="Picture 3" descr="federal planning requirement ico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99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Multi-Jurisdiction Requirements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524000"/>
            <a:ext cx="6817769" cy="3408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598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600200"/>
            <a:ext cx="6629400" cy="2895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Unit 3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5400" dirty="0" smtClean="0"/>
              <a:t>Build the Planning Team</a:t>
            </a:r>
            <a:endParaRPr lang="en-US" sz="5400" b="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1.21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community members </a:t>
            </a:r>
          </a:p>
          <a:p>
            <a:r>
              <a:rPr lang="en-US" dirty="0" smtClean="0"/>
              <a:t>Identify vulnerabilities of each jurisdiction</a:t>
            </a:r>
          </a:p>
          <a:p>
            <a:r>
              <a:rPr lang="en-US" dirty="0" smtClean="0"/>
              <a:t>Develop potential solutions for each jurisdiction</a:t>
            </a:r>
          </a:p>
          <a:p>
            <a:r>
              <a:rPr lang="en-US" dirty="0" smtClean="0"/>
              <a:t>Be champions for community resilience and hazard mitigation	</a:t>
            </a:r>
          </a:p>
        </p:txBody>
      </p:sp>
      <p:pic>
        <p:nvPicPr>
          <p:cNvPr id="5" name="Picture 4" descr="Planning team ic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16" y="3522431"/>
            <a:ext cx="1996383" cy="2233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Planning Team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FEMA workers arriving at airport with their bags, Man asking another man questions, meeting taking place in a fire department bay, meeting in a courtroom type setting, meeting in a banquet hall setting and man being interviewed for television."/>
          <p:cNvGrpSpPr/>
          <p:nvPr/>
        </p:nvGrpSpPr>
        <p:grpSpPr>
          <a:xfrm>
            <a:off x="381001" y="1274884"/>
            <a:ext cx="8382001" cy="4440116"/>
            <a:chOff x="304801" y="1274884"/>
            <a:chExt cx="8610601" cy="4744916"/>
          </a:xfrm>
        </p:grpSpPr>
        <p:pic>
          <p:nvPicPr>
            <p:cNvPr id="11" name="Picture 10" descr="FEMA workers arriving at airport with their bags, Man asking another man questions, meeting taking place in a fire department bay, meeting in a courtroom type setting, meeting in a banquet hall setting and man being interviewed for television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18" y="3745523"/>
              <a:ext cx="2842848" cy="2274277"/>
            </a:xfrm>
            <a:prstGeom prst="rect">
              <a:avLst/>
            </a:prstGeom>
            <a:effectLst/>
          </p:spPr>
        </p:pic>
        <p:grpSp>
          <p:nvGrpSpPr>
            <p:cNvPr id="12" name="Group 11"/>
            <p:cNvGrpSpPr/>
            <p:nvPr/>
          </p:nvGrpSpPr>
          <p:grpSpPr>
            <a:xfrm>
              <a:off x="304801" y="1274884"/>
              <a:ext cx="8610601" cy="2408072"/>
              <a:chOff x="304800" y="1274883"/>
              <a:chExt cx="9064870" cy="2535115"/>
            </a:xfrm>
          </p:grpSpPr>
          <p:pic>
            <p:nvPicPr>
              <p:cNvPr id="19" name="Picture 18" descr="FEMA workers arriving at airport with their bags, Man asking another man questions, meeting taking place in a fire department bay, meeting in a courtroom type setting, meeting in a banquet hall setting and man being interviewed for television.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14"/>
              <a:stretch/>
            </p:blipFill>
            <p:spPr>
              <a:xfrm>
                <a:off x="2842206" y="1274883"/>
                <a:ext cx="3619620" cy="2535115"/>
              </a:xfrm>
              <a:prstGeom prst="rect">
                <a:avLst/>
              </a:prstGeom>
              <a:effectLst/>
            </p:spPr>
          </p:pic>
          <p:pic>
            <p:nvPicPr>
              <p:cNvPr id="20" name="Picture 19" descr="FEMA workers arriving at airport with their bags, Man asking another man questions, meeting taking place in a fire department bay, meeting in a courtroom type setting, meeting in a banquet hall setting and man being interviewed for television.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79" r="39041"/>
              <a:stretch/>
            </p:blipFill>
            <p:spPr>
              <a:xfrm>
                <a:off x="304800" y="1274883"/>
                <a:ext cx="2446030" cy="2535115"/>
              </a:xfrm>
              <a:prstGeom prst="rect">
                <a:avLst/>
              </a:prstGeom>
              <a:effectLst/>
            </p:spPr>
          </p:pic>
          <p:pic>
            <p:nvPicPr>
              <p:cNvPr id="21" name="Picture 20" descr="FEMA workers arriving at airport with their bags, Man asking another man questions, meeting taking place in a fire department bay, meeting in a courtroom type setting, meeting in a banquet hall setting and man being interviewed for television.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72" r="3769" b="25386"/>
              <a:stretch/>
            </p:blipFill>
            <p:spPr>
              <a:xfrm>
                <a:off x="6553201" y="1274883"/>
                <a:ext cx="2816469" cy="2535114"/>
              </a:xfrm>
              <a:prstGeom prst="rect">
                <a:avLst/>
              </a:prstGeom>
              <a:effectLst/>
            </p:spPr>
          </p:pic>
        </p:grpSp>
        <p:pic>
          <p:nvPicPr>
            <p:cNvPr id="16" name="Picture 15" descr="FEMA workers arriving at airport with their bags, Man asking another man questions, meeting taking place in a fire department bay, meeting in a courtroom type setting, meeting in a banquet hall setting and man being interviewed for television.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5769" r="6007"/>
            <a:stretch/>
          </p:blipFill>
          <p:spPr>
            <a:xfrm>
              <a:off x="3255393" y="3745522"/>
              <a:ext cx="3244318" cy="2274278"/>
            </a:xfrm>
            <a:prstGeom prst="rect">
              <a:avLst/>
            </a:prstGeom>
          </p:spPr>
        </p:pic>
        <p:pic>
          <p:nvPicPr>
            <p:cNvPr id="18" name="Picture 17" descr="FEMA workers arriving at airport with their bags, Man asking another man questions, meeting taking place in a fire department bay, meeting in a courtroom type setting, meeting in a banquet hall setting and man being interviewed for television.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2321"/>
            <a:stretch/>
          </p:blipFill>
          <p:spPr>
            <a:xfrm>
              <a:off x="6600439" y="3745522"/>
              <a:ext cx="2314962" cy="227427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80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Expertise</a:t>
            </a:r>
          </a:p>
          <a:p>
            <a:r>
              <a:rPr lang="en-US" dirty="0" smtClean="0"/>
              <a:t>People and social conditions</a:t>
            </a:r>
          </a:p>
          <a:p>
            <a:r>
              <a:rPr lang="en-US" dirty="0" smtClean="0"/>
              <a:t>Built and natural environments</a:t>
            </a:r>
          </a:p>
          <a:p>
            <a:r>
              <a:rPr lang="en-US" dirty="0" smtClean="0"/>
              <a:t>Hazards and disaster history</a:t>
            </a:r>
          </a:p>
          <a:p>
            <a:pPr marL="0" indent="0">
              <a:buNone/>
            </a:pPr>
            <a:r>
              <a:rPr lang="en-US" dirty="0" smtClean="0"/>
              <a:t>Responsibility</a:t>
            </a:r>
          </a:p>
          <a:p>
            <a:r>
              <a:rPr lang="en-US" dirty="0" smtClean="0"/>
              <a:t>Implement programs and activities</a:t>
            </a:r>
          </a:p>
          <a:p>
            <a:r>
              <a:rPr lang="en-US" dirty="0" smtClean="0"/>
              <a:t>Make decisions on policies and resources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Team Members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could seek help with:</a:t>
            </a:r>
          </a:p>
          <a:p>
            <a:r>
              <a:rPr lang="en-US" dirty="0" smtClean="0"/>
              <a:t>Assessing risks</a:t>
            </a:r>
          </a:p>
          <a:p>
            <a:r>
              <a:rPr lang="en-US" dirty="0" smtClean="0"/>
              <a:t>Facilitating meetings and outreach strategy</a:t>
            </a:r>
          </a:p>
          <a:p>
            <a:r>
              <a:rPr lang="en-US" dirty="0" smtClean="0"/>
              <a:t>Creating plan document</a:t>
            </a:r>
          </a:p>
          <a:p>
            <a:endParaRPr lang="en-US" dirty="0" smtClean="0"/>
          </a:p>
        </p:txBody>
      </p:sp>
      <p:pic>
        <p:nvPicPr>
          <p:cNvPr id="1026" name="Picture 2" descr="Help Wanted sign.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376" y="304801"/>
            <a:ext cx="2091024" cy="1676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3429000"/>
            <a:ext cx="2971800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Regional Planning Agencies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419599"/>
            <a:ext cx="2971800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Private Consultants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429000"/>
            <a:ext cx="2971800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Universities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419599"/>
            <a:ext cx="2971800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State or FEMA Region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5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143000"/>
            <a:ext cx="4038600" cy="46466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Community should:</a:t>
            </a:r>
          </a:p>
          <a:p>
            <a:r>
              <a:rPr lang="en-US" dirty="0" smtClean="0"/>
              <a:t>Check references </a:t>
            </a:r>
          </a:p>
          <a:p>
            <a:r>
              <a:rPr lang="en-US" dirty="0" smtClean="0"/>
              <a:t>Ensure experience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Attachment E: Choosing Contracting Help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2999"/>
            <a:ext cx="4648200" cy="4585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rgbClr val="660033"/>
                </a:solidFill>
              </a:rPr>
              <a:t>Private consultant should:</a:t>
            </a:r>
          </a:p>
          <a:p>
            <a:pPr algn="ctr"/>
            <a:endParaRPr lang="en-US" sz="800" b="1" dirty="0" smtClean="0">
              <a:solidFill>
                <a:srgbClr val="660033"/>
              </a:solidFill>
            </a:endParaRPr>
          </a:p>
          <a:p>
            <a:pPr marL="741363" lvl="1" indent="-284163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660033"/>
                </a:solidFill>
              </a:rPr>
              <a:t>Be familiar with       applicable policies</a:t>
            </a:r>
          </a:p>
          <a:p>
            <a:pPr marL="741363" lvl="1" indent="-284163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660033"/>
                </a:solidFill>
              </a:rPr>
              <a:t>Understand importance of process</a:t>
            </a:r>
          </a:p>
          <a:p>
            <a:pPr marL="741363" lvl="1" indent="-284163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660033"/>
                </a:solidFill>
              </a:rPr>
              <a:t>Know mitigation concepts</a:t>
            </a:r>
          </a:p>
          <a:p>
            <a:pPr marL="741363" lvl="1" indent="-284163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660033"/>
                </a:solidFill>
              </a:rPr>
              <a:t>Recognize the role of</a:t>
            </a:r>
            <a:br>
              <a:rPr lang="en-US" sz="2400" b="1" dirty="0" smtClean="0">
                <a:solidFill>
                  <a:srgbClr val="660033"/>
                </a:solidFill>
              </a:rPr>
            </a:br>
            <a:r>
              <a:rPr lang="en-US" sz="2400" b="1" dirty="0" smtClean="0">
                <a:solidFill>
                  <a:srgbClr val="660033"/>
                </a:solidFill>
              </a:rPr>
              <a:t>local leadership</a:t>
            </a:r>
          </a:p>
          <a:p>
            <a:pPr marL="741363" lvl="1" indent="-284163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660033"/>
                </a:solidFill>
              </a:rPr>
              <a:t>Have experience developing local plans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Consultant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69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066800"/>
            <a:ext cx="3962400" cy="34650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Planning Team </a:t>
            </a:r>
          </a:p>
          <a:p>
            <a:pPr marL="109728" lvl="3">
              <a:spcBef>
                <a:spcPts val="480"/>
              </a:spcBef>
            </a:pPr>
            <a:r>
              <a:rPr lang="en-US" b="1" dirty="0">
                <a:solidFill>
                  <a:srgbClr val="000066"/>
                </a:solidFill>
              </a:rPr>
              <a:t>Members of </a:t>
            </a:r>
            <a:endParaRPr lang="en-US" b="1" dirty="0" smtClean="0">
              <a:solidFill>
                <a:srgbClr val="000066"/>
              </a:solidFill>
            </a:endParaRPr>
          </a:p>
          <a:p>
            <a:pPr marL="457200" lvl="3" indent="-347472">
              <a:spcBef>
                <a:spcPts val="48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0066"/>
                </a:solidFill>
              </a:rPr>
              <a:t>P</a:t>
            </a:r>
            <a:r>
              <a:rPr lang="en-US" b="1" dirty="0" smtClean="0">
                <a:solidFill>
                  <a:srgbClr val="000066"/>
                </a:solidFill>
              </a:rPr>
              <a:t>revious </a:t>
            </a:r>
            <a:r>
              <a:rPr lang="en-US" b="1" dirty="0">
                <a:solidFill>
                  <a:srgbClr val="000066"/>
                </a:solidFill>
              </a:rPr>
              <a:t>planning team</a:t>
            </a:r>
          </a:p>
          <a:p>
            <a:pPr marL="457200" lvl="3" indent="-347472">
              <a:spcBef>
                <a:spcPts val="48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0066"/>
                </a:solidFill>
              </a:rPr>
              <a:t>C</a:t>
            </a:r>
            <a:r>
              <a:rPr lang="en-US" b="1" dirty="0" smtClean="0">
                <a:solidFill>
                  <a:srgbClr val="000066"/>
                </a:solidFill>
              </a:rPr>
              <a:t>ommittee </a:t>
            </a:r>
            <a:r>
              <a:rPr lang="en-US" b="1" dirty="0">
                <a:solidFill>
                  <a:srgbClr val="000066"/>
                </a:solidFill>
              </a:rPr>
              <a:t>that oversees land use planning</a:t>
            </a:r>
          </a:p>
          <a:p>
            <a:pPr marL="457200" lvl="3" indent="-347472">
              <a:spcBef>
                <a:spcPts val="48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0066"/>
                </a:solidFill>
              </a:rPr>
              <a:t>L</a:t>
            </a:r>
            <a:r>
              <a:rPr lang="en-US" b="1" dirty="0" smtClean="0">
                <a:solidFill>
                  <a:srgbClr val="000066"/>
                </a:solidFill>
              </a:rPr>
              <a:t>ocal </a:t>
            </a:r>
            <a:r>
              <a:rPr lang="en-US" b="1" dirty="0">
                <a:solidFill>
                  <a:srgbClr val="000066"/>
                </a:solidFill>
              </a:rPr>
              <a:t>emergency planning committee </a:t>
            </a:r>
          </a:p>
          <a:p>
            <a:pPr marL="109728" lvl="3">
              <a:spcBef>
                <a:spcPts val="480"/>
              </a:spcBef>
            </a:pPr>
            <a:r>
              <a:rPr lang="en-US" b="1" dirty="0">
                <a:solidFill>
                  <a:srgbClr val="000066"/>
                </a:solidFill>
              </a:rPr>
              <a:t>Representatives of </a:t>
            </a:r>
            <a:r>
              <a:rPr lang="en-US" b="1" dirty="0" smtClean="0">
                <a:solidFill>
                  <a:srgbClr val="000066"/>
                </a:solidFill>
              </a:rPr>
              <a:t>agencies that </a:t>
            </a:r>
            <a:endParaRPr lang="en-US" b="1" dirty="0">
              <a:solidFill>
                <a:srgbClr val="000066"/>
              </a:solidFill>
            </a:endParaRPr>
          </a:p>
          <a:p>
            <a:pPr marL="457200" lvl="3" indent="-347472">
              <a:spcBef>
                <a:spcPts val="48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66"/>
                </a:solidFill>
              </a:rPr>
              <a:t>Promote hazard </a:t>
            </a:r>
            <a:r>
              <a:rPr lang="en-US" b="1" dirty="0">
                <a:solidFill>
                  <a:srgbClr val="000066"/>
                </a:solidFill>
              </a:rPr>
              <a:t>mitigation </a:t>
            </a:r>
          </a:p>
          <a:p>
            <a:pPr marL="457200" lvl="3" indent="-347472">
              <a:spcBef>
                <a:spcPts val="48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000066"/>
                </a:solidFill>
              </a:rPr>
              <a:t>R</a:t>
            </a:r>
            <a:r>
              <a:rPr lang="en-US" b="1" dirty="0" smtClean="0">
                <a:solidFill>
                  <a:srgbClr val="000066"/>
                </a:solidFill>
              </a:rPr>
              <a:t>egulate development 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066800"/>
            <a:ext cx="3962400" cy="351306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66"/>
                </a:solidFill>
              </a:rPr>
              <a:t>Other Stakeholders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Elected officials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Business leaders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Public agencies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Cultural institutions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Colleges and universities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Nonprofit organizations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</a:rPr>
              <a:t>Neighborhood groups</a:t>
            </a:r>
          </a:p>
          <a:p>
            <a:pPr marL="114300" lvl="1" indent="0">
              <a:buNone/>
            </a:pPr>
            <a:endParaRPr lang="en-US" sz="2000" dirty="0" smtClean="0">
              <a:solidFill>
                <a:srgbClr val="000066"/>
              </a:solidFill>
            </a:endParaRPr>
          </a:p>
        </p:txBody>
      </p:sp>
      <p:sp>
        <p:nvSpPr>
          <p:cNvPr id="9" name="Rectangle 8" descr="Planning team icon."/>
          <p:cNvSpPr/>
          <p:nvPr/>
        </p:nvSpPr>
        <p:spPr>
          <a:xfrm>
            <a:off x="3352800" y="4435323"/>
            <a:ext cx="1203477" cy="120347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public icon."/>
          <p:cNvSpPr/>
          <p:nvPr/>
        </p:nvSpPr>
        <p:spPr>
          <a:xfrm>
            <a:off x="7483323" y="4435323"/>
            <a:ext cx="1203477" cy="120347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639763"/>
          </a:xfrm>
        </p:spPr>
        <p:txBody>
          <a:bodyPr/>
          <a:lstStyle/>
          <a:p>
            <a:r>
              <a:rPr lang="en-US" dirty="0" smtClean="0"/>
              <a:t>Planning Team  and Other Stakeholders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Team Example (Ada County)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" y="2743200"/>
            <a:ext cx="7258050" cy="19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3819"/>
            <a:ext cx="66579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84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68059" y="3911600"/>
            <a:ext cx="1947341" cy="361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Mitigation</a:t>
            </a:r>
            <a:endParaRPr lang="en-US" sz="1900" b="1" kern="1200" dirty="0"/>
          </a:p>
        </p:txBody>
      </p:sp>
      <p:sp>
        <p:nvSpPr>
          <p:cNvPr id="13" name="Rectangle 12" descr="Recovery."/>
          <p:cNvSpPr/>
          <p:nvPr/>
        </p:nvSpPr>
        <p:spPr>
          <a:xfrm>
            <a:off x="4825902" y="3911600"/>
            <a:ext cx="1947341" cy="361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Recovery</a:t>
            </a:r>
            <a:endParaRPr lang="en-US" sz="1900" b="1" kern="1200" dirty="0"/>
          </a:p>
        </p:txBody>
      </p:sp>
      <p:sp>
        <p:nvSpPr>
          <p:cNvPr id="15" name="Rectangle 14" descr="Response."/>
          <p:cNvSpPr/>
          <p:nvPr/>
        </p:nvSpPr>
        <p:spPr>
          <a:xfrm>
            <a:off x="2683744" y="3911600"/>
            <a:ext cx="1947341" cy="361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Response</a:t>
            </a:r>
            <a:endParaRPr lang="en-US" sz="1900" b="1" kern="1200" dirty="0"/>
          </a:p>
        </p:txBody>
      </p:sp>
      <p:sp>
        <p:nvSpPr>
          <p:cNvPr id="17" name="Rectangle 16" descr="Prevention/Protection."/>
          <p:cNvSpPr/>
          <p:nvPr/>
        </p:nvSpPr>
        <p:spPr>
          <a:xfrm>
            <a:off x="541586" y="3911600"/>
            <a:ext cx="2049214" cy="812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0" numCol="1" spcCol="1270" anchor="t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 smtClean="0"/>
              <a:t>Prevention / Protection</a:t>
            </a:r>
            <a:endParaRPr lang="en-US" sz="1900" b="1" kern="1200" dirty="0"/>
          </a:p>
        </p:txBody>
      </p:sp>
      <p:graphicFrame>
        <p:nvGraphicFramePr>
          <p:cNvPr id="4" name="Diagram 3" descr="4 images: Inmate carrying large wooden pallet, American Red Cross truck serving meals, Man in a cherry picker with tree in background, and an elevated house with roll up storm shutters that have been lowered." title="Prevention/Protection, Response, Recovery and Mitigation."/>
          <p:cNvGraphicFramePr/>
          <p:nvPr>
            <p:extLst>
              <p:ext uri="{D42A27DB-BD31-4B8C-83A1-F6EECF244321}">
                <p14:modId xmlns:p14="http://schemas.microsoft.com/office/powerpoint/2010/main" val="517638055"/>
              </p:ext>
            </p:extLst>
          </p:nvPr>
        </p:nvGraphicFramePr>
        <p:xfrm>
          <a:off x="533401" y="1498600"/>
          <a:ext cx="82255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 descr="Sustained action taken to reduce or eliminate long-term risk from hazards&#10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Sustained action taken to reduce or eliminate </a:t>
            </a:r>
            <a:r>
              <a:rPr lang="en-US" u="sng" dirty="0" smtClean="0"/>
              <a:t>long-term</a:t>
            </a:r>
            <a:r>
              <a:rPr lang="en-US" dirty="0" smtClean="0"/>
              <a:t> risk from hazards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Hazard Mitigation?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Team Example (Ada County)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1219200"/>
            <a:ext cx="8229600" cy="35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4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639763"/>
          </a:xfrm>
        </p:spPr>
        <p:txBody>
          <a:bodyPr/>
          <a:lstStyle/>
          <a:p>
            <a:r>
              <a:rPr lang="en-US" sz="3700" dirty="0" smtClean="0"/>
              <a:t>Planning Team (Quileute Indian Nation)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068388"/>
            <a:ext cx="6618514" cy="47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6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Certain </a:t>
            </a:r>
            <a:r>
              <a:rPr lang="en-US" dirty="0"/>
              <a:t>stakeholders must be given the opportunity to be on the planning team or otherwise involved in the planning </a:t>
            </a:r>
            <a:r>
              <a:rPr lang="en-US" dirty="0" smtClean="0"/>
              <a:t>process</a:t>
            </a:r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A</a:t>
            </a:r>
            <a:r>
              <a:rPr lang="en-US" dirty="0" smtClean="0"/>
              <a:t>gencies </a:t>
            </a:r>
            <a:r>
              <a:rPr lang="en-US" dirty="0"/>
              <a:t>involved in hazard mitigation activities</a:t>
            </a:r>
          </a:p>
          <a:p>
            <a:pPr lvl="1"/>
            <a:r>
              <a:rPr lang="en-US" dirty="0"/>
              <a:t>Agencies that </a:t>
            </a:r>
            <a:r>
              <a:rPr lang="en-US" dirty="0" smtClean="0"/>
              <a:t>have </a:t>
            </a:r>
            <a:r>
              <a:rPr lang="en-US" dirty="0"/>
              <a:t>authority to regulate development</a:t>
            </a:r>
          </a:p>
          <a:p>
            <a:pPr lvl="1"/>
            <a:r>
              <a:rPr lang="en-US" dirty="0"/>
              <a:t>Neighboring jurisdictions</a:t>
            </a:r>
          </a:p>
          <a:p>
            <a:pPr lvl="1"/>
            <a:r>
              <a:rPr lang="en-US" dirty="0" smtClean="0"/>
              <a:t>Business, </a:t>
            </a:r>
            <a:r>
              <a:rPr lang="en-US" dirty="0"/>
              <a:t>academia</a:t>
            </a:r>
            <a:r>
              <a:rPr lang="en-US" dirty="0" smtClean="0"/>
              <a:t>, </a:t>
            </a:r>
            <a:r>
              <a:rPr lang="en-US" dirty="0"/>
              <a:t>other private and nonprofit interests</a:t>
            </a:r>
          </a:p>
        </p:txBody>
      </p:sp>
      <p:pic>
        <p:nvPicPr>
          <p:cNvPr id="4" name="Picture 3" descr="federal planning requirement icon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996696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1.31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96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5105400" cy="4494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agencies, organizations, and officials would be valuable members of the planning team?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219200"/>
            <a:ext cx="2914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6781800" cy="4646612"/>
          </a:xfrm>
        </p:spPr>
        <p:txBody>
          <a:bodyPr/>
          <a:lstStyle/>
          <a:p>
            <a:r>
              <a:rPr lang="en-US" dirty="0" smtClean="0"/>
              <a:t>Send formal invitation from elected official or department head</a:t>
            </a:r>
          </a:p>
          <a:p>
            <a:r>
              <a:rPr lang="en-US" dirty="0" smtClean="0"/>
              <a:t>Follow up with a phone call</a:t>
            </a:r>
          </a:p>
          <a:p>
            <a:r>
              <a:rPr lang="en-US" dirty="0" smtClean="0"/>
              <a:t>Plan meetings in multiple convenient locations</a:t>
            </a:r>
          </a:p>
          <a:p>
            <a:r>
              <a:rPr lang="en-US" dirty="0" smtClean="0"/>
              <a:t>Provide refreshments</a:t>
            </a:r>
          </a:p>
          <a:p>
            <a:endParaRPr lang="en-US" dirty="0"/>
          </a:p>
        </p:txBody>
      </p:sp>
      <p:pic>
        <p:nvPicPr>
          <p:cNvPr id="8200" name="Picture 8" descr="paper cup with coffee and chocolate donut on napki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7487" y="1676400"/>
            <a:ext cx="2012950" cy="282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Participation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00"/>
            <a:ext cx="2537853" cy="188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6906577" cy="4570412"/>
          </a:xfrm>
        </p:spPr>
        <p:txBody>
          <a:bodyPr/>
          <a:lstStyle/>
          <a:p>
            <a:r>
              <a:rPr lang="en-US" dirty="0" smtClean="0"/>
              <a:t>Develop a mission statement</a:t>
            </a:r>
          </a:p>
          <a:p>
            <a:r>
              <a:rPr lang="en-US" dirty="0" smtClean="0"/>
              <a:t>Obtain official recognition of the planning team</a:t>
            </a:r>
          </a:p>
          <a:p>
            <a:r>
              <a:rPr lang="en-US" dirty="0" smtClean="0"/>
              <a:t>Build relationships to:</a:t>
            </a:r>
          </a:p>
          <a:p>
            <a:pPr lvl="2"/>
            <a:r>
              <a:rPr lang="en-US" dirty="0" smtClean="0"/>
              <a:t>Increase coordination and commitment </a:t>
            </a:r>
          </a:p>
          <a:p>
            <a:pPr lvl="2"/>
            <a:r>
              <a:rPr lang="en-US" dirty="0" smtClean="0"/>
              <a:t>Build resilience and enhance post-disaster response and recovery</a:t>
            </a:r>
          </a:p>
          <a:p>
            <a:endParaRPr lang="en-US" dirty="0"/>
          </a:p>
        </p:txBody>
      </p:sp>
      <p:grpSp>
        <p:nvGrpSpPr>
          <p:cNvPr id="5" name="Group 4" descr="Resilience symbol."/>
          <p:cNvGrpSpPr/>
          <p:nvPr/>
        </p:nvGrpSpPr>
        <p:grpSpPr>
          <a:xfrm>
            <a:off x="7043367" y="2774024"/>
            <a:ext cx="1797022" cy="1796914"/>
            <a:chOff x="5711758" y="1867030"/>
            <a:chExt cx="2136842" cy="2136713"/>
          </a:xfrm>
        </p:grpSpPr>
        <p:sp>
          <p:nvSpPr>
            <p:cNvPr id="6" name="Right Arrow 5"/>
            <p:cNvSpPr/>
            <p:nvPr/>
          </p:nvSpPr>
          <p:spPr bwMode="auto">
            <a:xfrm>
              <a:off x="7086600" y="2399075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 flipH="1">
              <a:off x="5711758" y="2399075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5400000" flipH="1">
              <a:off x="6399705" y="1711180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6200000" flipH="1" flipV="1">
              <a:off x="6396900" y="3085893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Buy-In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73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-Jurisdictional Planning Team flows back and forth between Jurisdiction A - One Representative on Planning Team, and Jurisdiction B - Multiple Representatives on Planning Team with a lead point of contact. Jurisdictions A and B flow back and forth beween sub-teams, one for each Jurisdiction." title="Multi-Jurisdictional Planning Team Process Flow Diagram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1143001"/>
            <a:ext cx="5638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Multi-Jurisdiction Planning Teams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 pointing to white board while people around a table look on." title="Meeting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82460"/>
            <a:ext cx="3245841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068388"/>
            <a:ext cx="5105400" cy="4570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dirty="0" smtClean="0"/>
              <a:t>Confirm plan purpose and m</a:t>
            </a:r>
            <a:r>
              <a:rPr lang="en-US" b="1" dirty="0" smtClean="0"/>
              <a:t>ission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 smtClean="0"/>
              <a:t>Review the current mitigation plan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 smtClean="0"/>
              <a:t>Refine plan scope and schedule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Establish responsibilities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 smtClean="0"/>
              <a:t>Develop an </a:t>
            </a:r>
            <a:r>
              <a:rPr lang="en-US" dirty="0"/>
              <a:t>outreach </a:t>
            </a:r>
            <a:r>
              <a:rPr lang="en-US" dirty="0" smtClean="0"/>
              <a:t>strategy</a:t>
            </a:r>
            <a:endParaRPr lang="en-US" dirty="0"/>
          </a:p>
          <a:p>
            <a:pPr marL="514350" lvl="0" indent="-514350">
              <a:buFont typeface="+mj-lt"/>
              <a:buAutoNum type="arabicParenR"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Planning Team Decisions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ct life, property, economy, quality of life, and environment of Lincoln County from hazards and disaster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3" y="1600200"/>
            <a:ext cx="8433833" cy="2069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 descr="Protect life, property, economy, quality of life, and environment of Lincoln County from hazards and disasters.&#10;" title="Scroll."/>
          <p:cNvSpPr txBox="1"/>
          <p:nvPr/>
        </p:nvSpPr>
        <p:spPr>
          <a:xfrm>
            <a:off x="1168916" y="19050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Protect </a:t>
            </a:r>
            <a:r>
              <a:rPr lang="en-US" sz="2800" b="1" i="1" dirty="0"/>
              <a:t>life, property, economy, quality of life, and environment of Lincoln County from hazards and </a:t>
            </a:r>
            <a:r>
              <a:rPr lang="en-US" sz="2800" b="1" i="1" dirty="0" smtClean="0"/>
              <a:t>disasters.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Confirm Plan Purpose and Mission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updating your community’s mitigation plan, a general review of the plan can provide:</a:t>
            </a:r>
          </a:p>
          <a:p>
            <a:r>
              <a:rPr lang="en-US" dirty="0" smtClean="0"/>
              <a:t>Ideas for improvement</a:t>
            </a:r>
          </a:p>
          <a:p>
            <a:r>
              <a:rPr lang="en-US" dirty="0" smtClean="0"/>
              <a:t>Identify areas that may require more time and resources</a:t>
            </a:r>
          </a:p>
          <a:p>
            <a:r>
              <a:rPr lang="en-US" dirty="0" smtClean="0"/>
              <a:t>Impacts to the plan’s scope and schedule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Review the Current Mitigation Plan</a:t>
            </a:r>
          </a:p>
        </p:txBody>
      </p:sp>
    </p:spTree>
    <p:extLst>
      <p:ext uri="{BB962C8B-B14F-4D97-AF65-F5344CB8AC3E}">
        <p14:creationId xmlns:p14="http://schemas.microsoft.com/office/powerpoint/2010/main" val="3028513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heck mark on the Mitigation examples of Elevated home byt he river and property acquisition. X over the Preparedness and Response example of the purchase of Police Command Vehicle.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/>
          <a:stretch/>
        </p:blipFill>
        <p:spPr>
          <a:xfrm>
            <a:off x="6543304" y="2590800"/>
            <a:ext cx="2189533" cy="1920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6485241" y="4530969"/>
            <a:ext cx="2582559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Calibri" pitchFamily="34" charset="0"/>
                <a:ea typeface="ＭＳ Ｐゴシック" pitchFamily="-111" charset="-128"/>
              </a:rPr>
              <a:t>PREPAREDNESS AND RESPONSE: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Calibri" pitchFamily="34" charset="0"/>
                <a:ea typeface="ＭＳ Ｐゴシック" pitchFamily="-111" charset="-128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1" charset="-128"/>
              </a:rPr>
              <a:t>Purchase of Police Command Vehicle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4530969"/>
            <a:ext cx="2743199" cy="5744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A80000"/>
                </a:solidFill>
                <a:latin typeface="Calibri" pitchFamily="34" charset="0"/>
                <a:ea typeface="ＭＳ Ｐゴシック" pitchFamily="-111" charset="-128"/>
              </a:rPr>
              <a:t>MITIGATION: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Calibri" pitchFamily="34" charset="0"/>
                <a:ea typeface="ＭＳ Ｐゴシック" pitchFamily="-111" charset="-128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1" charset="-128"/>
              </a:rPr>
              <a:t>Elevated Home by the River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0" y="4530970"/>
            <a:ext cx="3437241" cy="419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A80000"/>
                </a:solidFill>
                <a:latin typeface="Calibri" pitchFamily="34" charset="0"/>
                <a:ea typeface="ＭＳ Ｐゴシック" pitchFamily="-111" charset="-128"/>
              </a:rPr>
              <a:t>MITIGATION: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A80000"/>
                </a:solidFill>
                <a:effectLst/>
                <a:latin typeface="Calibri" pitchFamily="34" charset="0"/>
                <a:ea typeface="ＭＳ Ｐゴシック" pitchFamily="-111" charset="-128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11" charset="-128"/>
              </a:rPr>
              <a:t>Property Acquisition</a:t>
            </a:r>
          </a:p>
        </p:txBody>
      </p:sp>
      <p:pic>
        <p:nvPicPr>
          <p:cNvPr id="14" name="Picture 13" descr="Check mark on the Mitigation examples of Elevated home byt he river and property acquisition. X over the Preparedness and Response example of the purchase of Police Command Vehicle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65" y="1905000"/>
            <a:ext cx="1676635" cy="1945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90525" y="1066800"/>
            <a:ext cx="8229600" cy="836612"/>
          </a:xfrm>
          <a:prstGeom prst="rect">
            <a:avLst/>
          </a:prstGeom>
          <a:effectLst/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401638" algn="l"/>
              </a:tabLst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n-lt"/>
              </a:rPr>
              <a:t>Retrofit a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critical facility, enforce building codes, land use planning, removal of structure from hazard area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1638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1638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4572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401638" algn="l"/>
              </a:tabLst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</a:t>
            </a:r>
            <a:fld id="{167A036F-738C-4416-983E-5B04119587A4}" type="slidenum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b="1" dirty="0"/>
          </a:p>
        </p:txBody>
      </p:sp>
      <p:pic>
        <p:nvPicPr>
          <p:cNvPr id="7" name="Picture 6" descr="Check mark on the Mitigation examples of Elevated home byt he river and property acquisition. X over the Preparedness and Response example of the purchase of Police Command Vehicle.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645" y="2587499"/>
            <a:ext cx="1524283" cy="192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heck mark on the Mitigation examples of Elevated home byt he river and property acquisition. X over the Preparedness and Response example of the purchase of Police Command Vehicle.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591457"/>
            <a:ext cx="1526499" cy="1931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heck mark on the Mitigation examples of Elevated home byt he river and property acquisition. X over the Preparedness and Response example of the purchase of Police Command Vehicle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" y="2591457"/>
            <a:ext cx="2558663" cy="1918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Check mark on the Mitigation examples of Elevated home byt he river and property acquisition. X over the Preparedness and Response example of the purchase of Police Command Vehicle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4205"/>
            <a:ext cx="2029582" cy="2134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Mitigation: Example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04800" y="1066800"/>
            <a:ext cx="8686800" cy="457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City of Portland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Seismic Retrofit Program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565" y="1757798"/>
            <a:ext cx="2754805" cy="2330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855" y="4224588"/>
            <a:ext cx="6791090" cy="14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Task: Notice to Proceed&#10;Target Completion Date:September 1, 2012&#10;Task: Task 1 - Hold Project Kickoff Meeting&#10;Target Completion Date: October 15, 2012&#10;Task: Task 2 - Engage Public&#10;Target Completion Date: Ongoing&#10;Task: Task 3 - Conduct Risk Assessment&#10;Target Completion Date: January 15, 2013&#10;Task: Task 4 - Develop Mitigation Strategy&#10;Target Completion Date: March 1, 2013&#10;Task: Task 5 - Update Plan Maintenance Process&#10;Target Completion Date: March 15, 2013&#10;Task: Task 6 - Review and Submit Plan&#10;Target Completion Date: May 1, 2013" title="Plan Scope and Schedu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06924"/>
              </p:ext>
            </p:extLst>
          </p:nvPr>
        </p:nvGraphicFramePr>
        <p:xfrm>
          <a:off x="533400" y="1273834"/>
          <a:ext cx="80772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Tasks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Target Completion Date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Notice to </a:t>
                      </a:r>
                      <a:r>
                        <a:rPr lang="en-US" sz="1800" b="1" dirty="0" smtClean="0">
                          <a:effectLst/>
                        </a:rPr>
                        <a:t>Proceed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September 1, 2012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Task 1: </a:t>
                      </a:r>
                      <a:r>
                        <a:rPr lang="en-US" sz="1800" b="1" dirty="0" smtClean="0">
                          <a:effectLst/>
                        </a:rPr>
                        <a:t>Hold</a:t>
                      </a:r>
                      <a:r>
                        <a:rPr lang="en-US" sz="1800" b="1" baseline="0" dirty="0" smtClean="0">
                          <a:effectLst/>
                        </a:rPr>
                        <a:t> Project Kickoff Meeting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October 15, 2012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Task 2: </a:t>
                      </a:r>
                      <a:r>
                        <a:rPr lang="en-US" sz="1800" b="1" dirty="0" smtClean="0">
                          <a:effectLst/>
                        </a:rPr>
                        <a:t>Engage</a:t>
                      </a:r>
                      <a:r>
                        <a:rPr lang="en-US" sz="1800" b="1" baseline="0" dirty="0" smtClean="0">
                          <a:effectLst/>
                        </a:rPr>
                        <a:t> Public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Ongoing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Task 3: </a:t>
                      </a:r>
                      <a:r>
                        <a:rPr lang="en-US" sz="1800" b="1" dirty="0" smtClean="0">
                          <a:effectLst/>
                        </a:rPr>
                        <a:t>Conduct Risk Assessment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January 15, 2013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Task 4: Develop Mitigation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Strategy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March 1, 2013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Task </a:t>
                      </a:r>
                      <a:r>
                        <a:rPr lang="en-US" sz="1800" b="1" dirty="0" smtClean="0">
                          <a:effectLst/>
                        </a:rPr>
                        <a:t>5: </a:t>
                      </a:r>
                      <a:r>
                        <a:rPr lang="en-US" sz="1800" b="1" dirty="0">
                          <a:effectLst/>
                        </a:rPr>
                        <a:t>Update Plan Maintenance Process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March 15, 2013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>
                    <a:solidFill>
                      <a:srgbClr val="C8E4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Task </a:t>
                      </a:r>
                      <a:r>
                        <a:rPr lang="en-US" sz="1800" b="1" dirty="0" smtClean="0">
                          <a:effectLst/>
                        </a:rPr>
                        <a:t>6: Review and Submit Plan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May 1, 2013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182880" marB="9144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/>
              <a:t>3</a:t>
            </a:r>
            <a:r>
              <a:rPr lang="en-US" dirty="0" smtClean="0"/>
              <a:t>. Refine Plan Scope and Schedule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93438"/>
            <a:ext cx="5529493" cy="59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32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meetings</a:t>
            </a:r>
          </a:p>
          <a:p>
            <a:r>
              <a:rPr lang="en-US" dirty="0" smtClean="0"/>
              <a:t>Make decisions on plan process and content</a:t>
            </a:r>
          </a:p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Submit mitigation action worksheets</a:t>
            </a:r>
          </a:p>
          <a:p>
            <a:r>
              <a:rPr lang="en-US" dirty="0" smtClean="0"/>
              <a:t>Review drafts</a:t>
            </a:r>
          </a:p>
          <a:p>
            <a:r>
              <a:rPr lang="en-US" dirty="0" smtClean="0"/>
              <a:t>Coordinate and assist with public involvement and plan adoptions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Establish Responsibilities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" y="891540"/>
            <a:ext cx="4590305" cy="59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338" y="891540"/>
            <a:ext cx="4367752" cy="611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1. Confirm plan purpose and mission&#10;2. Review the current mitigation plan&#10;3. Confirm plan scope and schedule&#10;4. Establish responsibilities&#10;"/>
          <p:cNvGrpSpPr/>
          <p:nvPr/>
        </p:nvGrpSpPr>
        <p:grpSpPr>
          <a:xfrm>
            <a:off x="152400" y="1219200"/>
            <a:ext cx="8599278" cy="1969878"/>
            <a:chOff x="152400" y="1219200"/>
            <a:chExt cx="8599278" cy="1969878"/>
          </a:xfrm>
        </p:grpSpPr>
        <p:sp>
          <p:nvSpPr>
            <p:cNvPr id="16" name="Oval 15"/>
            <p:cNvSpPr/>
            <p:nvPr/>
          </p:nvSpPr>
          <p:spPr bwMode="auto">
            <a:xfrm>
              <a:off x="6781800" y="1219200"/>
              <a:ext cx="1969878" cy="1969878"/>
            </a:xfrm>
            <a:prstGeom prst="ellipse">
              <a:avLst/>
            </a:prstGeom>
            <a:gradFill flip="none" rotWithShape="1">
              <a:gsLst>
                <a:gs pos="0">
                  <a:srgbClr val="FCB142"/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419600" y="1219200"/>
              <a:ext cx="1969878" cy="1969878"/>
            </a:xfrm>
            <a:prstGeom prst="ellipse">
              <a:avLst/>
            </a:prstGeom>
            <a:gradFill flip="none" rotWithShape="1">
              <a:gsLst>
                <a:gs pos="0">
                  <a:srgbClr val="FCB142"/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226783" y="1219200"/>
              <a:ext cx="1969878" cy="1969878"/>
            </a:xfrm>
            <a:prstGeom prst="ellipse">
              <a:avLst/>
            </a:prstGeom>
            <a:gradFill flip="none" rotWithShape="1">
              <a:gsLst>
                <a:gs pos="0">
                  <a:srgbClr val="FCB142"/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52400" y="1219200"/>
              <a:ext cx="1969878" cy="1969878"/>
            </a:xfrm>
            <a:prstGeom prst="ellipse">
              <a:avLst/>
            </a:prstGeom>
            <a:gradFill flip="none" rotWithShape="1">
              <a:gsLst>
                <a:gs pos="0">
                  <a:srgbClr val="FCB142"/>
                </a:gs>
                <a:gs pos="50000">
                  <a:srgbClr val="FFCC00">
                    <a:tint val="44500"/>
                    <a:satMod val="160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Develop an Outreach Strategy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219200" y="3452004"/>
            <a:ext cx="6400800" cy="1272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Next Unit:</a:t>
            </a:r>
          </a:p>
          <a:p>
            <a:pPr marL="0" indent="0" algn="ctr">
              <a:buNone/>
            </a:pPr>
            <a:r>
              <a:rPr lang="en-US" sz="3600" dirty="0" smtClean="0"/>
              <a:t>Develop an Outreach Strategy</a:t>
            </a:r>
            <a:endParaRPr lang="en-US" sz="3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856520" y="1828800"/>
            <a:ext cx="198268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284163" indent="-284163">
              <a:buNone/>
            </a:pPr>
            <a:r>
              <a:rPr lang="en-US" sz="1600" dirty="0" smtClean="0"/>
              <a:t>4) Establish responsibilities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419600" y="1828800"/>
            <a:ext cx="2263356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284163" indent="-284163">
              <a:buNone/>
            </a:pPr>
            <a:r>
              <a:rPr lang="en-US" sz="1600" dirty="0" smtClean="0"/>
              <a:t>3) Confirm plan scope	and schedule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384844" y="1828800"/>
            <a:ext cx="1653756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284163" indent="-284163">
              <a:buNone/>
            </a:pPr>
            <a:r>
              <a:rPr lang="en-US" sz="1600" dirty="0" smtClean="0"/>
              <a:t>2) Review the current mitigation plan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50089" y="1828800"/>
            <a:ext cx="1935911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284163" indent="-284163">
              <a:buNone/>
              <a:tabLst/>
            </a:pPr>
            <a:r>
              <a:rPr lang="en-US" sz="1600" dirty="0" smtClean="0"/>
              <a:t>1) Confirm plan purpose and mission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1180"/>
            <a:ext cx="5334000" cy="2895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Unit 4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5400" dirty="0" smtClean="0"/>
              <a:t>Develop an Outreach Strategy</a:t>
            </a:r>
            <a:endParaRPr lang="en-US" sz="5400" b="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Visual 1.42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083946"/>
            <a:ext cx="3519333" cy="462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Level of Effort."/>
          <p:cNvSpPr txBox="1"/>
          <p:nvPr/>
        </p:nvSpPr>
        <p:spPr>
          <a:xfrm>
            <a:off x="4876800" y="1307068"/>
            <a:ext cx="13716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 descr="Arrow from bottom to top of pyramid.&#10;Bottom level: Public.&#10;Mid Level: Stakeholders.&#10;Top Level: Planning Team." title="Level of Effort Pyrami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05694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Strategy Framework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Federal Planning Requirement ico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996696"/>
          </a:xfrm>
          <a:prstGeom prst="rect">
            <a:avLst/>
          </a:prstGeom>
        </p:spPr>
      </p:pic>
      <p:sp>
        <p:nvSpPr>
          <p:cNvPr id="6" name="Rectangle 5" title="Planning Team Icon."/>
          <p:cNvSpPr/>
          <p:nvPr/>
        </p:nvSpPr>
        <p:spPr>
          <a:xfrm>
            <a:off x="304800" y="1280144"/>
            <a:ext cx="1203477" cy="120347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title="Stakeholders icon."/>
          <p:cNvSpPr/>
          <p:nvPr/>
        </p:nvSpPr>
        <p:spPr>
          <a:xfrm>
            <a:off x="3505200" y="1266551"/>
            <a:ext cx="1203477" cy="120347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391415" y="1290965"/>
            <a:ext cx="1989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>
                <a:solidFill>
                  <a:srgbClr val="3A49B4"/>
                </a:solidFill>
              </a:rPr>
              <a:t>Planning </a:t>
            </a:r>
            <a:r>
              <a:rPr lang="en-US" sz="2000" b="1" dirty="0" smtClean="0">
                <a:solidFill>
                  <a:srgbClr val="3A49B4"/>
                </a:solidFill>
              </a:rPr>
              <a:t>Team</a:t>
            </a:r>
            <a:endParaRPr lang="en-US" sz="2000" b="1" dirty="0">
              <a:solidFill>
                <a:srgbClr val="3A49B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139" y="1290965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4670B4"/>
                </a:solidFill>
              </a:rPr>
              <a:t>Stakeholders</a:t>
            </a:r>
            <a:endParaRPr lang="en-US" sz="2000" b="1" dirty="0">
              <a:solidFill>
                <a:srgbClr val="4670B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313" y="2413337"/>
            <a:ext cx="2734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Agencies involved in </a:t>
            </a:r>
            <a:r>
              <a:rPr lang="en-US" b="1" dirty="0" smtClean="0">
                <a:solidFill>
                  <a:srgbClr val="000066"/>
                </a:solidFill>
              </a:rPr>
              <a:t>hazard mitigation </a:t>
            </a:r>
            <a:r>
              <a:rPr lang="en-US" b="1" dirty="0">
                <a:solidFill>
                  <a:srgbClr val="000066"/>
                </a:solidFill>
              </a:rPr>
              <a:t>activities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Agencies with authority to regulate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3540" y="2413337"/>
            <a:ext cx="2585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Neighboring jurisdictions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Businesses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Academia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Other private and </a:t>
            </a:r>
            <a:r>
              <a:rPr lang="en-US" b="1" dirty="0" smtClean="0">
                <a:solidFill>
                  <a:srgbClr val="000066"/>
                </a:solidFill>
              </a:rPr>
              <a:t>nonprofit interests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340" y="2413337"/>
            <a:ext cx="203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Residents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Business owners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Local workers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4" name="Rectangle 13" title="Members of the Public icon."/>
          <p:cNvSpPr/>
          <p:nvPr/>
        </p:nvSpPr>
        <p:spPr>
          <a:xfrm>
            <a:off x="6545340" y="1356870"/>
            <a:ext cx="1135137" cy="108187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981" b="-586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7535939" y="1290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4670B4"/>
                </a:solidFill>
              </a:rPr>
              <a:t>Public</a:t>
            </a:r>
            <a:endParaRPr lang="en-US" sz="2000" b="1" dirty="0">
              <a:solidFill>
                <a:srgbClr val="4670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Involvement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Elected officials</a:t>
            </a:r>
          </a:p>
          <a:p>
            <a:r>
              <a:rPr lang="en-US" dirty="0" smtClean="0"/>
              <a:t>Business leaders and large employers</a:t>
            </a:r>
          </a:p>
          <a:p>
            <a:r>
              <a:rPr lang="en-US" dirty="0" smtClean="0"/>
              <a:t>Regional, State, and Federal agencies</a:t>
            </a:r>
          </a:p>
          <a:p>
            <a:r>
              <a:rPr lang="en-US" dirty="0" smtClean="0"/>
              <a:t>Cultural institutions</a:t>
            </a:r>
          </a:p>
          <a:p>
            <a:r>
              <a:rPr lang="en-US" dirty="0" smtClean="0"/>
              <a:t>Schools and universities</a:t>
            </a:r>
          </a:p>
          <a:p>
            <a:r>
              <a:rPr lang="en-US" dirty="0" smtClean="0"/>
              <a:t>Nonprofit organizations</a:t>
            </a:r>
          </a:p>
          <a:p>
            <a:r>
              <a:rPr lang="en-US" dirty="0" smtClean="0"/>
              <a:t>Neighborhood groups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Stakeholders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Educates people about hazards and risk </a:t>
            </a:r>
          </a:p>
          <a:p>
            <a:pPr lvl="0"/>
            <a:r>
              <a:rPr lang="en-US" dirty="0" smtClean="0"/>
              <a:t>Incorporates different perspectives </a:t>
            </a:r>
          </a:p>
          <a:p>
            <a:pPr lvl="0"/>
            <a:r>
              <a:rPr lang="en-US" dirty="0" smtClean="0"/>
              <a:t>Improves plan quality</a:t>
            </a:r>
          </a:p>
          <a:p>
            <a:pPr lvl="0"/>
            <a:r>
              <a:rPr lang="en-US" dirty="0" smtClean="0"/>
              <a:t>Ensures transparency and builds trust</a:t>
            </a:r>
          </a:p>
          <a:p>
            <a:pPr lvl="0"/>
            <a:r>
              <a:rPr lang="en-US" dirty="0" smtClean="0"/>
              <a:t>Improves opportunities for implementation through by building consensus </a:t>
            </a:r>
          </a:p>
          <a:p>
            <a:pPr lvl="0"/>
            <a:r>
              <a:rPr lang="en-US" dirty="0" smtClean="0"/>
              <a:t>Strengthens community disaster resilience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Public Involvement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outreach </a:t>
            </a:r>
            <a:r>
              <a:rPr lang="en-US" dirty="0" smtClean="0">
                <a:solidFill>
                  <a:srgbClr val="002060"/>
                </a:solidFill>
              </a:rPr>
              <a:t>strategy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all jurisdictions</a:t>
            </a:r>
          </a:p>
          <a:p>
            <a:pPr lvl="2"/>
            <a:r>
              <a:rPr lang="en-US" dirty="0" smtClean="0"/>
              <a:t>Who? – Stakeholders</a:t>
            </a:r>
            <a:r>
              <a:rPr lang="en-US" dirty="0"/>
              <a:t> </a:t>
            </a:r>
            <a:r>
              <a:rPr lang="en-US" dirty="0" smtClean="0"/>
              <a:t>and public</a:t>
            </a:r>
          </a:p>
          <a:p>
            <a:pPr lvl="2"/>
            <a:r>
              <a:rPr lang="en-US" dirty="0" smtClean="0"/>
              <a:t>How? – Messages and methods</a:t>
            </a:r>
          </a:p>
          <a:p>
            <a:pPr lvl="2"/>
            <a:r>
              <a:rPr lang="en-US" dirty="0" smtClean="0"/>
              <a:t>When? – Schedule</a:t>
            </a:r>
          </a:p>
          <a:p>
            <a:r>
              <a:rPr lang="en-US" dirty="0" smtClean="0"/>
              <a:t>Coordinate and facilitate communication</a:t>
            </a:r>
          </a:p>
          <a:p>
            <a:r>
              <a:rPr lang="en-US" dirty="0" smtClean="0"/>
              <a:t>Evaluate and incorporate feedback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Planning Team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events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News media</a:t>
            </a:r>
          </a:p>
          <a:p>
            <a:r>
              <a:rPr lang="en-US" dirty="0" smtClean="0"/>
              <a:t>Roundtable / forums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Websites</a:t>
            </a:r>
          </a:p>
          <a:p>
            <a:r>
              <a:rPr lang="en-US" dirty="0"/>
              <a:t>Questionnaires / surveys</a:t>
            </a:r>
          </a:p>
          <a:p>
            <a:r>
              <a:rPr lang="en-US" dirty="0" smtClean="0"/>
              <a:t>Presentations </a:t>
            </a:r>
            <a:r>
              <a:rPr lang="en-US" dirty="0"/>
              <a:t>to governing </a:t>
            </a:r>
            <a:r>
              <a:rPr lang="en-US" dirty="0" smtClean="0"/>
              <a:t>bodies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Methods</a:t>
            </a:r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068388"/>
            <a:ext cx="39892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347955" y="4040188"/>
            <a:ext cx="2338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Quinault Indian Nation, WA</a:t>
            </a:r>
          </a:p>
        </p:txBody>
      </p:sp>
    </p:spTree>
    <p:extLst>
      <p:ext uri="{BB962C8B-B14F-4D97-AF65-F5344CB8AC3E}">
        <p14:creationId xmlns:p14="http://schemas.microsoft.com/office/powerpoint/2010/main" val="4181381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001000" cy="4646612"/>
          </a:xfrm>
        </p:spPr>
        <p:txBody>
          <a:bodyPr/>
          <a:lstStyle/>
          <a:p>
            <a:pPr lvl="0"/>
            <a:r>
              <a:rPr lang="en-US" dirty="0" smtClean="0"/>
              <a:t>Prevent injury and loss of life</a:t>
            </a:r>
          </a:p>
          <a:p>
            <a:pPr lvl="0"/>
            <a:r>
              <a:rPr lang="en-US" dirty="0" smtClean="0"/>
              <a:t>Prevent damage to </a:t>
            </a:r>
            <a:br>
              <a:rPr lang="en-US" dirty="0" smtClean="0"/>
            </a:br>
            <a:r>
              <a:rPr lang="en-US" dirty="0" smtClean="0"/>
              <a:t>community assets</a:t>
            </a:r>
            <a:br>
              <a:rPr lang="en-US" dirty="0" smtClean="0"/>
            </a:br>
            <a:r>
              <a:rPr lang="en-US" dirty="0" smtClean="0"/>
              <a:t>(existing and future)</a:t>
            </a:r>
          </a:p>
          <a:p>
            <a:r>
              <a:rPr lang="en-US" dirty="0"/>
              <a:t>Reduce costs of disaster </a:t>
            </a:r>
            <a:r>
              <a:rPr lang="en-US" dirty="0" smtClean="0"/>
              <a:t>response/recovery</a:t>
            </a:r>
          </a:p>
          <a:p>
            <a:pPr lvl="0"/>
            <a:r>
              <a:rPr lang="en-US" dirty="0" smtClean="0"/>
              <a:t>Advance other community objectives</a:t>
            </a:r>
          </a:p>
          <a:p>
            <a:endParaRPr lang="en-US" dirty="0"/>
          </a:p>
        </p:txBody>
      </p:sp>
      <p:pic>
        <p:nvPicPr>
          <p:cNvPr id="4" name="Picture 3" descr="Hand holding a seedling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81"/>
          <a:stretch/>
        </p:blipFill>
        <p:spPr>
          <a:xfrm>
            <a:off x="6553200" y="1112183"/>
            <a:ext cx="2317311" cy="2545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Is an Investment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2743200" cy="38084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your community, what types of public outreach and involvement methods have worked well?</a:t>
            </a:r>
            <a:endParaRPr lang="en-US" dirty="0"/>
          </a:p>
        </p:txBody>
      </p:sp>
      <p:pic>
        <p:nvPicPr>
          <p:cNvPr id="7" name="Picture 6" descr="Large open room with different tables and displays and people talking to each other." title="Meet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5638800" cy="37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 Planning Team icon."/>
          <p:cNvSpPr/>
          <p:nvPr/>
        </p:nvSpPr>
        <p:spPr>
          <a:xfrm>
            <a:off x="3581400" y="2667000"/>
            <a:ext cx="1584477" cy="153925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 descr="The public and stakeholders are on the outside. Town, County, District, Tribe and City are in a circle and the Planning Team is in the center of the circle." title="Multi-Jurisdicional outreach diagram."/>
          <p:cNvGrpSpPr/>
          <p:nvPr/>
        </p:nvGrpSpPr>
        <p:grpSpPr>
          <a:xfrm>
            <a:off x="609600" y="1371600"/>
            <a:ext cx="7771254" cy="3618068"/>
            <a:chOff x="609600" y="1371600"/>
            <a:chExt cx="7771254" cy="3618068"/>
          </a:xfrm>
        </p:grpSpPr>
        <p:pic>
          <p:nvPicPr>
            <p:cNvPr id="8" name="Picture 7" descr="public icon.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r="45806"/>
            <a:stretch/>
          </p:blipFill>
          <p:spPr>
            <a:xfrm>
              <a:off x="609600" y="1371600"/>
              <a:ext cx="1561043" cy="1598481"/>
            </a:xfrm>
            <a:prstGeom prst="rect">
              <a:avLst/>
            </a:prstGeom>
          </p:spPr>
        </p:pic>
        <p:pic>
          <p:nvPicPr>
            <p:cNvPr id="9" name="Picture 8" descr="staekholders icon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429000"/>
              <a:ext cx="1522854" cy="1560668"/>
            </a:xfrm>
            <a:prstGeom prst="rect">
              <a:avLst/>
            </a:prstGeom>
          </p:spPr>
        </p:pic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668150305"/>
                </p:ext>
              </p:extLst>
            </p:nvPr>
          </p:nvGraphicFramePr>
          <p:xfrm>
            <a:off x="2133600" y="1837677"/>
            <a:ext cx="4811486" cy="297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Multi-Jurisdictional Outreach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Brainstorm outreach activities</a:t>
            </a:r>
          </a:p>
          <a:p>
            <a:r>
              <a:rPr lang="en-US" dirty="0" smtClean="0"/>
              <a:t>Determine outreach objectives and schedule </a:t>
            </a:r>
          </a:p>
          <a:p>
            <a:r>
              <a:rPr lang="en-US" dirty="0" smtClean="0"/>
              <a:t>Develop clear and consistent messages that align with community values  </a:t>
            </a:r>
          </a:p>
          <a:p>
            <a:r>
              <a:rPr lang="en-US" dirty="0" smtClean="0"/>
              <a:t>Evaluate and incorporate feedback</a:t>
            </a:r>
          </a:p>
          <a:p>
            <a:r>
              <a:rPr lang="en-US" dirty="0" smtClean="0"/>
              <a:t>Celebrate success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Outreach Strategy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4800600" cy="4270654"/>
          </a:xfrm>
        </p:spPr>
        <p:txBody>
          <a:bodyPr/>
          <a:lstStyle/>
          <a:p>
            <a:r>
              <a:rPr lang="en-US" dirty="0" smtClean="0"/>
              <a:t>Make the final plan draft available for comment</a:t>
            </a:r>
          </a:p>
          <a:p>
            <a:r>
              <a:rPr lang="en-US" dirty="0" smtClean="0"/>
              <a:t>Consider existing policies for public review</a:t>
            </a:r>
          </a:p>
          <a:p>
            <a:r>
              <a:rPr lang="en-US" dirty="0" smtClean="0"/>
              <a:t>Use the adoption process to increase awareness</a:t>
            </a:r>
          </a:p>
        </p:txBody>
      </p:sp>
      <p:pic>
        <p:nvPicPr>
          <p:cNvPr id="4" name="Picture 3" descr="Federal planning requirement ico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99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Involve the Public Prior to Plan Adoption</a:t>
            </a:r>
            <a:endParaRPr lang="en-US" sz="32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3456" y="1135761"/>
            <a:ext cx="3069044" cy="327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6275070" y="4417695"/>
            <a:ext cx="2400300" cy="255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0" kern="0" dirty="0" smtClean="0">
                <a:solidFill>
                  <a:schemeClr val="tx1"/>
                </a:solidFill>
              </a:rPr>
              <a:t>Idaho County, ID</a:t>
            </a:r>
            <a:endParaRPr lang="en-US" sz="1400" b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3962400" cy="4570412"/>
          </a:xfrm>
        </p:spPr>
        <p:txBody>
          <a:bodyPr/>
          <a:lstStyle/>
          <a:p>
            <a:r>
              <a:rPr lang="en-US" dirty="0" smtClean="0"/>
              <a:t>Identify how to continue public involvement after plan adoption</a:t>
            </a:r>
          </a:p>
          <a:p>
            <a:r>
              <a:rPr lang="en-US" dirty="0" smtClean="0"/>
              <a:t>Use methods that were successful during the planning process</a:t>
            </a:r>
          </a:p>
          <a:p>
            <a:endParaRPr lang="en-US" dirty="0"/>
          </a:p>
        </p:txBody>
      </p:sp>
      <p:pic>
        <p:nvPicPr>
          <p:cNvPr id="4" name="Picture 3" title="Federal Planning Requirement ico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99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Keep Public Involved After Plan Adoption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329" y="1106488"/>
            <a:ext cx="3649471" cy="273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9"/>
          <p:cNvSpPr txBox="1">
            <a:spLocks/>
          </p:cNvSpPr>
          <p:nvPr/>
        </p:nvSpPr>
        <p:spPr>
          <a:xfrm>
            <a:off x="6705600" y="3853626"/>
            <a:ext cx="2057400" cy="2490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01638" algn="l"/>
              </a:tabLst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17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3089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546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4003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01638" algn="l"/>
              </a:tabLst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kern="0" dirty="0" smtClean="0">
                <a:solidFill>
                  <a:schemeClr val="tx1"/>
                </a:solidFill>
              </a:rPr>
              <a:t>Cannon Beach, Oregon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involved?</a:t>
            </a:r>
          </a:p>
          <a:p>
            <a:r>
              <a:rPr lang="en-US" dirty="0" smtClean="0"/>
              <a:t>How was the plan prepared?</a:t>
            </a:r>
          </a:p>
          <a:p>
            <a:pPr lvl="2"/>
            <a:r>
              <a:rPr lang="en-US" dirty="0" smtClean="0"/>
              <a:t>Schedule</a:t>
            </a:r>
          </a:p>
          <a:p>
            <a:pPr lvl="2"/>
            <a:r>
              <a:rPr lang="en-US" dirty="0" smtClean="0"/>
              <a:t>Activities</a:t>
            </a:r>
          </a:p>
          <a:p>
            <a:r>
              <a:rPr lang="en-US" dirty="0" smtClean="0"/>
              <a:t>How was the public involved?</a:t>
            </a:r>
          </a:p>
          <a:p>
            <a:r>
              <a:rPr lang="en-US" dirty="0" smtClean="0"/>
              <a:t>What future public involvement opportunities are scheduled? </a:t>
            </a:r>
          </a:p>
          <a:p>
            <a:pPr marL="0" indent="0">
              <a:buNone/>
            </a:pPr>
            <a:r>
              <a:rPr lang="en-US" dirty="0" smtClean="0"/>
              <a:t>Plan updates must document the current planning process</a:t>
            </a:r>
          </a:p>
        </p:txBody>
      </p:sp>
      <p:pic>
        <p:nvPicPr>
          <p:cNvPr id="4" name="Picture 3" title="Federal Planning Requirement ico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996696"/>
          </a:xfrm>
          <a:prstGeom prst="rect">
            <a:avLst/>
          </a:prstGeom>
        </p:spPr>
      </p:pic>
      <p:pic>
        <p:nvPicPr>
          <p:cNvPr id="5" name="Picture 4" title="Update icon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0732" r="20732" b="20732"/>
          <a:stretch/>
        </p:blipFill>
        <p:spPr bwMode="auto">
          <a:xfrm>
            <a:off x="7391400" y="2286000"/>
            <a:ext cx="1371600" cy="100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Who, What, and When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SafeandSoundSummi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77347"/>
            <a:ext cx="3733800" cy="512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884" y="1219200"/>
            <a:ext cx="4481031" cy="53958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94860" y="1219200"/>
            <a:ext cx="4385207" cy="4563606"/>
            <a:chOff x="4594860" y="1219200"/>
            <a:chExt cx="4385207" cy="45636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860" y="1219200"/>
              <a:ext cx="4269446" cy="4329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086600" y="5567362"/>
              <a:ext cx="189346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City of </a:t>
              </a:r>
              <a:r>
                <a:rPr lang="en-US" sz="800" dirty="0" smtClean="0"/>
                <a:t>Seattle </a:t>
              </a:r>
              <a:r>
                <a:rPr lang="en-US" sz="800" dirty="0"/>
                <a:t>Hazard Mitigation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204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Activity 1.1:</a:t>
            </a:r>
            <a:br>
              <a:rPr lang="en-US" sz="3600" dirty="0" smtClean="0"/>
            </a:br>
            <a:r>
              <a:rPr lang="en-US" sz="3600" dirty="0" smtClean="0"/>
              <a:t>Create an Outreach Strategy</a:t>
            </a:r>
            <a:br>
              <a:rPr lang="en-US" sz="3600" dirty="0" smtClean="0"/>
            </a:br>
            <a:r>
              <a:rPr lang="en-US" sz="2400" dirty="0" smtClean="0"/>
              <a:t>Allotted Time: 30 minutes</a:t>
            </a:r>
          </a:p>
        </p:txBody>
      </p:sp>
      <p:pic>
        <p:nvPicPr>
          <p:cNvPr id="2" name="Picture 1" descr="Folded hands on one side of the desk and hands gesturing on the other side." title="View from over an offic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133600"/>
            <a:ext cx="2514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3962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your small group, imagine that you are developing an outreach strategy as you begin the mitigation planning </a:t>
            </a:r>
            <a:r>
              <a:rPr lang="en-US" dirty="0" smtClean="0"/>
              <a:t>process. </a:t>
            </a:r>
            <a:r>
              <a:rPr lang="en-US" dirty="0"/>
              <a:t>How will you set up a process to ensure meaningful participation from each participating jurisdiction</a:t>
            </a:r>
            <a:r>
              <a:rPr lang="en-US" dirty="0" smtClean="0"/>
              <a:t>? </a:t>
            </a:r>
            <a:r>
              <a:rPr lang="en-US" dirty="0"/>
              <a:t>Respond to </a:t>
            </a:r>
            <a:r>
              <a:rPr lang="en-US" dirty="0" smtClean="0"/>
              <a:t>the questions in the handout.</a:t>
            </a:r>
          </a:p>
          <a:p>
            <a:r>
              <a:rPr lang="en-US" dirty="0"/>
              <a:t>Have one person from the group summarize the results of the discussion to report back to the class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6" descr="Activity Icon, picture of people sitting at table, this means that a class activity is next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1447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941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52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Activity 1.1:</a:t>
            </a:r>
            <a:br>
              <a:rPr lang="en-US" sz="3600" dirty="0" smtClean="0"/>
            </a:br>
            <a:r>
              <a:rPr lang="en-US" sz="3600" dirty="0" smtClean="0"/>
              <a:t>Create an Outreach Strategy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Allotted Time: 30 minutes</a:t>
            </a:r>
          </a:p>
        </p:txBody>
      </p:sp>
      <p:pic>
        <p:nvPicPr>
          <p:cNvPr id="2" name="Picture 1" descr="Folded hands on one side of the desk and hands gesturing on the other side." title="View from over an offic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143000"/>
            <a:ext cx="2514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Activity 1.1:</a:t>
            </a:r>
            <a:br>
              <a:rPr lang="en-US" sz="3600" dirty="0" smtClean="0"/>
            </a:br>
            <a:r>
              <a:rPr lang="en-US" sz="3600" dirty="0" smtClean="0"/>
              <a:t>Create an Outreach Strategy</a:t>
            </a:r>
            <a:br>
              <a:rPr lang="en-US" sz="3600" dirty="0" smtClean="0"/>
            </a:b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199" y="990600"/>
            <a:ext cx="9238426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  <a:tabLst>
                <a:tab pos="401638" algn="l"/>
              </a:tabLst>
            </a:pPr>
            <a:r>
              <a:rPr lang="en-US" b="1" dirty="0">
                <a:solidFill>
                  <a:srgbClr val="000066"/>
                </a:solidFill>
                <a:latin typeface="+mn-lt"/>
              </a:rPr>
              <a:t>Instructions</a:t>
            </a:r>
          </a:p>
          <a:p>
            <a:pPr eaLnBrk="0" hangingPunct="0">
              <a:spcBef>
                <a:spcPct val="20000"/>
              </a:spcBef>
              <a:tabLst>
                <a:tab pos="401638" algn="l"/>
              </a:tabLst>
            </a:pPr>
            <a:r>
              <a:rPr lang="en-US" dirty="0">
                <a:solidFill>
                  <a:srgbClr val="000066"/>
                </a:solidFill>
                <a:latin typeface="+mn-lt"/>
              </a:rPr>
              <a:t>In your small </a:t>
            </a:r>
            <a:r>
              <a:rPr lang="en-US" dirty="0">
                <a:solidFill>
                  <a:srgbClr val="000066"/>
                </a:solidFill>
              </a:rPr>
              <a:t>group, imagine that you are developing an outreach strategy as you begin </a:t>
            </a:r>
            <a:endParaRPr lang="en-US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20000"/>
              </a:spcBef>
              <a:tabLst>
                <a:tab pos="401638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the </a:t>
            </a:r>
            <a:r>
              <a:rPr lang="en-US" dirty="0">
                <a:solidFill>
                  <a:srgbClr val="000066"/>
                </a:solidFill>
              </a:rPr>
              <a:t>mitigation planning process. How will you set up a process to ensure meaningful </a:t>
            </a:r>
            <a:endParaRPr lang="en-US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20000"/>
              </a:spcBef>
              <a:tabLst>
                <a:tab pos="401638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participation </a:t>
            </a:r>
            <a:r>
              <a:rPr lang="en-US" dirty="0">
                <a:solidFill>
                  <a:srgbClr val="000066"/>
                </a:solidFill>
              </a:rPr>
              <a:t>from each participating jurisdiction? </a:t>
            </a:r>
            <a:endParaRPr lang="en-US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20000"/>
              </a:spcBef>
              <a:tabLst>
                <a:tab pos="401638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Respond </a:t>
            </a:r>
            <a:r>
              <a:rPr lang="en-US" dirty="0">
                <a:solidFill>
                  <a:srgbClr val="000066"/>
                </a:solidFill>
              </a:rPr>
              <a:t>to the following questions: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How will you: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Invite potential planning team members?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Coordinate participation of multiple jurisdictions?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Provide opportunities for public participation?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Obtain buy-in from elected officials?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What challenges do you foresee in obtaining meaningful participation?</a:t>
            </a: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Share </a:t>
            </a:r>
            <a:r>
              <a:rPr lang="en-US" dirty="0">
                <a:solidFill>
                  <a:srgbClr val="000066"/>
                </a:solidFill>
              </a:rPr>
              <a:t>a story about a planning process in your community that was a success or failure, </a:t>
            </a:r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in </a:t>
            </a:r>
            <a:r>
              <a:rPr lang="en-US" dirty="0">
                <a:solidFill>
                  <a:srgbClr val="000066"/>
                </a:solidFill>
              </a:rPr>
              <a:t>terms of participation and community buy-in, and why.</a:t>
            </a:r>
          </a:p>
          <a:p>
            <a:r>
              <a:rPr lang="en-US" dirty="0">
                <a:solidFill>
                  <a:srgbClr val="000066"/>
                </a:solidFill>
              </a:rPr>
              <a:t>Have one person from the group summarize the results of the discussion to report </a:t>
            </a:r>
            <a:r>
              <a:rPr lang="en-US" dirty="0" smtClean="0">
                <a:solidFill>
                  <a:srgbClr val="000066"/>
                </a:solidFill>
              </a:rPr>
              <a:t>back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to </a:t>
            </a:r>
            <a:r>
              <a:rPr lang="en-US" dirty="0">
                <a:solidFill>
                  <a:srgbClr val="000066"/>
                </a:solidFill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2011216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5105400" cy="4494212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/>
              <a:t>“Instead of repeated damage and continual demands for federal disaster assistance, resilient communities proactively protect themselves against hazards, build self-sufficiency, and become more sustainable” (Godschalk et al., 2009).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grpSp>
        <p:nvGrpSpPr>
          <p:cNvPr id="10" name="Group 9" descr="Resilience symbol.&#10;"/>
          <p:cNvGrpSpPr/>
          <p:nvPr/>
        </p:nvGrpSpPr>
        <p:grpSpPr>
          <a:xfrm>
            <a:off x="5954736" y="1295400"/>
            <a:ext cx="2721982" cy="2721818"/>
            <a:chOff x="5711758" y="1867030"/>
            <a:chExt cx="2136842" cy="2136713"/>
          </a:xfrm>
        </p:grpSpPr>
        <p:sp>
          <p:nvSpPr>
            <p:cNvPr id="6" name="Right Arrow 5"/>
            <p:cNvSpPr/>
            <p:nvPr/>
          </p:nvSpPr>
          <p:spPr bwMode="auto">
            <a:xfrm>
              <a:off x="7086600" y="2399075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 flipH="1">
              <a:off x="5711758" y="2399075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5400000" flipH="1">
              <a:off x="6399705" y="1711180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6200000" flipH="1" flipV="1">
              <a:off x="6396900" y="3085893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Resilience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15986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Engages the whole community in a process to: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Diagram 5" descr="• Assess vulnerabilities and risks&#10;• Identify policies and actions to reduce risk&#10;"/>
          <p:cNvGraphicFramePr/>
          <p:nvPr>
            <p:extLst>
              <p:ext uri="{D42A27DB-BD31-4B8C-83A1-F6EECF244321}">
                <p14:modId xmlns:p14="http://schemas.microsoft.com/office/powerpoint/2010/main" val="2666934273"/>
              </p:ext>
            </p:extLst>
          </p:nvPr>
        </p:nvGraphicFramePr>
        <p:xfrm>
          <a:off x="983410" y="530525"/>
          <a:ext cx="7375585" cy="491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Mitigation Planning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silience symbol.&#10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Strengthen community disaster resilience</a:t>
            </a:r>
          </a:p>
          <a:p>
            <a:pPr lvl="1"/>
            <a:r>
              <a:rPr lang="en-US" dirty="0" smtClean="0"/>
              <a:t>Identify cost-effective actions to reduce risk</a:t>
            </a:r>
          </a:p>
          <a:p>
            <a:pPr lvl="1"/>
            <a:r>
              <a:rPr lang="en-US" dirty="0" smtClean="0"/>
              <a:t>Focus resources on greatest vulnerabilities</a:t>
            </a:r>
          </a:p>
          <a:p>
            <a:pPr lvl="1"/>
            <a:r>
              <a:rPr lang="en-US" dirty="0" smtClean="0"/>
              <a:t>Build partnerships</a:t>
            </a:r>
          </a:p>
          <a:p>
            <a:pPr lvl="1"/>
            <a:r>
              <a:rPr lang="en-US" dirty="0" smtClean="0"/>
              <a:t>Increase awareness of hazards and risk</a:t>
            </a:r>
          </a:p>
          <a:p>
            <a:pPr lvl="1"/>
            <a:r>
              <a:rPr lang="en-US" dirty="0" smtClean="0"/>
              <a:t>Communicate priorities </a:t>
            </a:r>
          </a:p>
          <a:p>
            <a:pPr lvl="1"/>
            <a:r>
              <a:rPr lang="en-US" dirty="0" smtClean="0"/>
              <a:t>Align with other </a:t>
            </a:r>
            <a:br>
              <a:rPr lang="en-US" dirty="0" smtClean="0"/>
            </a:br>
            <a:r>
              <a:rPr lang="en-US" dirty="0" smtClean="0"/>
              <a:t>community objectives</a:t>
            </a:r>
          </a:p>
        </p:txBody>
      </p:sp>
      <p:grpSp>
        <p:nvGrpSpPr>
          <p:cNvPr id="10" name="Group 9" descr="Resilience symbol."/>
          <p:cNvGrpSpPr/>
          <p:nvPr/>
        </p:nvGrpSpPr>
        <p:grpSpPr>
          <a:xfrm>
            <a:off x="6060541" y="3725097"/>
            <a:ext cx="1797022" cy="1796914"/>
            <a:chOff x="5711758" y="1867030"/>
            <a:chExt cx="2136842" cy="2136713"/>
          </a:xfrm>
        </p:grpSpPr>
        <p:sp>
          <p:nvSpPr>
            <p:cNvPr id="11" name="Right Arrow 10"/>
            <p:cNvSpPr/>
            <p:nvPr/>
          </p:nvSpPr>
          <p:spPr bwMode="auto">
            <a:xfrm>
              <a:off x="7086600" y="2399075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flipH="1">
              <a:off x="5711758" y="2399075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 rot="5400000" flipH="1">
              <a:off x="6399705" y="1711180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 rot="16200000" flipH="1" flipV="1">
              <a:off x="6396900" y="3085893"/>
              <a:ext cx="762000" cy="1073700"/>
            </a:xfrm>
            <a:prstGeom prst="rightArrow">
              <a:avLst>
                <a:gd name="adj1" fmla="val 57248"/>
                <a:gd name="adj2" fmla="val 66250"/>
              </a:avLst>
            </a:prstGeom>
            <a:gradFill>
              <a:gsLst>
                <a:gs pos="0">
                  <a:srgbClr val="3D7761"/>
                </a:gs>
                <a:gs pos="50000">
                  <a:srgbClr val="41BF8F"/>
                </a:gs>
                <a:gs pos="100000">
                  <a:srgbClr val="88D8B2"/>
                </a:gs>
              </a:gsLst>
              <a:lin ang="10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Mitigation Planning?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Disaster Mitigation Act of 2000</a:t>
            </a:r>
          </a:p>
          <a:p>
            <a:pPr lvl="2"/>
            <a:r>
              <a:rPr lang="en-US" dirty="0" smtClean="0"/>
              <a:t>Establishes eligibility for FEMA Hazard Mitigation Assistance (HMA)</a:t>
            </a:r>
          </a:p>
          <a:p>
            <a:pPr lvl="2"/>
            <a:r>
              <a:rPr lang="en-US" dirty="0" smtClean="0"/>
              <a:t>Requires Tribal, State, and local governments to submit plan to FEMA for review</a:t>
            </a:r>
          </a:p>
          <a:p>
            <a:r>
              <a:rPr lang="en-US" dirty="0" smtClean="0"/>
              <a:t>Title 44 Code of Federal Regulations (CFR) </a:t>
            </a:r>
            <a:r>
              <a:rPr lang="en-US" dirty="0"/>
              <a:t>201.6 or </a:t>
            </a:r>
            <a:r>
              <a:rPr lang="en-US" dirty="0" smtClean="0"/>
              <a:t>201.7</a:t>
            </a:r>
          </a:p>
          <a:p>
            <a:pPr lvl="2"/>
            <a:r>
              <a:rPr lang="en-US" dirty="0" smtClean="0"/>
              <a:t>Publishes requirements for approval of a local or Tribal mitigation plan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Planning Regulations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318 Local Mitigation Planning Workshop  Module 1:  Planning Process&amp;quot;&quot;/&gt;&lt;property id=&quot;20307&quot; value=&quot;325&quot;/&gt;&lt;/object&gt;&lt;object type=&quot;3&quot; unique_id=&quot;10004&quot;&gt;&lt;property id=&quot;20148&quot; value=&quot;5&quot;/&gt;&lt;property id=&quot;20300&quot; value=&quot;Slide 2 - &amp;quot;Unit 1  Mitigation and Mitigation Planning&amp;quot;&quot;/&gt;&lt;property id=&quot;20307&quot; value=&quot;339&quot;/&gt;&lt;/object&gt;&lt;object type=&quot;3&quot; unique_id=&quot;10005&quot;&gt;&lt;property id=&quot;20148&quot; value=&quot;5&quot;/&gt;&lt;property id=&quot;20300&quot; value=&quot;Slide 3 - &amp;quot;What Is Hazard Mitigation?&amp;quot;&quot;/&gt;&lt;property id=&quot;20307&quot; value=&quot;280&quot;/&gt;&lt;/object&gt;&lt;object type=&quot;3&quot; unique_id=&quot;10006&quot;&gt;&lt;property id=&quot;20148&quot; value=&quot;5&quot;/&gt;&lt;property id=&quot;20300&quot; value=&quot;Slide 4 - &amp;quot;Hazard Mitigation: Examples&amp;quot;&quot;/&gt;&lt;property id=&quot;20307&quot; value=&quot;326&quot;/&gt;&lt;/object&gt;&lt;object type=&quot;3&quot; unique_id=&quot;10007&quot;&gt;&lt;property id=&quot;20148&quot; value=&quot;5&quot;/&gt;&lt;property id=&quot;20300&quot; value=&quot;Slide 5 - &amp;quot;Mitigation Is an Investment &amp;quot;&quot;/&gt;&lt;property id=&quot;20307&quot; value=&quot;283&quot;/&gt;&lt;/object&gt;&lt;object type=&quot;3&quot; unique_id=&quot;10008&quot;&gt;&lt;property id=&quot;20148&quot; value=&quot;5&quot;/&gt;&lt;property id=&quot;20300&quot; value=&quot;Slide 6 - &amp;quot;Disaster Resilience&amp;quot;&quot;/&gt;&lt;property id=&quot;20307&quot; value=&quot;287&quot;/&gt;&lt;/object&gt;&lt;object type=&quot;3&quot; unique_id=&quot;10009&quot;&gt;&lt;property id=&quot;20148&quot; value=&quot;5&quot;/&gt;&lt;property id=&quot;20300&quot; value=&quot;Slide 7 - &amp;quot;Hazard Mitigation Planning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Why Mitigation Planning?&amp;quot;&quot;/&gt;&lt;property id=&quot;20307&quot; value=&quot;284&quot;/&gt;&lt;/object&gt;&lt;object type=&quot;3&quot; unique_id=&quot;10011&quot;&gt;&lt;property id=&quot;20148&quot; value=&quot;5&quot;/&gt;&lt;property id=&quot;20300&quot; value=&quot;Slide 9 - &amp;quot;Federal Planning Regulations&amp;quot;&quot;/&gt;&lt;property id=&quot;20307&quot; value=&quot;285&quot;/&gt;&lt;/object&gt;&lt;object type=&quot;3&quot; unique_id=&quot;10012&quot;&gt;&lt;property id=&quot;20148&quot; value=&quot;5&quot;/&gt;&lt;property id=&quot;20300&quot; value=&quot;Slide 10 - &amp;quot;Hazard Mitigation Assistance (HMA)&amp;quot;&quot;/&gt;&lt;property id=&quot;20307&quot; value=&quot;387&quot;/&gt;&lt;/object&gt;&lt;object type=&quot;3&quot; unique_id=&quot;10013&quot;&gt;&lt;property id=&quot;20148&quot; value=&quot;5&quot;/&gt;&lt;property id=&quot;20300&quot; value=&quot;Slide 11 - &amp;quot;This Is the Community’s Plan&amp;quot;&quot;/&gt;&lt;property id=&quot;20307&quot; value=&quot;292&quot;/&gt;&lt;/object&gt;&lt;object type=&quot;3&quot; unique_id=&quot;10014&quot;&gt;&lt;property id=&quot;20148&quot; value=&quot;5&quot;/&gt;&lt;property id=&quot;20300&quot; value=&quot;Slide 12 - &amp;quot;Plan Updates&amp;quot;&quot;/&gt;&lt;property id=&quot;20307&quot; value=&quot;293&quot;/&gt;&lt;/object&gt;&lt;object type=&quot;3&quot; unique_id=&quot;10015&quot;&gt;&lt;property id=&quot;20148&quot; value=&quot;5&quot;/&gt;&lt;property id=&quot;20300&quot; value=&quot;Slide 13 - &amp;quot;Unit 2  Establish the Planning Area&amp;quot;&quot;/&gt;&lt;property id=&quot;20307&quot; value=&quot;291&quot;/&gt;&lt;/object&gt;&lt;object type=&quot;3&quot; unique_id=&quot;10016&quot;&gt;&lt;property id=&quot;20148&quot; value=&quot;5&quot;/&gt;&lt;property id=&quot;20300&quot; value=&quot;Slide 14 - &amp;quot;Determine the Planning Area&amp;quot;&quot;/&gt;&lt;property id=&quot;20307&quot; value=&quot;296&quot;/&gt;&lt;/object&gt;&lt;object type=&quot;3&quot; unique_id=&quot;10017&quot;&gt;&lt;property id=&quot;20148&quot; value=&quot;5&quot;/&gt;&lt;property id=&quot;20300&quot; value=&quot;Slide 15 - &amp;quot;Single or Multi-Jurisdictional&amp;quot;&quot;/&gt;&lt;property id=&quot;20307&quot; value=&quot;297&quot;/&gt;&lt;/object&gt;&lt;object type=&quot;3&quot; unique_id=&quot;10018&quot;&gt;&lt;property id=&quot;20148&quot; value=&quot;5&quot;/&gt;&lt;property id=&quot;20300&quot; value=&quot;Slide 16 - &amp;quot;Benefits of Multi-Jurisdictional Plans&amp;quot;&quot;/&gt;&lt;property id=&quot;20307&quot; value=&quot;299&quot;/&gt;&lt;/object&gt;&lt;object type=&quot;3&quot; unique_id=&quot;10019&quot;&gt;&lt;property id=&quot;20148&quot; value=&quot;5&quot;/&gt;&lt;property id=&quot;20300&quot; value=&quot;Slide 17 - &amp;quot;Challenges of Multi-Jurisdictional Plans&amp;quot;&quot;/&gt;&lt;property id=&quot;20307&quot; value=&quot;300&quot;/&gt;&lt;/object&gt;&lt;object type=&quot;3&quot; unique_id=&quot;10020&quot;&gt;&lt;property id=&quot;20148&quot; value=&quot;5&quot;/&gt;&lt;property id=&quot;20300&quot; value=&quot;Slide 18 - &amp;quot;Discussion Questions&amp;quot;&quot;/&gt;&lt;property id=&quot;20307&quot; value=&quot;308&quot;/&gt;&lt;/object&gt;&lt;object type=&quot;3&quot; unique_id=&quot;10021&quot;&gt;&lt;property id=&quot;20148&quot; value=&quot;5&quot;/&gt;&lt;property id=&quot;20300&quot; value=&quot;Slide 19 - &amp;quot;Additional Considerations for Multi-Jurisdictional Planning&amp;quot;&quot;/&gt;&lt;property id=&quot;20307&quot; value=&quot;312&quot;/&gt;&lt;/object&gt;&lt;object type=&quot;3&quot; unique_id=&quot;10022&quot;&gt;&lt;property id=&quot;20148&quot; value=&quot;5&quot;/&gt;&lt;property id=&quot;20300&quot; value=&quot;Slide 20 - &amp;quot;Multi-Jurisdiction Requirements&amp;quot;&quot;/&gt;&lt;property id=&quot;20307&quot; value=&quot;313&quot;/&gt;&lt;/object&gt;&lt;object type=&quot;3&quot; unique_id=&quot;10023&quot;&gt;&lt;property id=&quot;20148&quot; value=&quot;5&quot;/&gt;&lt;property id=&quot;20300&quot; value=&quot;Slide 21 - &amp;quot;Local Leadership&amp;quot;&quot;/&gt;&lt;property id=&quot;20307&quot; value=&quot;302&quot;/&gt;&lt;/object&gt;&lt;object type=&quot;3&quot; unique_id=&quot;10024&quot;&gt;&lt;property id=&quot;20148&quot; value=&quot;5&quot;/&gt;&lt;property id=&quot;20300&quot; value=&quot;Slide 22 - &amp;quot;Technical Assistance&amp;quot;&quot;/&gt;&lt;property id=&quot;20307&quot; value=&quot;303&quot;/&gt;&lt;/object&gt;&lt;object type=&quot;3&quot; unique_id=&quot;10025&quot;&gt;&lt;property id=&quot;20148&quot; value=&quot;5&quot;/&gt;&lt;property id=&quot;20300&quot; value=&quot;Slide 23 - &amp;quot;Tips for Consultant Selection&amp;quot;&quot;/&gt;&lt;property id=&quot;20307&quot; value=&quot;310&quot;/&gt;&lt;/object&gt;&lt;object type=&quot;3&quot; unique_id=&quot;10026&quot;&gt;&lt;property id=&quot;20148&quot; value=&quot;5&quot;/&gt;&lt;property id=&quot;20300&quot; value=&quot;Slide 24 - &amp;quot;Questions?&amp;quot;&quot;/&gt;&lt;property id=&quot;20307&quot; value=&quot;380&quot;/&gt;&lt;/object&gt;&lt;object type=&quot;3&quot; unique_id=&quot;10027&quot;&gt;&lt;property id=&quot;20148&quot; value=&quot;5&quot;/&gt;&lt;property id=&quot;20300&quot; value=&quot;Slide 25 - &amp;quot;Unit 3  Build the Planning Team&amp;quot;&quot;/&gt;&lt;property id=&quot;20307&quot; value=&quot;343&quot;/&gt;&lt;/object&gt;&lt;object type=&quot;3&quot; unique_id=&quot;10028&quot;&gt;&lt;property id=&quot;20148&quot; value=&quot;5&quot;/&gt;&lt;property id=&quot;20300&quot; value=&quot;Slide 26 - &amp;quot;Role of the Planning Team&amp;quot;&quot;/&gt;&lt;property id=&quot;20307&quot; value=&quot;373&quot;/&gt;&lt;/object&gt;&lt;object type=&quot;3&quot; unique_id=&quot;10029&quot;&gt;&lt;property id=&quot;20148&quot; value=&quot;5&quot;/&gt;&lt;property id=&quot;20300&quot; value=&quot;Slide 27 - &amp;quot;Planning Team Members&amp;quot;&quot;/&gt;&lt;property id=&quot;20307&quot; value=&quot;344&quot;/&gt;&lt;/object&gt;&lt;object type=&quot;3&quot; unique_id=&quot;10030&quot;&gt;&lt;property id=&quot;20148&quot; value=&quot;5&quot;/&gt;&lt;property id=&quot;20300&quot; value=&quot;Slide 28 - &amp;quot;Planning Team  and Other Stakeholders&amp;quot;&quot;/&gt;&lt;property id=&quot;20307&quot; value=&quot;385&quot;/&gt;&lt;/object&gt;&lt;object type=&quot;3&quot; unique_id=&quot;10031&quot;&gt;&lt;property id=&quot;20148&quot; value=&quot;5&quot;/&gt;&lt;property id=&quot;20300&quot; value=&quot;Slide 29 - &amp;quot;Opportunity for Involvement&amp;quot;&quot;/&gt;&lt;property id=&quot;20307&quot; value=&quot;384&quot;/&gt;&lt;/object&gt;&lt;object type=&quot;3&quot; unique_id=&quot;10032&quot;&gt;&lt;property id=&quot;20148&quot; value=&quot;5&quot;/&gt;&lt;property id=&quot;20300&quot; value=&quot;Slide 30 - &amp;quot;Discussion Question&amp;quot;&quot;/&gt;&lt;property id=&quot;20307&quot; value=&quot;347&quot;/&gt;&lt;/object&gt;&lt;object type=&quot;3&quot; unique_id=&quot;10033&quot;&gt;&lt;property id=&quot;20148&quot; value=&quot;5&quot;/&gt;&lt;property id=&quot;20300&quot; value=&quot;Slide 31 - &amp;quot;Promoting Participation&amp;quot;&quot;/&gt;&lt;property id=&quot;20307&quot; value=&quot;349&quot;/&gt;&lt;/object&gt;&lt;object type=&quot;3&quot; unique_id=&quot;10034&quot;&gt;&lt;property id=&quot;20148&quot; value=&quot;5&quot;/&gt;&lt;property id=&quot;20300&quot; value=&quot;Slide 32 - &amp;quot;Getting Buy-In&amp;quot;&quot;/&gt;&lt;property id=&quot;20307&quot; value=&quot;377&quot;/&gt;&lt;/object&gt;&lt;object type=&quot;3&quot; unique_id=&quot;10035&quot;&gt;&lt;property id=&quot;20148&quot; value=&quot;5&quot;/&gt;&lt;property id=&quot;20300&quot; value=&quot;Slide 33 - &amp;quot;Multi-Jurisdiction Planning Teams&amp;quot;&quot;/&gt;&lt;property id=&quot;20307&quot; value=&quot;351&quot;/&gt;&lt;/object&gt;&lt;object type=&quot;3&quot; unique_id=&quot;10036&quot;&gt;&lt;property id=&quot;20148&quot; value=&quot;5&quot;/&gt;&lt;property id=&quot;20300&quot; value=&quot;Slide 34 - &amp;quot;Initial Planning Team Decisions&amp;quot;&quot;/&gt;&lt;property id=&quot;20307&quot; value=&quot;371&quot;/&gt;&lt;/object&gt;&lt;object type=&quot;3&quot; unique_id=&quot;10037&quot;&gt;&lt;property id=&quot;20148&quot; value=&quot;5&quot;/&gt;&lt;property id=&quot;20300&quot; value=&quot;Slide 35 - &amp;quot;1. Confirm Plan Purpose and Mission&amp;quot;&quot;/&gt;&lt;property id=&quot;20307&quot; value=&quot;352&quot;/&gt;&lt;/object&gt;&lt;object type=&quot;3&quot; unique_id=&quot;10038&quot;&gt;&lt;property id=&quot;20148&quot; value=&quot;5&quot;/&gt;&lt;property id=&quot;20300&quot; value=&quot;Slide 36 - &amp;quot;2. Review the Current Mitigation Plan&amp;quot;&quot;/&gt;&lt;property id=&quot;20307&quot; value=&quot;388&quot;/&gt;&lt;/object&gt;&lt;object type=&quot;3&quot; unique_id=&quot;10039&quot;&gt;&lt;property id=&quot;20148&quot; value=&quot;5&quot;/&gt;&lt;property id=&quot;20300&quot; value=&quot;Slide 37 - &amp;quot;3. Refine Plan Scope and Schedule&amp;quot;&quot;/&gt;&lt;property id=&quot;20307&quot; value=&quot;379&quot;/&gt;&lt;/object&gt;&lt;object type=&quot;3&quot; unique_id=&quot;10040&quot;&gt;&lt;property id=&quot;20148&quot; value=&quot;5&quot;/&gt;&lt;property id=&quot;20300&quot; value=&quot;Slide 38 - &amp;quot;4. Establish Responsibilities&amp;quot;&quot;/&gt;&lt;property id=&quot;20307&quot; value=&quot;354&quot;/&gt;&lt;/object&gt;&lt;object type=&quot;3&quot; unique_id=&quot;10041&quot;&gt;&lt;property id=&quot;20148&quot; value=&quot;5&quot;/&gt;&lt;property id=&quot;20300&quot; value=&quot;Slide 39 - &amp;quot;5. Develop an Outreach Strategy&amp;quot;&quot;/&gt;&lt;property id=&quot;20307&quot; value=&quot;356&quot;/&gt;&lt;/object&gt;&lt;object type=&quot;3&quot; unique_id=&quot;10042&quot;&gt;&lt;property id=&quot;20148&quot; value=&quot;5&quot;/&gt;&lt;property id=&quot;20300&quot; value=&quot;Slide 40 - &amp;quot;Unit 4  Develop an Outreach Strategy&amp;quot;&quot;/&gt;&lt;property id=&quot;20307&quot; value=&quot;357&quot;/&gt;&lt;/object&gt;&lt;object type=&quot;3&quot; unique_id=&quot;10043&quot;&gt;&lt;property id=&quot;20148&quot; value=&quot;5&quot;/&gt;&lt;property id=&quot;20300&quot; value=&quot;Slide 41 - &amp;quot;Outreach Strategy Framework&amp;quot;&quot;/&gt;&lt;property id=&quot;20307&quot; value=&quot;358&quot;/&gt;&lt;/object&gt;&lt;object type=&quot;3&quot; unique_id=&quot;10044&quot;&gt;&lt;property id=&quot;20148&quot; value=&quot;5&quot;/&gt;&lt;property id=&quot;20300&quot; value=&quot;Slide 42 - &amp;quot;Opportunity for Involvement&amp;quot;&quot;/&gt;&lt;property id=&quot;20307&quot; value=&quot;374&quot;/&gt;&lt;/object&gt;&lt;object type=&quot;3&quot; unique_id=&quot;10045&quot;&gt;&lt;property id=&quot;20148&quot; value=&quot;5&quot;/&gt;&lt;property id=&quot;20300&quot; value=&quot;Slide 43 - &amp;quot;Types of Stakeholders&amp;quot;&quot;/&gt;&lt;property id=&quot;20307&quot; value=&quot;362&quot;/&gt;&lt;/object&gt;&lt;object type=&quot;3&quot; unique_id=&quot;10046&quot;&gt;&lt;property id=&quot;20148&quot; value=&quot;5&quot;/&gt;&lt;property id=&quot;20300&quot; value=&quot;Slide 44 - &amp;quot;Benefits of Public Involvement&amp;quot;&quot;/&gt;&lt;property id=&quot;20307&quot; value=&quot;363&quot;/&gt;&lt;/object&gt;&lt;object type=&quot;3&quot; unique_id=&quot;10047&quot;&gt;&lt;property id=&quot;20148&quot; value=&quot;5&quot;/&gt;&lt;property id=&quot;20300&quot; value=&quot;Slide 45 - &amp;quot;Role of Planning Team&amp;quot;&quot;/&gt;&lt;property id=&quot;20307&quot; value=&quot;361&quot;/&gt;&lt;/object&gt;&lt;object type=&quot;3&quot; unique_id=&quot;10048&quot;&gt;&lt;property id=&quot;20148&quot; value=&quot;5&quot;/&gt;&lt;property id=&quot;20300&quot; value=&quot;Slide 46 - &amp;quot;Outreach Methods&amp;quot;&quot;/&gt;&lt;property id=&quot;20307&quot; value=&quot;378&quot;/&gt;&lt;/object&gt;&lt;object type=&quot;3&quot; unique_id=&quot;10049&quot;&gt;&lt;property id=&quot;20148&quot; value=&quot;5&quot;/&gt;&lt;property id=&quot;20300&quot; value=&quot;Slide 47 - &amp;quot;Discussion Question&amp;quot;&quot;/&gt;&lt;property id=&quot;20307&quot; value=&quot;364&quot;/&gt;&lt;/object&gt;&lt;object type=&quot;3&quot; unique_id=&quot;10050&quot;&gt;&lt;property id=&quot;20148&quot; value=&quot;5&quot;/&gt;&lt;property id=&quot;20300&quot; value=&quot;Slide 48 - &amp;quot;Multi-Jurisdictional Outreach&amp;quot;&quot;/&gt;&lt;property id=&quot;20307&quot; value=&quot;386&quot;/&gt;&lt;/object&gt;&lt;object type=&quot;3&quot; unique_id=&quot;10051&quot;&gt;&lt;property id=&quot;20148&quot; value=&quot;5&quot;/&gt;&lt;property id=&quot;20300&quot; value=&quot;Slide 49 - &amp;quot;Tips for Outreach Strategy&amp;quot;&quot;/&gt;&lt;property id=&quot;20307&quot; value=&quot;367&quot;/&gt;&lt;/object&gt;&lt;object type=&quot;3&quot; unique_id=&quot;10052&quot;&gt;&lt;property id=&quot;20148&quot; value=&quot;5&quot;/&gt;&lt;property id=&quot;20300&quot; value=&quot;Slide 50 - &amp;quot;Involve the Public Prior to Plan Adoption&amp;quot;&quot;/&gt;&lt;property id=&quot;20307&quot; value=&quot;366&quot;/&gt;&lt;/object&gt;&lt;object type=&quot;3&quot; unique_id=&quot;10053&quot;&gt;&lt;property id=&quot;20148&quot; value=&quot;5&quot;/&gt;&lt;property id=&quot;20300&quot; value=&quot;Slide 51 - &amp;quot;Keep Public Involved After Plan Adoption&amp;quot;&quot;/&gt;&lt;property id=&quot;20307&quot; value=&quot;368&quot;/&gt;&lt;/object&gt;&lt;object type=&quot;3&quot; unique_id=&quot;10054&quot;&gt;&lt;property id=&quot;20148&quot; value=&quot;5&quot;/&gt;&lt;property id=&quot;20300&quot; value=&quot;Slide 52 - &amp;quot;Document Who, What, and When&amp;quot;&quot;/&gt;&lt;property id=&quot;20307&quot; value=&quot;370&quot;/&gt;&lt;/object&gt;&lt;object type=&quot;3&quot; unique_id=&quot;10055&quot;&gt;&lt;property id=&quot;20148&quot; value=&quot;5&quot;/&gt;&lt;property id=&quot;20300&quot; value=&quot;Slide 53 - &amp;quot;Questions?&amp;quot;&quot;/&gt;&lt;property id=&quot;20307&quot; value=&quot;381&quot;/&gt;&lt;/object&gt;&lt;object type=&quot;3&quot; unique_id=&quot;10056&quot;&gt;&lt;property id=&quot;20148&quot; value=&quot;5&quot;/&gt;&lt;property id=&quot;20300&quot; value=&quot;Slide 54 - &amp;quot;Activity 1.1: Create an Outreach Strategy  Allotted Time: 30 minutes&amp;quot;&quot;/&gt;&lt;property id=&quot;20307&quot; value=&quot;369&quot;/&gt;&lt;/object&gt;&lt;/object&gt;&lt;object type=&quot;8&quot; unique_id=&quot;1011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SharedContentType xmlns="Microsoft.SharePoint.Taxonomy.ContentTypeSync" SourceId="568ddf3f-b77f-46a0-9295-2b9495b51427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639C71863874B8FA9DEF347E1956C" ma:contentTypeVersion="83" ma:contentTypeDescription="Create a new document." ma:contentTypeScope="" ma:versionID="4edea505dd2b9501b48d98ac79c83cab">
  <xsd:schema xmlns:xsd="http://www.w3.org/2001/XMLSchema" xmlns:xs="http://www.w3.org/2001/XMLSchema" xmlns:p="http://schemas.microsoft.com/office/2006/metadata/properties" xmlns:ns2="cc0073e7-31cd-4c32-9712-79659562e3c7" xmlns:ns3="38436f84-3527-4dae-80ee-528fb99c2e88" xmlns:ns4="19bc6f53-22dd-46ae-a7e5-7bb03d6d146f" xmlns:ns5="http://schemas.microsoft.com/sharepoint/v4" targetNamespace="http://schemas.microsoft.com/office/2006/metadata/properties" ma:root="true" ma:fieldsID="0c7a3222165d16355f0fdd4408d6b75a" ns2:_="" ns3:_="" ns4:_="" ns5:_="">
    <xsd:import namespace="cc0073e7-31cd-4c32-9712-79659562e3c7"/>
    <xsd:import namespace="38436f84-3527-4dae-80ee-528fb99c2e88"/>
    <xsd:import namespace="19bc6f53-22dd-46ae-a7e5-7bb03d6d146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Commonly_x0020_Used" minOccurs="0"/>
                <xsd:element ref="ns4:TaxKeywordTaxHTField" minOccurs="0"/>
                <xsd:element ref="ns5:IconOverlay" minOccurs="0"/>
                <xsd:element ref="ns4:RAB_x0020_Programs" minOccurs="0"/>
                <xsd:element ref="ns3:Category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073e7-31cd-4c32-9712-79659562e3c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0cfe93f-0b68-430b-a7cb-2be751568877}" ma:internalName="TaxCatchAll" ma:showField="CatchAllData" ma:web="19bc6f53-22dd-46ae-a7e5-7bb03d6d1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0cfe93f-0b68-430b-a7cb-2be751568877}" ma:internalName="TaxCatchAllLabel" ma:readOnly="true" ma:showField="CatchAllDataLabel" ma:web="19bc6f53-22dd-46ae-a7e5-7bb03d6d1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36f84-3527-4dae-80ee-528fb99c2e88" elementFormDefault="qualified">
    <xsd:import namespace="http://schemas.microsoft.com/office/2006/documentManagement/types"/>
    <xsd:import namespace="http://schemas.microsoft.com/office/infopath/2007/PartnerControls"/>
    <xsd:element name="Commonly_x0020_Used" ma:index="10" nillable="true" ma:displayName="Commonly Used" ma:default="No" ma:description="Select if you want this document to display on front of the RAB Site" ma:format="Dropdown" ma:internalName="Commonly_x0020_Used">
      <xsd:simpleType>
        <xsd:restriction base="dms:Choice">
          <xsd:enumeration value="Yes"/>
          <xsd:enumeration value="No"/>
        </xsd:restriction>
      </xsd:simpleType>
    </xsd:element>
    <xsd:element name="Category" ma:index="16" nillable="true" ma:displayName="Category" ma:default="General" ma:format="Dropdown" ma:internalName="Category">
      <xsd:simpleType>
        <xsd:restriction base="dms:Choice">
          <xsd:enumeration value="General"/>
          <xsd:enumeration value="CERC"/>
          <xsd:enumeration value="Conference / Meeting"/>
          <xsd:enumeration value="Guidance and Policy"/>
          <xsd:enumeration value="Presentation"/>
          <xsd:enumeration value="Project"/>
          <xsd:enumeration value="SOP"/>
          <xsd:enumeration value="Study / Report"/>
          <xsd:enumeration value="Trai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c6f53-22dd-46ae-a7e5-7bb03d6d146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1f9c796e-3dd3-40b5-bc8a-b5fd9405565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RAB_x0020_Programs" ma:index="15" nillable="true" ma:displayName="RAB Programs" ma:description="A list of RAB Programs" ma:indexed="true" ma:list="{a3c48316-9fbf-4a43-b42f-aeba11cd5e47}" ma:internalName="RAB_x0020_Programs" ma:readOnly="false" ma:showField="Title" ma:web="19bc6f53-22dd-46ae-a7e5-7bb03d6d146f">
      <xsd:simpleType>
        <xsd:restriction base="dms:Lookup"/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p:properties xmlns:p="http://schemas.microsoft.com/office/2006/metadata/properties" xmlns:xsi="http://www.w3.org/2001/XMLSchema-instance">
  <documentManagement>
    <Document_x0020_Type xmlns="39b159fc-fdb2-443e-9140-e9098550cc3b" xsi:nil="true"/>
    <_dlc_DocIdPersistId xmlns="125f5432-6db8-4c92-bf1a-11bc4127a82a" xsi:nil="true"/>
    <PublishingExpirationDate xmlns="http://schemas.microsoft.com/sharepoint/v3" xsi:nil="true"/>
    <PublishingStartDate xmlns="http://schemas.microsoft.com/sharepoint/v3" xsi:nil="true"/>
    <_dlc_DocId xmlns="125f5432-6db8-4c92-bf1a-11bc4127a82a">C4KEUJAWW2TT-938790001-83</_dlc_DocId>
    <_dlc_DocIdUrl xmlns="125f5432-6db8-4c92-bf1a-11bc4127a82a">
      <Url>http://starr-team.eastus.cloudapp.azure.com:82/starr/RegionalWorkspaces/RegionX/mitigationplanning/_layouts/15/DocIdRedir.aspx?ID=C4KEUJAWW2TT-938790001-83</Url>
      <Description>C4KEUJAWW2TT-938790001-83</Description>
    </_dlc_DocIdUrl>
  </documentManagement>
</p:properties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242A105FD30478AA84C6AB24ECAE3" ma:contentTypeVersion="8" ma:contentTypeDescription="Create a new document." ma:contentTypeScope="" ma:versionID="284a43c324e313c3bc7bae08f7e2cf23">
  <xsd:schema xmlns:xsd="http://www.w3.org/2001/XMLSchema" xmlns:xs="http://www.w3.org/2001/XMLSchema" xmlns:p="http://schemas.microsoft.com/office/2006/metadata/properties" xmlns:ns1="http://schemas.microsoft.com/sharepoint/v3" xmlns:ns2="39b159fc-fdb2-443e-9140-e9098550cc3b" xmlns:ns3="125f5432-6db8-4c92-bf1a-11bc4127a82a" targetNamespace="http://schemas.microsoft.com/office/2006/metadata/properties" ma:root="true" ma:fieldsID="09e6e05806b8b1d8d4751e2c3afc56b9" ns1:_="" ns2:_="" ns3:_="">
    <xsd:import namespace="http://schemas.microsoft.com/sharepoint/v3"/>
    <xsd:import namespace="39b159fc-fdb2-443e-9140-e9098550cc3b"/>
    <xsd:import namespace="125f5432-6db8-4c92-bf1a-11bc4127a82a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159fc-fdb2-443e-9140-e9098550cc3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 ma:readOnly="false">
      <xsd:simpleType>
        <xsd:restriction base="dms:Choice">
          <xsd:enumeration value="Presentation"/>
          <xsd:enumeration value="Refere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5432-6db8-4c92-bf1a-11bc4127a8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F900F-35F3-4E01-8993-01AC3915AEB8}"/>
</file>

<file path=customXml/itemProps2.xml><?xml version="1.0" encoding="utf-8"?>
<ds:datastoreItem xmlns:ds="http://schemas.openxmlformats.org/officeDocument/2006/customXml" ds:itemID="{9509A71F-E968-4226-A38C-51B899838064}"/>
</file>

<file path=customXml/itemProps3.xml><?xml version="1.0" encoding="utf-8"?>
<ds:datastoreItem xmlns:ds="http://schemas.openxmlformats.org/officeDocument/2006/customXml" ds:itemID="{2DC2A7E2-CF82-49B8-87FB-8224ADDE4FF9}"/>
</file>

<file path=customXml/itemProps4.xml><?xml version="1.0" encoding="utf-8"?>
<ds:datastoreItem xmlns:ds="http://schemas.openxmlformats.org/officeDocument/2006/customXml" ds:itemID="{BFB802FE-74CC-4175-951F-E48C29CEAA84}"/>
</file>

<file path=customXml/itemProps5.xml><?xml version="1.0" encoding="utf-8"?>
<ds:datastoreItem xmlns:ds="http://schemas.openxmlformats.org/officeDocument/2006/customXml" ds:itemID="{BB52C1EB-3CB4-43FB-BD74-F6A0071292B5}"/>
</file>

<file path=customXml/itemProps6.xml><?xml version="1.0" encoding="utf-8"?>
<ds:datastoreItem xmlns:ds="http://schemas.openxmlformats.org/officeDocument/2006/customXml" ds:itemID="{D1557A4F-CDA8-4A89-A9F0-D1B9BFD89A40}"/>
</file>

<file path=customXml/itemProps7.xml><?xml version="1.0" encoding="utf-8"?>
<ds:datastoreItem xmlns:ds="http://schemas.openxmlformats.org/officeDocument/2006/customXml" ds:itemID="{65CCA541-45C2-403E-B349-5207245551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</TotalTime>
  <Words>1999</Words>
  <Application>Microsoft Office PowerPoint</Application>
  <PresentationFormat>On-screen Show (4:3)</PresentationFormat>
  <Paragraphs>424</Paragraphs>
  <Slides>59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ＭＳ Ｐゴシック</vt:lpstr>
      <vt:lpstr>Arial</vt:lpstr>
      <vt:lpstr>Calibri</vt:lpstr>
      <vt:lpstr>Times New Roman</vt:lpstr>
      <vt:lpstr>Wingdings</vt:lpstr>
      <vt:lpstr>1_Default Design</vt:lpstr>
      <vt:lpstr>Mitigation Planning Workshop  Module 1:  Planning Process</vt:lpstr>
      <vt:lpstr>Unit 1  Mitigation and Mitigation Planning</vt:lpstr>
      <vt:lpstr>What Is Hazard Mitigation?</vt:lpstr>
      <vt:lpstr>Hazard Mitigation: Example</vt:lpstr>
      <vt:lpstr>Mitigation Is an Investment </vt:lpstr>
      <vt:lpstr>Disaster Resilience</vt:lpstr>
      <vt:lpstr>Hazard Mitigation Planning</vt:lpstr>
      <vt:lpstr>Why Mitigation Planning?</vt:lpstr>
      <vt:lpstr>Federal Planning Regulations</vt:lpstr>
      <vt:lpstr>Hazard Mitigation Assistance (HMA)</vt:lpstr>
      <vt:lpstr>This Is the Community’s Plan</vt:lpstr>
      <vt:lpstr>Plan Updates</vt:lpstr>
      <vt:lpstr>Unit 2  Establish the Planning Area</vt:lpstr>
      <vt:lpstr>Determine the Planning Area</vt:lpstr>
      <vt:lpstr>Single or Multi-Jurisdictional</vt:lpstr>
      <vt:lpstr>Benefits of Multi-Jurisdictional Plans</vt:lpstr>
      <vt:lpstr>Challenges of Multi-Jurisdictional Plans</vt:lpstr>
      <vt:lpstr>Discussion Questions</vt:lpstr>
      <vt:lpstr>Additional Considerations for Multi-Jurisdictional Planning</vt:lpstr>
      <vt:lpstr>Multi-Jurisdiction Requirements</vt:lpstr>
      <vt:lpstr>Questions?</vt:lpstr>
      <vt:lpstr>Unit 3  Build the Planning Team</vt:lpstr>
      <vt:lpstr>Role of the Planning Team</vt:lpstr>
      <vt:lpstr>Leadership</vt:lpstr>
      <vt:lpstr>Planning Team Members</vt:lpstr>
      <vt:lpstr>Technical Assistance</vt:lpstr>
      <vt:lpstr>Tips for Consultant Selection</vt:lpstr>
      <vt:lpstr>Planning Team  and Other Stakeholders</vt:lpstr>
      <vt:lpstr>Planning Team Example (Ada County)</vt:lpstr>
      <vt:lpstr>Planning Team Example (Ada County)</vt:lpstr>
      <vt:lpstr>Planning Team (Quileute Indian Nation)</vt:lpstr>
      <vt:lpstr>Opportunity for Involvement</vt:lpstr>
      <vt:lpstr>Discussion Question</vt:lpstr>
      <vt:lpstr>Promoting Participation</vt:lpstr>
      <vt:lpstr>Getting Buy-In</vt:lpstr>
      <vt:lpstr>Multi-Jurisdiction Planning Teams</vt:lpstr>
      <vt:lpstr>Initial Planning Team Decisions</vt:lpstr>
      <vt:lpstr>1. Confirm Plan Purpose and Mission</vt:lpstr>
      <vt:lpstr>2. Review the Current Mitigation Plan</vt:lpstr>
      <vt:lpstr>3. Refine Plan Scope and Schedule</vt:lpstr>
      <vt:lpstr>4. Establish Responsibilities</vt:lpstr>
      <vt:lpstr>5. Develop an Outreach Strategy</vt:lpstr>
      <vt:lpstr>Unit 4  Develop an Outreach Strategy</vt:lpstr>
      <vt:lpstr>Outreach Strategy Framework</vt:lpstr>
      <vt:lpstr>Opportunity for Involvement</vt:lpstr>
      <vt:lpstr>Types of Stakeholders</vt:lpstr>
      <vt:lpstr>Benefits of Public Involvement</vt:lpstr>
      <vt:lpstr>Role of Planning Team</vt:lpstr>
      <vt:lpstr>Outreach Methods</vt:lpstr>
      <vt:lpstr>Discussion Question</vt:lpstr>
      <vt:lpstr>Multi-Jurisdictional Outreach</vt:lpstr>
      <vt:lpstr>Tips for Outreach Strategy</vt:lpstr>
      <vt:lpstr>Involve the Public Prior to Plan Adoption</vt:lpstr>
      <vt:lpstr>Keep Public Involved After Plan Adoption</vt:lpstr>
      <vt:lpstr>Document Who, What, and When</vt:lpstr>
      <vt:lpstr>Questions?</vt:lpstr>
      <vt:lpstr>Activity 1.1: Create an Outreach Strategy Allotted Time: 30 minutes</vt:lpstr>
      <vt:lpstr>Activity 1.1: Create an Outreach Strategy  Allotted Time: 30 minutes</vt:lpstr>
      <vt:lpstr>Activity 1.1: Create an Outreach Strategy </vt:lpstr>
    </vt:vector>
  </TitlesOfParts>
  <Company>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G318 Local Mitigation Planning Workshop  Module 1:  Planning Process</dc:title>
  <dc:creator>Baxter, Julie</dc:creator>
  <cp:lastModifiedBy>brett.holt@fema.dhs.gov</cp:lastModifiedBy>
  <cp:revision>516</cp:revision>
  <dcterms:created xsi:type="dcterms:W3CDTF">2009-09-30T15:50:38Z</dcterms:created>
  <dcterms:modified xsi:type="dcterms:W3CDTF">2017-09-27T07:35:58Z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c0ca278b-41b4-479c-b8fe-d96b85a2e671</vt:lpwstr>
  </property>
  <property fmtid="{D5CDD505-2E9C-101B-9397-08002B2CF9AE}" pid="3" name="ContentTypeId">
    <vt:lpwstr>0x010100303242A105FD30478AA84C6AB24ECAE3</vt:lpwstr>
  </property>
  <property fmtid="{D5CDD505-2E9C-101B-9397-08002B2CF9AE}" pid="4" name="TaxKeyword">
    <vt:lpwstr/>
  </property>
  <property fmtid="{D5CDD505-2E9C-101B-9397-08002B2CF9AE}" pid="5" name="Hazards">
    <vt:lpwstr/>
  </property>
  <property fmtid="{D5CDD505-2E9C-101B-9397-08002B2CF9AE}" pid="6" name="URL">
    <vt:lpwstr/>
  </property>
  <property fmtid="{D5CDD505-2E9C-101B-9397-08002B2CF9AE}" pid="7" name="DocumentSetDescription">
    <vt:lpwstr/>
  </property>
</Properties>
</file>