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7" r:id="rId6"/>
  </p:sldMasterIdLst>
  <p:notesMasterIdLst>
    <p:notesMasterId r:id="rId21"/>
  </p:notesMasterIdLst>
  <p:handoutMasterIdLst>
    <p:handoutMasterId r:id="rId22"/>
  </p:handoutMasterIdLst>
  <p:sldIdLst>
    <p:sldId id="378" r:id="rId7"/>
    <p:sldId id="295" r:id="rId8"/>
    <p:sldId id="276" r:id="rId9"/>
    <p:sldId id="384" r:id="rId10"/>
    <p:sldId id="385" r:id="rId11"/>
    <p:sldId id="386" r:id="rId12"/>
    <p:sldId id="381" r:id="rId13"/>
    <p:sldId id="263" r:id="rId14"/>
    <p:sldId id="379" r:id="rId15"/>
    <p:sldId id="380" r:id="rId16"/>
    <p:sldId id="288" r:id="rId17"/>
    <p:sldId id="382" r:id="rId18"/>
    <p:sldId id="387" r:id="rId19"/>
    <p:sldId id="383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orient="horz" pos="768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wiles" initials="dw" lastIdx="1" clrIdx="0"/>
  <p:cmAuthor id="1" name="Margaret" initials="MD" lastIdx="18" clrIdx="1"/>
  <p:cmAuthor id="2" name="ksmith35" initials="k" lastIdx="8" clrIdx="2"/>
  <p:cmAuthor id="3" name="ES" initials="E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3300"/>
    <a:srgbClr val="FF9900"/>
    <a:srgbClr val="0066CC"/>
    <a:srgbClr val="FF3300"/>
    <a:srgbClr val="660033"/>
    <a:srgbClr val="FFCC00"/>
    <a:srgbClr val="000000"/>
    <a:srgbClr val="3333FF"/>
    <a:srgbClr val="577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382" autoAdjust="0"/>
  </p:normalViewPr>
  <p:slideViewPr>
    <p:cSldViewPr>
      <p:cViewPr varScale="1">
        <p:scale>
          <a:sx n="123" d="100"/>
          <a:sy n="123" d="100"/>
        </p:scale>
        <p:origin x="894" y="96"/>
      </p:cViewPr>
      <p:guideLst>
        <p:guide orient="horz" pos="672"/>
        <p:guide orient="horz" pos="768"/>
        <p:guide pos="288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openxmlformats.org/officeDocument/2006/relationships/theme" Target="theme/theme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1407C-E210-4255-8B85-0B4A173348AB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B4BA1DD5-4CCF-482F-90CA-7058F55AC288}">
      <dgm:prSet phldrT="[Text]" custT="1"/>
      <dgm:spPr/>
      <dgm:t>
        <a:bodyPr/>
        <a:lstStyle/>
        <a:p>
          <a:r>
            <a:rPr lang="en-US" sz="1700" b="1" dirty="0" smtClean="0"/>
            <a:t>Module 1: Planning Process</a:t>
          </a:r>
          <a:endParaRPr lang="en-US" sz="1700" b="1" dirty="0"/>
        </a:p>
      </dgm:t>
    </dgm:pt>
    <dgm:pt modelId="{17CDE6EB-821A-493E-8BFC-C36BB2B6873D}" type="parTrans" cxnId="{C27707FF-C2E1-4774-8A09-317E00ACE9B8}">
      <dgm:prSet/>
      <dgm:spPr/>
      <dgm:t>
        <a:bodyPr/>
        <a:lstStyle/>
        <a:p>
          <a:endParaRPr lang="en-US"/>
        </a:p>
      </dgm:t>
    </dgm:pt>
    <dgm:pt modelId="{8B54B1EF-C31B-4999-A32A-3E2DF2FF0169}" type="sibTrans" cxnId="{C27707FF-C2E1-4774-8A09-317E00ACE9B8}">
      <dgm:prSet/>
      <dgm:spPr/>
      <dgm:t>
        <a:bodyPr/>
        <a:lstStyle/>
        <a:p>
          <a:endParaRPr lang="en-US"/>
        </a:p>
      </dgm:t>
    </dgm:pt>
    <dgm:pt modelId="{4049D841-B9E6-46B4-A4D2-1E0EC44B1A3B}">
      <dgm:prSet phldrT="[Text]" custT="1"/>
      <dgm:spPr/>
      <dgm:t>
        <a:bodyPr/>
        <a:lstStyle/>
        <a:p>
          <a:r>
            <a:rPr lang="en-US" sz="1700" b="1" dirty="0" smtClean="0"/>
            <a:t>Module 2: Risk Assessment</a:t>
          </a:r>
          <a:endParaRPr lang="en-US" sz="1700" b="1" dirty="0"/>
        </a:p>
      </dgm:t>
    </dgm:pt>
    <dgm:pt modelId="{94945B61-8490-4194-825D-84A0A11911FB}" type="parTrans" cxnId="{B9BA3585-DFD5-4379-98E0-8E65D29AE250}">
      <dgm:prSet/>
      <dgm:spPr/>
      <dgm:t>
        <a:bodyPr/>
        <a:lstStyle/>
        <a:p>
          <a:endParaRPr lang="en-US"/>
        </a:p>
      </dgm:t>
    </dgm:pt>
    <dgm:pt modelId="{02E9FD80-C980-4600-A6BB-AA5B6F005C1E}" type="sibTrans" cxnId="{B9BA3585-DFD5-4379-98E0-8E65D29AE250}">
      <dgm:prSet/>
      <dgm:spPr/>
      <dgm:t>
        <a:bodyPr/>
        <a:lstStyle/>
        <a:p>
          <a:endParaRPr lang="en-US"/>
        </a:p>
      </dgm:t>
    </dgm:pt>
    <dgm:pt modelId="{5CBBFE45-A2B7-42B9-A98A-B931F7527D9A}">
      <dgm:prSet phldrT="[Text]" custT="1"/>
      <dgm:spPr/>
      <dgm:t>
        <a:bodyPr/>
        <a:lstStyle/>
        <a:p>
          <a:r>
            <a:rPr lang="en-US" sz="1700" b="1" dirty="0" smtClean="0"/>
            <a:t>Module 3: Mitigation Strategy</a:t>
          </a:r>
          <a:endParaRPr lang="en-US" sz="1700" b="1" dirty="0"/>
        </a:p>
      </dgm:t>
    </dgm:pt>
    <dgm:pt modelId="{BF8BECD2-DB76-4391-9A95-88B991E29D95}" type="parTrans" cxnId="{24D3EFBB-5642-41E2-B6F7-18920401F770}">
      <dgm:prSet/>
      <dgm:spPr/>
      <dgm:t>
        <a:bodyPr/>
        <a:lstStyle/>
        <a:p>
          <a:endParaRPr lang="en-US"/>
        </a:p>
      </dgm:t>
    </dgm:pt>
    <dgm:pt modelId="{18FACA1E-961C-471C-AC10-9779A17E4974}" type="sibTrans" cxnId="{24D3EFBB-5642-41E2-B6F7-18920401F770}">
      <dgm:prSet/>
      <dgm:spPr/>
      <dgm:t>
        <a:bodyPr/>
        <a:lstStyle/>
        <a:p>
          <a:endParaRPr lang="en-US"/>
        </a:p>
      </dgm:t>
    </dgm:pt>
    <dgm:pt modelId="{ECF66F51-8798-4B13-B4F8-08E54F4EDEE1}">
      <dgm:prSet phldrT="[Text]" custT="1"/>
      <dgm:spPr/>
      <dgm:t>
        <a:bodyPr/>
        <a:lstStyle/>
        <a:p>
          <a:r>
            <a:rPr lang="en-US" sz="1700" b="1" dirty="0" smtClean="0"/>
            <a:t>Module 4: </a:t>
          </a:r>
        </a:p>
        <a:p>
          <a:r>
            <a:rPr lang="en-US" sz="1700" b="1" dirty="0" smtClean="0"/>
            <a:t>Community Resilience in Action</a:t>
          </a:r>
          <a:endParaRPr lang="en-US" sz="1700" b="1" dirty="0"/>
        </a:p>
      </dgm:t>
    </dgm:pt>
    <dgm:pt modelId="{8AB8A1BD-BBD0-4074-A35A-B3ABAF9F7980}" type="parTrans" cxnId="{517683BF-D9BC-4021-A19F-A18292583649}">
      <dgm:prSet/>
      <dgm:spPr/>
      <dgm:t>
        <a:bodyPr/>
        <a:lstStyle/>
        <a:p>
          <a:endParaRPr lang="en-US"/>
        </a:p>
      </dgm:t>
    </dgm:pt>
    <dgm:pt modelId="{B46BFF00-88D8-45B7-AF26-4F3E56A6ECA0}" type="sibTrans" cxnId="{517683BF-D9BC-4021-A19F-A18292583649}">
      <dgm:prSet/>
      <dgm:spPr/>
      <dgm:t>
        <a:bodyPr/>
        <a:lstStyle/>
        <a:p>
          <a:endParaRPr lang="en-US"/>
        </a:p>
      </dgm:t>
    </dgm:pt>
    <dgm:pt modelId="{E8BD9E1B-9509-4234-A6CB-2963ED37AFEE}" type="pres">
      <dgm:prSet presAssocID="{4361407C-E210-4255-8B85-0B4A173348AB}" presName="CompostProcess" presStyleCnt="0">
        <dgm:presLayoutVars>
          <dgm:dir/>
          <dgm:resizeHandles val="exact"/>
        </dgm:presLayoutVars>
      </dgm:prSet>
      <dgm:spPr/>
    </dgm:pt>
    <dgm:pt modelId="{1B04D5A8-7F32-42C7-B28C-57595A5D9892}" type="pres">
      <dgm:prSet presAssocID="{4361407C-E210-4255-8B85-0B4A173348AB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Module 1: Planning Process.&#10;Module 2: Risk Assessment.&#10;Module 3: Mitigation Strategy.&#10;Module 4: Community Resilience in Action." title="Workshop Organization Flow."/>
        </a:ext>
      </dgm:extLst>
    </dgm:pt>
    <dgm:pt modelId="{FCF41209-9444-4674-BC66-0AEBA620B2E4}" type="pres">
      <dgm:prSet presAssocID="{4361407C-E210-4255-8B85-0B4A173348AB}" presName="linearProcess" presStyleCnt="0"/>
      <dgm:spPr/>
    </dgm:pt>
    <dgm:pt modelId="{1D8F8FFA-38FD-4951-8502-6511EF932D11}" type="pres">
      <dgm:prSet presAssocID="{B4BA1DD5-4CCF-482F-90CA-7058F55AC28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950E2-841E-4E3E-87A2-7FA6C5DA8C5C}" type="pres">
      <dgm:prSet presAssocID="{8B54B1EF-C31B-4999-A32A-3E2DF2FF0169}" presName="sibTrans" presStyleCnt="0"/>
      <dgm:spPr/>
    </dgm:pt>
    <dgm:pt modelId="{ECF15E3C-0DE1-46E1-8B5F-B09D39494B4E}" type="pres">
      <dgm:prSet presAssocID="{4049D841-B9E6-46B4-A4D2-1E0EC44B1A3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4F2E8-8E09-4B23-B01A-61EDB8E4276A}" type="pres">
      <dgm:prSet presAssocID="{02E9FD80-C980-4600-A6BB-AA5B6F005C1E}" presName="sibTrans" presStyleCnt="0"/>
      <dgm:spPr/>
    </dgm:pt>
    <dgm:pt modelId="{3EE15883-ED67-4A10-B686-14514401BCFE}" type="pres">
      <dgm:prSet presAssocID="{5CBBFE45-A2B7-42B9-A98A-B931F7527D9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D3C98-3DE9-4D77-BCCE-C98C2AFB4901}" type="pres">
      <dgm:prSet presAssocID="{18FACA1E-961C-471C-AC10-9779A17E4974}" presName="sibTrans" presStyleCnt="0"/>
      <dgm:spPr/>
    </dgm:pt>
    <dgm:pt modelId="{E1359141-3727-49D9-95DD-1343EF34A5A5}" type="pres">
      <dgm:prSet presAssocID="{ECF66F51-8798-4B13-B4F8-08E54F4EDEE1}" presName="textNode" presStyleLbl="node1" presStyleIdx="3" presStyleCnt="4" custScaleX="119401" custScaleY="98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57734-5949-4CB2-8193-29E0AC21CC68}" type="presOf" srcId="{B4BA1DD5-4CCF-482F-90CA-7058F55AC288}" destId="{1D8F8FFA-38FD-4951-8502-6511EF932D11}" srcOrd="0" destOrd="0" presId="urn:microsoft.com/office/officeart/2005/8/layout/hProcess9"/>
    <dgm:cxn modelId="{B9BA3585-DFD5-4379-98E0-8E65D29AE250}" srcId="{4361407C-E210-4255-8B85-0B4A173348AB}" destId="{4049D841-B9E6-46B4-A4D2-1E0EC44B1A3B}" srcOrd="1" destOrd="0" parTransId="{94945B61-8490-4194-825D-84A0A11911FB}" sibTransId="{02E9FD80-C980-4600-A6BB-AA5B6F005C1E}"/>
    <dgm:cxn modelId="{CDA81B37-C5B3-4E35-9DF8-C42676C58137}" type="presOf" srcId="{ECF66F51-8798-4B13-B4F8-08E54F4EDEE1}" destId="{E1359141-3727-49D9-95DD-1343EF34A5A5}" srcOrd="0" destOrd="0" presId="urn:microsoft.com/office/officeart/2005/8/layout/hProcess9"/>
    <dgm:cxn modelId="{71B4C611-BD66-4466-8B51-B3801301EAA5}" type="presOf" srcId="{5CBBFE45-A2B7-42B9-A98A-B931F7527D9A}" destId="{3EE15883-ED67-4A10-B686-14514401BCFE}" srcOrd="0" destOrd="0" presId="urn:microsoft.com/office/officeart/2005/8/layout/hProcess9"/>
    <dgm:cxn modelId="{517683BF-D9BC-4021-A19F-A18292583649}" srcId="{4361407C-E210-4255-8B85-0B4A173348AB}" destId="{ECF66F51-8798-4B13-B4F8-08E54F4EDEE1}" srcOrd="3" destOrd="0" parTransId="{8AB8A1BD-BBD0-4074-A35A-B3ABAF9F7980}" sibTransId="{B46BFF00-88D8-45B7-AF26-4F3E56A6ECA0}"/>
    <dgm:cxn modelId="{E513012B-8F23-45F8-84B4-90C4B64F19E4}" type="presOf" srcId="{4361407C-E210-4255-8B85-0B4A173348AB}" destId="{E8BD9E1B-9509-4234-A6CB-2963ED37AFEE}" srcOrd="0" destOrd="0" presId="urn:microsoft.com/office/officeart/2005/8/layout/hProcess9"/>
    <dgm:cxn modelId="{55DF06EB-FAB2-4AC6-91C7-C37CBC02CEBC}" type="presOf" srcId="{4049D841-B9E6-46B4-A4D2-1E0EC44B1A3B}" destId="{ECF15E3C-0DE1-46E1-8B5F-B09D39494B4E}" srcOrd="0" destOrd="0" presId="urn:microsoft.com/office/officeart/2005/8/layout/hProcess9"/>
    <dgm:cxn modelId="{C27707FF-C2E1-4774-8A09-317E00ACE9B8}" srcId="{4361407C-E210-4255-8B85-0B4A173348AB}" destId="{B4BA1DD5-4CCF-482F-90CA-7058F55AC288}" srcOrd="0" destOrd="0" parTransId="{17CDE6EB-821A-493E-8BFC-C36BB2B6873D}" sibTransId="{8B54B1EF-C31B-4999-A32A-3E2DF2FF0169}"/>
    <dgm:cxn modelId="{24D3EFBB-5642-41E2-B6F7-18920401F770}" srcId="{4361407C-E210-4255-8B85-0B4A173348AB}" destId="{5CBBFE45-A2B7-42B9-A98A-B931F7527D9A}" srcOrd="2" destOrd="0" parTransId="{BF8BECD2-DB76-4391-9A95-88B991E29D95}" sibTransId="{18FACA1E-961C-471C-AC10-9779A17E4974}"/>
    <dgm:cxn modelId="{B177DDEC-1D9A-4612-8E81-A0B32F61F17C}" type="presParOf" srcId="{E8BD9E1B-9509-4234-A6CB-2963ED37AFEE}" destId="{1B04D5A8-7F32-42C7-B28C-57595A5D9892}" srcOrd="0" destOrd="0" presId="urn:microsoft.com/office/officeart/2005/8/layout/hProcess9"/>
    <dgm:cxn modelId="{953DF87B-7748-43D3-B330-8FF8FBBB4357}" type="presParOf" srcId="{E8BD9E1B-9509-4234-A6CB-2963ED37AFEE}" destId="{FCF41209-9444-4674-BC66-0AEBA620B2E4}" srcOrd="1" destOrd="0" presId="urn:microsoft.com/office/officeart/2005/8/layout/hProcess9"/>
    <dgm:cxn modelId="{05C3F30D-8854-4EFA-8FE3-1486B808E8D7}" type="presParOf" srcId="{FCF41209-9444-4674-BC66-0AEBA620B2E4}" destId="{1D8F8FFA-38FD-4951-8502-6511EF932D11}" srcOrd="0" destOrd="0" presId="urn:microsoft.com/office/officeart/2005/8/layout/hProcess9"/>
    <dgm:cxn modelId="{4DF5B789-FF88-4AB4-ADDD-460027F3E0DE}" type="presParOf" srcId="{FCF41209-9444-4674-BC66-0AEBA620B2E4}" destId="{7C3950E2-841E-4E3E-87A2-7FA6C5DA8C5C}" srcOrd="1" destOrd="0" presId="urn:microsoft.com/office/officeart/2005/8/layout/hProcess9"/>
    <dgm:cxn modelId="{5762BAC4-68F1-4F95-B5FC-908674ECABAC}" type="presParOf" srcId="{FCF41209-9444-4674-BC66-0AEBA620B2E4}" destId="{ECF15E3C-0DE1-46E1-8B5F-B09D39494B4E}" srcOrd="2" destOrd="0" presId="urn:microsoft.com/office/officeart/2005/8/layout/hProcess9"/>
    <dgm:cxn modelId="{D5EEDD22-30BD-4B08-B3A2-F7610794FF72}" type="presParOf" srcId="{FCF41209-9444-4674-BC66-0AEBA620B2E4}" destId="{5AF4F2E8-8E09-4B23-B01A-61EDB8E4276A}" srcOrd="3" destOrd="0" presId="urn:microsoft.com/office/officeart/2005/8/layout/hProcess9"/>
    <dgm:cxn modelId="{137556AE-9161-4387-B94C-2C96BC77F276}" type="presParOf" srcId="{FCF41209-9444-4674-BC66-0AEBA620B2E4}" destId="{3EE15883-ED67-4A10-B686-14514401BCFE}" srcOrd="4" destOrd="0" presId="urn:microsoft.com/office/officeart/2005/8/layout/hProcess9"/>
    <dgm:cxn modelId="{34312935-E52E-4B91-9CC3-0CD764C8F3AF}" type="presParOf" srcId="{FCF41209-9444-4674-BC66-0AEBA620B2E4}" destId="{642D3C98-3DE9-4D77-BCCE-C98C2AFB4901}" srcOrd="5" destOrd="0" presId="urn:microsoft.com/office/officeart/2005/8/layout/hProcess9"/>
    <dgm:cxn modelId="{EC939625-F576-4CD2-BD3E-E398C9687D3C}" type="presParOf" srcId="{FCF41209-9444-4674-BC66-0AEBA620B2E4}" destId="{E1359141-3727-49D9-95DD-1343EF34A5A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defTabSz="93176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t" anchorCtr="0" compatLnSpc="1">
            <a:prstTxWarp prst="textNoShape">
              <a:avLst/>
            </a:prstTxWarp>
          </a:bodyPr>
          <a:lstStyle>
            <a:lvl1pPr algn="r" defTabSz="93176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defTabSz="93176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5" rIns="93167" bIns="46585" numCol="1" anchor="b" anchorCtr="0" compatLnSpc="1">
            <a:prstTxWarp prst="textNoShape">
              <a:avLst/>
            </a:prstTxWarp>
          </a:bodyPr>
          <a:lstStyle>
            <a:lvl1pPr algn="r" defTabSz="931767">
              <a:defRPr sz="1200"/>
            </a:lvl1pPr>
          </a:lstStyle>
          <a:p>
            <a:pPr>
              <a:defRPr/>
            </a:pPr>
            <a:fld id="{9C5F5205-3D14-4759-B141-26B5F79F0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298EDF-5935-43E3-96A7-964E7186D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0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01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1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7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6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356C0-4F4B-4D38-8F33-DAE251B1FF6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9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7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5"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1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98EDF-5935-43E3-96A7-964E7186D0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3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8B872-EA31-49BD-9BB7-8E3EAF3E74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2FA5-8BBD-48DC-AD05-8F6F56B5DAD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84E9-3708-40B0-BDD4-655ACE3C20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646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6C37-954A-4EDA-9CD8-B79C032B8CA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C463-8186-4047-A51B-EA5A44D39E1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9342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</a:rPr>
              <a:t>Visual 0.</a:t>
            </a:r>
            <a:fld id="{167A036F-738C-4416-983E-5B04119587A4}" type="slidenum">
              <a:rPr lang="en-US" b="1" smtClean="0">
                <a:solidFill>
                  <a:schemeClr val="bg1"/>
                </a:solidFill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ED5-46F1-454B-B7A8-03A47BFE411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379B-CA67-4FF9-9090-010C6903DD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955F-B633-46BF-A473-43DF0EF1571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14E8-C70E-465D-96F2-267C7E89B0E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61C3-7423-4551-BD75-74FD0A04566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39BEE0A1-21C7-45F8-91DE-2FA0295A02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327E-22AE-40F3-9BD4-5E5C41C115B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9363-4EC0-4149-8F04-C4473948E78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EMA Visual Templat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7949E-FC39-447F-9B4F-A92E1216EA9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 i="0" baseline="0">
                <a:solidFill>
                  <a:srgbClr val="F4F8F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Visual 0.</a:t>
            </a:r>
            <a:fld id="{167A036F-738C-4416-983E-5B04119587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01638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01638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multi-hazard-mitigation-plan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multi-hazard-mitigation-plan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04898"/>
            <a:ext cx="8534400" cy="4533901"/>
          </a:xfrm>
        </p:spPr>
        <p:txBody>
          <a:bodyPr anchor="t"/>
          <a:lstStyle/>
          <a:p>
            <a:pPr eaLnBrk="1" hangingPunct="1"/>
            <a:r>
              <a:rPr lang="en-US" sz="4400" dirty="0" smtClean="0"/>
              <a:t>G318 Mitigation Planning Workshop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Region 10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Users\bholt1\Desktop\1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287327" cy="300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2147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3: Mitigation Strategy  </a:t>
            </a:r>
          </a:p>
          <a:p>
            <a:pPr lvl="2"/>
            <a:r>
              <a:rPr lang="en-US" dirty="0" smtClean="0"/>
              <a:t>Participants will develop their goals and actions for reducing potential losses to hazard risks based on existing local capabilities</a:t>
            </a:r>
          </a:p>
          <a:p>
            <a:r>
              <a:rPr lang="en-US" dirty="0" smtClean="0"/>
              <a:t>Module 4</a:t>
            </a:r>
            <a:r>
              <a:rPr lang="en-US" smtClean="0"/>
              <a:t>: Community Resilience in Action</a:t>
            </a:r>
            <a:endParaRPr lang="en-US" dirty="0" smtClean="0"/>
          </a:p>
          <a:p>
            <a:pPr lvl="2"/>
            <a:r>
              <a:rPr lang="en-US" dirty="0" smtClean="0"/>
              <a:t>Participants will have the knowledge, tools, and resources to effectively implement their community’s hazard mitigation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67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room full of seated people raising their hand and a man in front using a microphone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799" y="2849517"/>
            <a:ext cx="4900402" cy="26368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Share experiences</a:t>
            </a:r>
          </a:p>
          <a:p>
            <a:r>
              <a:rPr lang="en-US" dirty="0" smtClean="0"/>
              <a:t>Participate in activities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4876800" cy="4570412"/>
          </a:xfrm>
        </p:spPr>
        <p:txBody>
          <a:bodyPr/>
          <a:lstStyle/>
          <a:p>
            <a:r>
              <a:rPr lang="en-US" sz="2400" dirty="0" smtClean="0"/>
              <a:t>Student Manual</a:t>
            </a:r>
          </a:p>
          <a:p>
            <a:r>
              <a:rPr lang="en-US" sz="2400" dirty="0" smtClean="0"/>
              <a:t>Plan Development Resources</a:t>
            </a:r>
          </a:p>
          <a:p>
            <a:pPr marL="747713" lvl="2" indent="-290513">
              <a:tabLst/>
            </a:pPr>
            <a:r>
              <a:rPr lang="en-US" sz="2000" dirty="0" smtClean="0"/>
              <a:t>Local Mitigation </a:t>
            </a:r>
            <a:br>
              <a:rPr lang="en-US" sz="2000" dirty="0" smtClean="0"/>
            </a:br>
            <a:r>
              <a:rPr lang="en-US" sz="2000" dirty="0" smtClean="0"/>
              <a:t>Planning Handbook</a:t>
            </a:r>
          </a:p>
          <a:p>
            <a:pPr marL="747713" lvl="2" indent="-290513">
              <a:tabLst/>
            </a:pPr>
            <a:r>
              <a:rPr lang="en-US" sz="2000" dirty="0" smtClean="0"/>
              <a:t>Local Mitigation Plan </a:t>
            </a:r>
            <a:br>
              <a:rPr lang="en-US" sz="2000" dirty="0" smtClean="0"/>
            </a:br>
            <a:r>
              <a:rPr lang="en-US" sz="2000" dirty="0" smtClean="0"/>
              <a:t>Review Tool</a:t>
            </a:r>
          </a:p>
          <a:p>
            <a:pPr marL="747713" lvl="2" indent="-290513">
              <a:tabLst/>
            </a:pPr>
            <a:r>
              <a:rPr lang="en-US" sz="2000" dirty="0" smtClean="0"/>
              <a:t>Integrating the NHMP into Comprehensive Plan</a:t>
            </a:r>
          </a:p>
          <a:p>
            <a:pPr marL="747713" lvl="2" indent="-290513">
              <a:tabLst/>
            </a:pPr>
            <a:r>
              <a:rPr lang="en-US" sz="2000" dirty="0" smtClean="0"/>
              <a:t>Mitigation Ideas</a:t>
            </a:r>
          </a:p>
          <a:p>
            <a:pPr marL="747713" lvl="2" indent="-290513">
              <a:tabLst/>
            </a:pPr>
            <a:r>
              <a:rPr lang="en-US" sz="2000" dirty="0" smtClean="0"/>
              <a:t>FEMA Mitigation Planning Web site: </a:t>
            </a:r>
            <a:r>
              <a:rPr lang="en-US" sz="2000" dirty="0" smtClean="0">
                <a:hlinkClick r:id="rId3"/>
              </a:rPr>
              <a:t>http://www.fema.gov/multi-hazard-mitigation-planning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Materials (Local)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152" y="1258984"/>
            <a:ext cx="1418155" cy="185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460" y="1246218"/>
            <a:ext cx="1429970" cy="18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152" y="3601729"/>
            <a:ext cx="1418155" cy="183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91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648200" cy="4570412"/>
          </a:xfrm>
        </p:spPr>
        <p:txBody>
          <a:bodyPr/>
          <a:lstStyle/>
          <a:p>
            <a:r>
              <a:rPr lang="en-US" sz="2400" dirty="0" smtClean="0"/>
              <a:t>Plan Development Resources</a:t>
            </a:r>
          </a:p>
          <a:p>
            <a:pPr marL="747713" lvl="2" indent="-290513">
              <a:tabLst/>
            </a:pPr>
            <a:r>
              <a:rPr lang="en-US" sz="2000" dirty="0" smtClean="0"/>
              <a:t>Tribal Multi-Hazard Mitigation Planning Guidance</a:t>
            </a:r>
          </a:p>
          <a:p>
            <a:pPr marL="747713" lvl="2" indent="-290513">
              <a:tabLst/>
            </a:pPr>
            <a:r>
              <a:rPr lang="en-US" sz="2000" dirty="0" smtClean="0"/>
              <a:t>Tribal Multi-Hazard Mitigation Plan Review Crosswalk</a:t>
            </a:r>
          </a:p>
          <a:p>
            <a:pPr marL="747713" lvl="2" indent="-290513">
              <a:tabLst/>
            </a:pPr>
            <a:r>
              <a:rPr lang="en-US" sz="2000" dirty="0" smtClean="0"/>
              <a:t>Tribal Mitigation Plan Development Workbook</a:t>
            </a:r>
          </a:p>
          <a:p>
            <a:pPr marL="747713" lvl="2" indent="-290513">
              <a:tabLst/>
            </a:pPr>
            <a:r>
              <a:rPr lang="en-US" sz="2000" dirty="0" smtClean="0"/>
              <a:t>FEMA Mitigation Planning Web site: </a:t>
            </a:r>
            <a:r>
              <a:rPr lang="en-US" sz="2000" dirty="0" smtClean="0">
                <a:hlinkClick r:id="rId3"/>
              </a:rPr>
              <a:t>http://www.fema.gov/multi-hazard-mitigation-planning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Materials (Tribal)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295400"/>
            <a:ext cx="1963370" cy="257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474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2" y="2286000"/>
            <a:ext cx="8077200" cy="1829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765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and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</a:p>
          <a:p>
            <a:r>
              <a:rPr lang="en-US" dirty="0" smtClean="0"/>
              <a:t>Workshop Organization</a:t>
            </a:r>
          </a:p>
          <a:p>
            <a:r>
              <a:rPr lang="en-US" dirty="0" smtClean="0"/>
              <a:t>Workshop Goals and Objectives</a:t>
            </a:r>
          </a:p>
          <a:p>
            <a:r>
              <a:rPr lang="en-US" dirty="0" smtClean="0"/>
              <a:t>Introductions and Responsibilities</a:t>
            </a:r>
          </a:p>
          <a:p>
            <a:r>
              <a:rPr lang="en-US" dirty="0" smtClean="0"/>
              <a:t>Workshop Materials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exits</a:t>
            </a:r>
          </a:p>
          <a:p>
            <a:r>
              <a:rPr lang="en-US" dirty="0" smtClean="0"/>
              <a:t>Restrooms</a:t>
            </a:r>
          </a:p>
          <a:p>
            <a:r>
              <a:rPr lang="en-US" dirty="0" smtClean="0"/>
              <a:t>Cell phones</a:t>
            </a:r>
          </a:p>
          <a:p>
            <a:r>
              <a:rPr lang="en-US" dirty="0" smtClean="0"/>
              <a:t>Break schedule</a:t>
            </a:r>
          </a:p>
        </p:txBody>
      </p:sp>
      <p:pic>
        <p:nvPicPr>
          <p:cNvPr id="6" name="Picture 5" descr="Single family homes, most of which are elevated, on the coast." title="Single family hom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236" y="1203489"/>
            <a:ext cx="4580610" cy="304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458200" cy="4646612"/>
          </a:xfrm>
        </p:spPr>
        <p:txBody>
          <a:bodyPr/>
          <a:lstStyle/>
          <a:p>
            <a:pPr lvl="0"/>
            <a:r>
              <a:rPr lang="en-US" sz="2400" dirty="0" smtClean="0"/>
              <a:t>Joseph Murray, Planner, Oregon Office of Emergency Management</a:t>
            </a:r>
          </a:p>
          <a:p>
            <a:pPr lvl="0"/>
            <a:r>
              <a:rPr lang="en-US" sz="2400" dirty="0" smtClean="0"/>
              <a:t>Brett </a:t>
            </a:r>
            <a:r>
              <a:rPr lang="en-US" sz="2400" dirty="0"/>
              <a:t>Holt, Mitigation Planner, FEMA Region 10</a:t>
            </a:r>
          </a:p>
          <a:p>
            <a:pPr lvl="0"/>
            <a:r>
              <a:rPr lang="en-US" sz="2400" dirty="0"/>
              <a:t>Amanda Siok, Mitigation Planner, FEMA Region 10</a:t>
            </a:r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202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 story house elevated on wood piles with plywood over windows boarded " title="Migitation example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513308"/>
            <a:ext cx="4267200" cy="3201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provide plan developers with the information necessary to prepare and implement a hazard mitigation plan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73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the end of this workshop, participants will be able to: </a:t>
            </a:r>
          </a:p>
          <a:p>
            <a:r>
              <a:rPr lang="en-US" dirty="0" smtClean="0"/>
              <a:t>Define hazard mitigation and identify the benefits of mitigation planning</a:t>
            </a:r>
          </a:p>
          <a:p>
            <a:r>
              <a:rPr lang="en-US" dirty="0" smtClean="0"/>
              <a:t>Develop or update a mitigation plan</a:t>
            </a:r>
          </a:p>
          <a:p>
            <a:r>
              <a:rPr lang="en-US" dirty="0" smtClean="0"/>
              <a:t>Identify resources and guidance available for mitigation planning and plan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64429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lo my name is:&#10;Name&#10;Position and organization&#10;Mitigation planning experience&#10;Workshop expectations&#10;" title="Name tag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1042808"/>
            <a:ext cx="7314596" cy="474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819400"/>
            <a:ext cx="6096000" cy="22860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Name</a:t>
            </a:r>
          </a:p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Position and organization</a:t>
            </a:r>
          </a:p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Mitigation planning experience</a:t>
            </a:r>
          </a:p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Workshop expectations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Participant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424654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Workshop Organization&#10;• Module 1: Planning Process&#10;• Module 2: Risk Assessment&#10;• Module 3: Mitigation Strategy&#10;• Module 4: Community Resilience in Action&#10;"/>
          <p:cNvGraphicFramePr/>
          <p:nvPr>
            <p:extLst>
              <p:ext uri="{D42A27DB-BD31-4B8C-83A1-F6EECF244321}">
                <p14:modId xmlns:p14="http://schemas.microsoft.com/office/powerpoint/2010/main" val="4293623680"/>
              </p:ext>
            </p:extLst>
          </p:nvPr>
        </p:nvGraphicFramePr>
        <p:xfrm>
          <a:off x="457200" y="12192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Organization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458200" cy="4646612"/>
          </a:xfrm>
        </p:spPr>
        <p:txBody>
          <a:bodyPr/>
          <a:lstStyle/>
          <a:p>
            <a:r>
              <a:rPr lang="en-US" dirty="0" smtClean="0"/>
              <a:t>Module 1: Planning Process</a:t>
            </a:r>
          </a:p>
          <a:p>
            <a:pPr lvl="2"/>
            <a:r>
              <a:rPr lang="en-US" sz="2500" dirty="0" smtClean="0"/>
              <a:t>Participants will effectively engage </a:t>
            </a:r>
            <a:br>
              <a:rPr lang="en-US" sz="2500" dirty="0" smtClean="0"/>
            </a:br>
            <a:r>
              <a:rPr lang="en-US" sz="2500" u="sng" dirty="0" smtClean="0"/>
              <a:t>their community</a:t>
            </a:r>
            <a:r>
              <a:rPr lang="en-US" sz="2500" dirty="0" smtClean="0"/>
              <a:t> in an open public involvement process that leads to the development of a comprehensive approach to risk reduction and an effective mitigation plan</a:t>
            </a:r>
          </a:p>
          <a:p>
            <a:r>
              <a:rPr lang="en-US" dirty="0" smtClean="0"/>
              <a:t>Module 2: Risk Assessment </a:t>
            </a:r>
          </a:p>
          <a:p>
            <a:pPr lvl="2"/>
            <a:r>
              <a:rPr lang="en-US" sz="2500" dirty="0" smtClean="0"/>
              <a:t>Participants will conduct a hazard risk assessment that forms a factual basis for mitigation actions appropriate for </a:t>
            </a:r>
            <a:br>
              <a:rPr lang="en-US" sz="2500" dirty="0" smtClean="0"/>
            </a:br>
            <a:r>
              <a:rPr lang="en-US" sz="2500" dirty="0" smtClean="0"/>
              <a:t>their community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120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318 Local Mitigation Planning Workshop  Introductions and Overview&amp;quot;&quot;/&gt;&lt;property id=&quot;20307&quot; value=&quot;378&quot;/&gt;&lt;/object&gt;&lt;object type=&quot;3&quot; unique_id=&quot;10004&quot;&gt;&lt;property id=&quot;20148&quot; value=&quot;5&quot;/&gt;&lt;property id=&quot;20300&quot; value=&quot;Slide 2 - &amp;quot;Introductions and Overview&amp;quot;&quot;/&gt;&lt;property id=&quot;20307&quot; value=&quot;295&quot;/&gt;&lt;/object&gt;&lt;object type=&quot;3&quot; unique_id=&quot;10005&quot;&gt;&lt;property id=&quot;20148&quot; value=&quot;5&quot;/&gt;&lt;property id=&quot;20300&quot; value=&quot;Slide 3 - &amp;quot;Administrative&amp;quot;&quot;/&gt;&lt;property id=&quot;20307&quot; value=&quot;276&quot;/&gt;&lt;/object&gt;&lt;object type=&quot;3&quot; unique_id=&quot;10006&quot;&gt;&lt;property id=&quot;20148&quot; value=&quot;5&quot;/&gt;&lt;property id=&quot;20300&quot; value=&quot;Slide 4 - &amp;quot;Workshop Organization&amp;quot;&quot;/&gt;&lt;property id=&quot;20307&quot; value=&quot;263&quot;/&gt;&lt;/object&gt;&lt;object type=&quot;3&quot; unique_id=&quot;10007&quot;&gt;&lt;property id=&quot;20148&quot; value=&quot;5&quot;/&gt;&lt;property id=&quot;20300&quot; value=&quot;Slide 5 - &amp;quot;Workshop Goal&amp;quot;&quot;/&gt;&lt;property id=&quot;20307&quot; value=&quot;377&quot;/&gt;&lt;/object&gt;&lt;object type=&quot;3&quot; unique_id=&quot;10008&quot;&gt;&lt;property id=&quot;20148&quot; value=&quot;5&quot;/&gt;&lt;property id=&quot;20300&quot; value=&quot;Slide 6 - &amp;quot;Workshop Objectives&amp;quot;&quot;/&gt;&lt;property id=&quot;20307&quot; value=&quot;294&quot;/&gt;&lt;/object&gt;&lt;object type=&quot;3&quot; unique_id=&quot;10009&quot;&gt;&lt;property id=&quot;20148&quot; value=&quot;5&quot;/&gt;&lt;property id=&quot;20300&quot; value=&quot;Slide 7 - &amp;quot;Module Goals&amp;quot;&quot;/&gt;&lt;property id=&quot;20307&quot; value=&quot;379&quot;/&gt;&lt;/object&gt;&lt;object type=&quot;3&quot; unique_id=&quot;10010&quot;&gt;&lt;property id=&quot;20148&quot; value=&quot;5&quot;/&gt;&lt;property id=&quot;20300&quot; value=&quot;Slide 8 - &amp;quot;Module Goals&amp;quot;&quot;/&gt;&lt;property id=&quot;20307&quot; value=&quot;380&quot;/&gt;&lt;/object&gt;&lt;object type=&quot;3&quot; unique_id=&quot;10011&quot;&gt;&lt;property id=&quot;20148&quot; value=&quot;5&quot;/&gt;&lt;property id=&quot;20300&quot; value=&quot;Slide 9 - &amp;quot;Participant Introductions&amp;quot;&quot;/&gt;&lt;property id=&quot;20307&quot; value=&quot;381&quot;/&gt;&lt;/object&gt;&lt;object type=&quot;3&quot; unique_id=&quot;10012&quot;&gt;&lt;property id=&quot;20148&quot; value=&quot;5&quot;/&gt;&lt;property id=&quot;20300&quot; value=&quot;Slide 10 - &amp;quot;Participant Responsibilities&amp;quot;&quot;/&gt;&lt;property id=&quot;20307&quot; value=&quot;288&quot;/&gt;&lt;/object&gt;&lt;object type=&quot;3&quot; unique_id=&quot;10013&quot;&gt;&lt;property id=&quot;20148&quot; value=&quot;5&quot;/&gt;&lt;property id=&quot;20300&quot; value=&quot;Slide 11 - &amp;quot;Workshop Materials&amp;quot;&quot;/&gt;&lt;property id=&quot;20307&quot; value=&quot;382&quot;/&gt;&lt;/object&gt;&lt;object type=&quot;3&quot; unique_id=&quot;10014&quot;&gt;&lt;property id=&quot;20148&quot; value=&quot;5&quot;/&gt;&lt;property id=&quot;20300&quot; value=&quot;Slide 12 - &amp;quot;Questions?&amp;quot;&quot;/&gt;&lt;property id=&quot;20307&quot; value=&quot;383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242A105FD30478AA84C6AB24ECAE3" ma:contentTypeVersion="8" ma:contentTypeDescription="Create a new document." ma:contentTypeScope="" ma:versionID="284a43c324e313c3bc7bae08f7e2cf23">
  <xsd:schema xmlns:xsd="http://www.w3.org/2001/XMLSchema" xmlns:xs="http://www.w3.org/2001/XMLSchema" xmlns:p="http://schemas.microsoft.com/office/2006/metadata/properties" xmlns:ns1="http://schemas.microsoft.com/sharepoint/v3" xmlns:ns2="39b159fc-fdb2-443e-9140-e9098550cc3b" xmlns:ns3="125f5432-6db8-4c92-bf1a-11bc4127a82a" targetNamespace="http://schemas.microsoft.com/office/2006/metadata/properties" ma:root="true" ma:fieldsID="09e6e05806b8b1d8d4751e2c3afc56b9" ns1:_="" ns2:_="" ns3:_="">
    <xsd:import namespace="http://schemas.microsoft.com/sharepoint/v3"/>
    <xsd:import namespace="39b159fc-fdb2-443e-9140-e9098550cc3b"/>
    <xsd:import namespace="125f5432-6db8-4c92-bf1a-11bc4127a82a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159fc-fdb2-443e-9140-e9098550cc3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 ma:readOnly="false">
      <xsd:simpleType>
        <xsd:restriction base="dms:Choice">
          <xsd:enumeration value="Presentation"/>
          <xsd:enumeration value="Refere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f5432-6db8-4c92-bf1a-11bc4127a8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_x0020_Type xmlns="39b159fc-fdb2-443e-9140-e9098550cc3b" xsi:nil="true"/>
    <_dlc_DocIdPersistId xmlns="125f5432-6db8-4c92-bf1a-11bc4127a82a" xsi:nil="true"/>
    <PublishingExpirationDate xmlns="http://schemas.microsoft.com/sharepoint/v3" xsi:nil="true"/>
    <PublishingStartDate xmlns="http://schemas.microsoft.com/sharepoint/v3" xsi:nil="true"/>
    <_dlc_DocId xmlns="125f5432-6db8-4c92-bf1a-11bc4127a82a">C4KEUJAWW2TT-938790001-78</_dlc_DocId>
    <_dlc_DocIdUrl xmlns="125f5432-6db8-4c92-bf1a-11bc4127a82a">
      <Url>http://starr-team.eastus.cloudapp.azure.com:82/starr/RegionalWorkspaces/RegionX/mitigationplanning/_layouts/15/DocIdRedir.aspx?ID=C4KEUJAWW2TT-938790001-78</Url>
      <Description>C4KEUJAWW2TT-938790001-78</Description>
    </_dlc_DocIdUrl>
  </documentManagement>
</p:properties>
</file>

<file path=customXml/item4.xml><?xml version="1.0" encoding="utf-8"?>
<?mso-contentType ?>
<SharedContentType xmlns="Microsoft.SharePoint.Taxonomy.ContentTypeSync" SourceId="568ddf3f-b77f-46a0-9295-2b9495b51427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owerPoint Slides" ma:contentTypeID="0x010100B56BB4C4DEB84D48929BCFEF1316FDA200706D8319669E0045AF4F30F585513BB4" ma:contentTypeVersion="38" ma:contentTypeDescription="Risk MAP PowerPoint template" ma:contentTypeScope="" ma:versionID="5992125404b357070f62d1926ee81d34">
  <xsd:schema xmlns:xsd="http://www.w3.org/2001/XMLSchema" xmlns:xs="http://www.w3.org/2001/XMLSchema" xmlns:p="http://schemas.microsoft.com/office/2006/metadata/properties" xmlns:ns2="cc0073e7-31cd-4c32-9712-79659562e3c7" xmlns:ns4="19bc6f53-22dd-46ae-a7e5-7bb03d6d146f" xmlns:ns5="38436f84-3527-4dae-80ee-528fb99c2e88" targetNamespace="http://schemas.microsoft.com/office/2006/metadata/properties" ma:root="true" ma:fieldsID="07498e0e07f4a812a3ca9190fbe1aecc" ns2:_="" ns4:_="" ns5:_="">
    <xsd:import namespace="cc0073e7-31cd-4c32-9712-79659562e3c7"/>
    <xsd:import namespace="19bc6f53-22dd-46ae-a7e5-7bb03d6d146f"/>
    <xsd:import namespace="38436f84-3527-4dae-80ee-528fb99c2e8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RAB_x0020_Programs" minOccurs="0"/>
                <xsd:element ref="ns4:TaxKeywordTaxHTField" minOccurs="0"/>
                <xsd:element ref="ns4:m1c79fc854db4224ab2c785904d23137" minOccurs="0"/>
                <xsd:element ref="ns5:Category" minOccurs="0"/>
                <xsd:element ref="ns5:Commonly_x0020_Use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073e7-31cd-4c32-9712-79659562e3c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0cfe93f-0b68-430b-a7cb-2be751568877}" ma:internalName="TaxCatchAll" ma:showField="CatchAllData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0cfe93f-0b68-430b-a7cb-2be751568877}" ma:internalName="TaxCatchAllLabel" ma:readOnly="true" ma:showField="CatchAllDataLabel" ma:web="19bc6f53-22dd-46ae-a7e5-7bb03d6d1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c6f53-22dd-46ae-a7e5-7bb03d6d146f" elementFormDefault="qualified">
    <xsd:import namespace="http://schemas.microsoft.com/office/2006/documentManagement/types"/>
    <xsd:import namespace="http://schemas.microsoft.com/office/infopath/2007/PartnerControls"/>
    <xsd:element name="RAB_x0020_Programs" ma:index="14" nillable="true" ma:displayName="RAB Programs" ma:description="A list of RAB Programs" ma:indexed="true" ma:list="{a3c48316-9fbf-4a43-b42f-aeba11cd5e47}" ma:internalName="RAB_x0020_Programs" ma:readOnly="false" ma:showField="Title" ma:web="19bc6f53-22dd-46ae-a7e5-7bb03d6d146f">
      <xsd:simpleType>
        <xsd:restriction base="dms:Lookup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1f9c796e-3dd3-40b5-bc8a-b5fd9405565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m1c79fc854db4224ab2c785904d23137" ma:index="16" nillable="true" ma:taxonomy="true" ma:internalName="m1c79fc854db4224ab2c785904d23137" ma:taxonomyFieldName="Hazards" ma:displayName="Hazards" ma:default="" ma:fieldId="{61c79fc8-54db-4224-ab2c-785904d23137}" ma:taxonomyMulti="true" ma:sspId="1f9c796e-3dd3-40b5-bc8a-b5fd9405565a" ma:termSetId="96705ebb-abd5-4944-927e-1d0a7a3f79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6f84-3527-4dae-80ee-528fb99c2e88" elementFormDefault="qualified">
    <xsd:import namespace="http://schemas.microsoft.com/office/2006/documentManagement/types"/>
    <xsd:import namespace="http://schemas.microsoft.com/office/infopath/2007/PartnerControls"/>
    <xsd:element name="Category" ma:index="17" nillable="true" ma:displayName="Category" ma:default="General" ma:format="Dropdown" ma:internalName="Category" ma:readOnly="false">
      <xsd:simpleType>
        <xsd:restriction base="dms:Choice">
          <xsd:enumeration value="General"/>
          <xsd:enumeration value="CERC"/>
          <xsd:enumeration value="Conference / Meeting"/>
          <xsd:enumeration value="Guidance and Policy"/>
          <xsd:enumeration value="Presentation"/>
          <xsd:enumeration value="Project"/>
          <xsd:enumeration value="SOP"/>
          <xsd:enumeration value="Study / Report"/>
          <xsd:enumeration value="Training"/>
        </xsd:restriction>
      </xsd:simpleType>
    </xsd:element>
    <xsd:element name="Commonly_x0020_Used" ma:index="18" nillable="true" ma:displayName="Commonly Used" ma:default="No" ma:description="Select if you want this document to display on front of the RAB Site" ma:format="Dropdown" ma:internalName="Commonly_x0020_Used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3CB24C3-1F6D-4115-A0CC-9C11214087AF}"/>
</file>

<file path=customXml/itemProps2.xml><?xml version="1.0" encoding="utf-8"?>
<ds:datastoreItem xmlns:ds="http://schemas.openxmlformats.org/officeDocument/2006/customXml" ds:itemID="{818593D2-BE9B-4904-9F24-7A4BDD9DD8AD}"/>
</file>

<file path=customXml/itemProps3.xml><?xml version="1.0" encoding="utf-8"?>
<ds:datastoreItem xmlns:ds="http://schemas.openxmlformats.org/officeDocument/2006/customXml" ds:itemID="{166F032D-D119-41CA-806C-0DBF497F6402}"/>
</file>

<file path=customXml/itemProps4.xml><?xml version="1.0" encoding="utf-8"?>
<ds:datastoreItem xmlns:ds="http://schemas.openxmlformats.org/officeDocument/2006/customXml" ds:itemID="{1238842C-18D3-49F3-8A9B-5BA920AE514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DD7AB55-985D-481E-BB31-BB61AF19B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073e7-31cd-4c32-9712-79659562e3c7"/>
    <ds:schemaRef ds:uri="19bc6f53-22dd-46ae-a7e5-7bb03d6d146f"/>
    <ds:schemaRef ds:uri="38436f84-3527-4dae-80ee-528fb99c2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C995FAD5-84BD-4489-B723-2513AF6585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4862</TotalTime>
  <Words>281</Words>
  <Application>Microsoft Office PowerPoint</Application>
  <PresentationFormat>On-screen Show (4:3)</PresentationFormat>
  <Paragraphs>78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1_Default Design</vt:lpstr>
      <vt:lpstr>G318 Mitigation Planning Workshop     Region 10</vt:lpstr>
      <vt:lpstr>Introductions and Overview</vt:lpstr>
      <vt:lpstr>Administrative</vt:lpstr>
      <vt:lpstr>Instructors</vt:lpstr>
      <vt:lpstr>Workshop Goal</vt:lpstr>
      <vt:lpstr>Workshop Objectives</vt:lpstr>
      <vt:lpstr>Participant Introductions</vt:lpstr>
      <vt:lpstr>Workshop Organization</vt:lpstr>
      <vt:lpstr>Module Goals</vt:lpstr>
      <vt:lpstr>Module Goals</vt:lpstr>
      <vt:lpstr>Participant Responsibilities</vt:lpstr>
      <vt:lpstr>Workshop Materials (Local)</vt:lpstr>
      <vt:lpstr>Workshop Materials (Tribal)</vt:lpstr>
      <vt:lpstr>Questions?</vt:lpstr>
    </vt:vector>
  </TitlesOfParts>
  <Company>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G318 Local Mitigation Planning Workshop  Introductions and Overview</dc:title>
  <dc:creator>Siegel, Amy</dc:creator>
  <cp:keywords/>
  <dc:description>Updated with AK contacts</dc:description>
  <cp:lastModifiedBy>brett.holt@fema.dhs.gov</cp:lastModifiedBy>
  <cp:revision>325</cp:revision>
  <cp:lastPrinted>2012-08-14T19:37:16Z</cp:lastPrinted>
  <dcterms:created xsi:type="dcterms:W3CDTF">2009-09-30T15:50:38Z</dcterms:created>
  <dcterms:modified xsi:type="dcterms:W3CDTF">2018-06-12T17:48:13Z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5589a064-fc02-4f42-be85-f41817a3d089</vt:lpwstr>
  </property>
  <property fmtid="{D5CDD505-2E9C-101B-9397-08002B2CF9AE}" pid="3" name="ContentTypeId">
    <vt:lpwstr>0x010100303242A105FD30478AA84C6AB24ECAE3</vt:lpwstr>
  </property>
  <property fmtid="{D5CDD505-2E9C-101B-9397-08002B2CF9AE}" pid="4" name="TaxKeyword">
    <vt:lpwstr/>
  </property>
  <property fmtid="{D5CDD505-2E9C-101B-9397-08002B2CF9AE}" pid="5" name="Hazards">
    <vt:lpwstr/>
  </property>
  <property fmtid="{D5CDD505-2E9C-101B-9397-08002B2CF9AE}" pid="6" name="URL">
    <vt:lpwstr/>
  </property>
  <property fmtid="{D5CDD505-2E9C-101B-9397-08002B2CF9AE}" pid="7" name="DocumentSetDescription">
    <vt:lpwstr/>
  </property>
</Properties>
</file>