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3.xml" ContentType="application/vnd.openxmlformats-officedocument.customXmlProperties+xml"/>
  <Override PartName="/customXml/itemProps7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sldIdLst>
    <p:sldId id="256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11" Type="http://schemas.openxmlformats.org/officeDocument/2006/relationships/slide" Target="slides/slide4.xml"/><Relationship Id="rId15" Type="http://schemas.openxmlformats.org/officeDocument/2006/relationships/slide" Target="slides/slide8.xml"/><Relationship Id="rId23" Type="http://schemas.openxmlformats.org/officeDocument/2006/relationships/customXml" Target="../customXml/item7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BA4D4F-C1C0-40BF-9D6E-702ABF1E20F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5B20E2-1B3D-462C-B38D-F01AFBE1C0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Mitigation at Work in 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66" y="228600"/>
            <a:ext cx="2895600" cy="2688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365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Wildfire</a:t>
            </a:r>
          </a:p>
          <a:p>
            <a:endParaRPr lang="en-US" sz="3000" b="1" dirty="0"/>
          </a:p>
          <a:p>
            <a:r>
              <a:rPr lang="en-US" sz="3000" b="1" dirty="0" smtClean="0"/>
              <a:t>Flood</a:t>
            </a:r>
          </a:p>
          <a:p>
            <a:endParaRPr lang="en-US" sz="3000" b="1" dirty="0"/>
          </a:p>
          <a:p>
            <a:r>
              <a:rPr lang="en-US" sz="3000" b="1" dirty="0" smtClean="0"/>
              <a:t>Landslide</a:t>
            </a:r>
          </a:p>
          <a:p>
            <a:endParaRPr lang="en-US" sz="3000" b="1" dirty="0"/>
          </a:p>
          <a:p>
            <a:r>
              <a:rPr lang="en-US" sz="3000" b="1" dirty="0" smtClean="0"/>
              <a:t>Earthquake</a:t>
            </a:r>
          </a:p>
          <a:p>
            <a:endParaRPr lang="en-US" sz="3000" b="1" dirty="0"/>
          </a:p>
          <a:p>
            <a:r>
              <a:rPr lang="en-US" sz="3000" b="1" dirty="0" smtClean="0"/>
              <a:t>Tsunami</a:t>
            </a:r>
          </a:p>
          <a:p>
            <a:endParaRPr lang="en-US" sz="3000" b="1" dirty="0"/>
          </a:p>
          <a:p>
            <a:r>
              <a:rPr lang="en-US" sz="3000" b="1" dirty="0" smtClean="0"/>
              <a:t>Planning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8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28" y="304800"/>
            <a:ext cx="7024744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Having support from community groups </a:t>
            </a:r>
          </a:p>
          <a:p>
            <a:r>
              <a:rPr lang="en-US" dirty="0" smtClean="0"/>
              <a:t>Not having the funds to make the cost match</a:t>
            </a:r>
          </a:p>
          <a:p>
            <a:r>
              <a:rPr lang="en-US" dirty="0" smtClean="0"/>
              <a:t>Not leaving yourself enough time to put the application together</a:t>
            </a:r>
          </a:p>
          <a:p>
            <a:r>
              <a:rPr lang="en-US" dirty="0" smtClean="0"/>
              <a:t>Not including your partners in application development</a:t>
            </a:r>
          </a:p>
          <a:p>
            <a:r>
              <a:rPr lang="en-US" dirty="0" smtClean="0"/>
              <a:t>Having project management skills already in house</a:t>
            </a:r>
          </a:p>
          <a:p>
            <a:r>
              <a:rPr lang="en-US" dirty="0" smtClean="0"/>
              <a:t>Having your NHMP already approved </a:t>
            </a:r>
            <a:r>
              <a:rPr lang="en-US" b="1" u="sng" dirty="0" smtClean="0"/>
              <a:t>before</a:t>
            </a:r>
            <a:r>
              <a:rPr lang="en-US" dirty="0" smtClean="0"/>
              <a:t> applying for grants</a:t>
            </a:r>
          </a:p>
          <a:p>
            <a:r>
              <a:rPr lang="en-US" dirty="0" smtClean="0"/>
              <a:t>Being able to read instruction on the application, and understand the limitations of HMA</a:t>
            </a:r>
          </a:p>
          <a:p>
            <a:r>
              <a:rPr lang="en-US" dirty="0" smtClean="0"/>
              <a:t>Not leaving enough time to prepare the BCA or evaluate the environmental issues and permitting obstacles</a:t>
            </a:r>
          </a:p>
          <a:p>
            <a:r>
              <a:rPr lang="en-US" dirty="0" smtClean="0"/>
              <a:t>Not having a good idea what your public sees are the most important hazards to address</a:t>
            </a:r>
          </a:p>
          <a:p>
            <a:r>
              <a:rPr lang="en-US" dirty="0" smtClean="0"/>
              <a:t>Don’t already have a good idea where grant funding should be applied – Start formulating projects loosely like an application at the same time you are investigating funding sources for your NHMP strategies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07828"/>
            <a:ext cx="997772" cy="99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66" y="132741"/>
            <a:ext cx="997772" cy="99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9" y="5707828"/>
            <a:ext cx="997772" cy="997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" y="132741"/>
            <a:ext cx="997772" cy="9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0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24744" cy="2209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 for your time! 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57600"/>
            <a:ext cx="2895600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Project Development in Oregon</a:t>
            </a:r>
          </a:p>
          <a:p>
            <a:r>
              <a:rPr lang="en-US" dirty="0" smtClean="0"/>
              <a:t>How funding works in Oregon</a:t>
            </a:r>
          </a:p>
          <a:p>
            <a:r>
              <a:rPr lang="en-US" dirty="0" smtClean="0"/>
              <a:t>Review a few projects that were successful in Oregon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04" y="3962400"/>
            <a:ext cx="3596830" cy="20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9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Project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HMGP</a:t>
            </a:r>
          </a:p>
          <a:p>
            <a:r>
              <a:rPr lang="en-US" dirty="0" smtClean="0"/>
              <a:t>PDM</a:t>
            </a:r>
          </a:p>
          <a:p>
            <a:r>
              <a:rPr lang="en-US" dirty="0" smtClean="0"/>
              <a:t>FMA</a:t>
            </a:r>
          </a:p>
          <a:p>
            <a:r>
              <a:rPr lang="en-US" dirty="0" smtClean="0"/>
              <a:t>Priorities: </a:t>
            </a:r>
          </a:p>
          <a:p>
            <a:pPr marL="365760" lvl="1" indent="0">
              <a:buNone/>
            </a:pPr>
            <a:r>
              <a:rPr lang="en-US" dirty="0" smtClean="0"/>
              <a:t>1)404/406 opportunities </a:t>
            </a:r>
          </a:p>
          <a:p>
            <a:pPr marL="365760" lvl="1" indent="0">
              <a:buNone/>
            </a:pPr>
            <a:r>
              <a:rPr lang="en-US" dirty="0" smtClean="0"/>
              <a:t>2) RL/SRL Property Acquisitions</a:t>
            </a:r>
          </a:p>
          <a:p>
            <a:pPr marL="365760" lvl="1" indent="0">
              <a:buNone/>
            </a:pPr>
            <a:r>
              <a:rPr lang="en-US" dirty="0" smtClean="0"/>
              <a:t>3) Homes in High Risk or active Landslide areas</a:t>
            </a:r>
          </a:p>
          <a:p>
            <a:r>
              <a:rPr lang="en-US" dirty="0" smtClean="0"/>
              <a:t>5% and 7% projects</a:t>
            </a:r>
          </a:p>
          <a:p>
            <a:r>
              <a:rPr lang="en-US" dirty="0" smtClean="0"/>
              <a:t>State IHMT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52036"/>
            <a:ext cx="3335824" cy="19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 4258 HMGP Funded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Landslide Hazard – removed homes from active slide (Newport)</a:t>
            </a:r>
          </a:p>
          <a:p>
            <a:r>
              <a:rPr lang="en-US" dirty="0" smtClean="0"/>
              <a:t>Underground overhead powerline – 404/406 funded (Central Lincoln PUD/</a:t>
            </a:r>
            <a:r>
              <a:rPr lang="en-US" dirty="0" err="1" smtClean="0"/>
              <a:t>Haceta</a:t>
            </a:r>
            <a:r>
              <a:rPr lang="en-US" dirty="0" smtClean="0"/>
              <a:t> Water District)</a:t>
            </a:r>
          </a:p>
          <a:p>
            <a:r>
              <a:rPr lang="en-US" dirty="0" smtClean="0"/>
              <a:t>Repetitive Loss property acquired (Coos Bay)</a:t>
            </a:r>
          </a:p>
        </p:txBody>
      </p:sp>
    </p:spTree>
    <p:extLst>
      <p:ext uri="{BB962C8B-B14F-4D97-AF65-F5344CB8AC3E}">
        <p14:creationId xmlns:p14="http://schemas.microsoft.com/office/powerpoint/2010/main" val="304670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Landslide Hazard Mitigation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7 homes identified</a:t>
            </a:r>
          </a:p>
          <a:p>
            <a:r>
              <a:rPr lang="en-US" dirty="0" smtClean="0"/>
              <a:t>3 of the 7 homes were “red tagged”</a:t>
            </a:r>
          </a:p>
          <a:p>
            <a:r>
              <a:rPr lang="en-US" dirty="0" smtClean="0"/>
              <a:t>Total Project cost: $1,361,076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462272" y="2231439"/>
            <a:ext cx="4072127" cy="39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762000"/>
            <a:ext cx="7024744" cy="1143000"/>
          </a:xfrm>
        </p:spPr>
        <p:txBody>
          <a:bodyPr/>
          <a:lstStyle/>
          <a:p>
            <a:r>
              <a:rPr lang="en-US" dirty="0" smtClean="0"/>
              <a:t>Undergrounding OH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05000"/>
            <a:ext cx="3419856" cy="349300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Heceta</a:t>
            </a:r>
            <a:r>
              <a:rPr lang="en-US" dirty="0" smtClean="0"/>
              <a:t> Water District water line damaged during landslide</a:t>
            </a:r>
          </a:p>
          <a:p>
            <a:r>
              <a:rPr lang="en-US" dirty="0" smtClean="0"/>
              <a:t>CLPUD OH line in project area</a:t>
            </a:r>
          </a:p>
          <a:p>
            <a:r>
              <a:rPr lang="en-US" dirty="0" smtClean="0"/>
              <a:t>Partnered with PA funding to underground OH line during water line repair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05656" y="1881063"/>
            <a:ext cx="4885944" cy="47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4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RL Property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905000"/>
            <a:ext cx="3419856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Homes in Wireless Road neighborhood had been acquired in past disaster</a:t>
            </a:r>
          </a:p>
          <a:p>
            <a:r>
              <a:rPr lang="en-US" dirty="0" smtClean="0"/>
              <a:t>Wrights did not want to go at that time, but experienced flooding again during winter storms of 2015 (the were last ones left)</a:t>
            </a:r>
          </a:p>
          <a:p>
            <a:r>
              <a:rPr lang="en-US" dirty="0" smtClean="0"/>
              <a:t>City of Coos Bay was maintaining a pump station for one home</a:t>
            </a:r>
          </a:p>
          <a:p>
            <a:r>
              <a:rPr lang="en-US" dirty="0" smtClean="0"/>
              <a:t>Decided that participating in HMGP program was the only option left for 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981200"/>
            <a:ext cx="3419856" cy="38252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807" y="2209800"/>
            <a:ext cx="4616215" cy="29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17113"/>
            <a:ext cx="7024744" cy="1143000"/>
          </a:xfrm>
        </p:spPr>
        <p:txBody>
          <a:bodyPr/>
          <a:lstStyle/>
          <a:p>
            <a:r>
              <a:rPr lang="en-US" dirty="0" smtClean="0"/>
              <a:t>FMA Funded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460113"/>
            <a:ext cx="6777317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Vernonia</a:t>
            </a:r>
            <a:r>
              <a:rPr lang="en-US" dirty="0" smtClean="0"/>
              <a:t> School District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91846"/>
            <a:ext cx="3838575" cy="2890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138"/>
            <a:ext cx="4724400" cy="266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75165"/>
            <a:ext cx="3657600" cy="24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3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PDM Funded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77317" cy="5105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Planning Grants</a:t>
            </a:r>
          </a:p>
          <a:p>
            <a:r>
              <a:rPr lang="en-US" sz="2600" dirty="0" smtClean="0"/>
              <a:t>Wildfire Mitigation (Fuels </a:t>
            </a:r>
            <a:r>
              <a:rPr lang="en-US" sz="2600" dirty="0" err="1" smtClean="0"/>
              <a:t>Tx</a:t>
            </a:r>
            <a:r>
              <a:rPr lang="en-US" sz="2600" dirty="0" smtClean="0"/>
              <a:t> and Defensible Space - $4,000,000 – Deschutes, Crook, and Klamath Counties</a:t>
            </a:r>
          </a:p>
          <a:p>
            <a:r>
              <a:rPr lang="en-US" sz="2600" dirty="0" smtClean="0"/>
              <a:t>Seismic Retrofits</a:t>
            </a:r>
          </a:p>
          <a:p>
            <a:r>
              <a:rPr lang="en-US" sz="2600" dirty="0" smtClean="0"/>
              <a:t>Move Waldport School from Tsunami Inundation Zone –              Development issue here</a:t>
            </a:r>
          </a:p>
          <a:p>
            <a:r>
              <a:rPr lang="en-US" sz="2600" dirty="0" smtClean="0"/>
              <a:t>Elevations</a:t>
            </a:r>
          </a:p>
          <a:p>
            <a:r>
              <a:rPr lang="en-US" sz="2600" dirty="0" smtClean="0"/>
              <a:t>Property Acquisitions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495801"/>
            <a:ext cx="414641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6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39b159fc-fdb2-443e-9140-e9098550cc3b" xsi:nil="true"/>
    <_dlc_DocIdPersistId xmlns="125f5432-6db8-4c92-bf1a-11bc4127a82a" xsi:nil="true"/>
    <PublishingExpirationDate xmlns="http://schemas.microsoft.com/sharepoint/v3" xsi:nil="true"/>
    <PublishingStartDate xmlns="http://schemas.microsoft.com/sharepoint/v3" xsi:nil="true"/>
    <_dlc_DocId xmlns="125f5432-6db8-4c92-bf1a-11bc4127a82a">C4KEUJAWW2TT-938790001-81</_dlc_DocId>
    <_dlc_DocIdUrl xmlns="125f5432-6db8-4c92-bf1a-11bc4127a82a">
      <Url>http://starr-team.eastus.cloudapp.azure.com:82/starr/RegionalWorkspaces/RegionX/mitigationplanning/_layouts/15/DocIdRedir.aspx?ID=C4KEUJAWW2TT-938790001-81</Url>
      <Description>C4KEUJAWW2TT-938790001-81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568ddf3f-b77f-46a0-9295-2b9495b51427" ContentTypeId="0x0101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639C71863874B8FA9DEF347E1956C" ma:contentTypeVersion="83" ma:contentTypeDescription="Create a new document." ma:contentTypeScope="" ma:versionID="4edea505dd2b9501b48d98ac79c83cab">
  <xsd:schema xmlns:xsd="http://www.w3.org/2001/XMLSchema" xmlns:xs="http://www.w3.org/2001/XMLSchema" xmlns:p="http://schemas.microsoft.com/office/2006/metadata/properties" xmlns:ns2="cc0073e7-31cd-4c32-9712-79659562e3c7" xmlns:ns3="38436f84-3527-4dae-80ee-528fb99c2e88" xmlns:ns4="19bc6f53-22dd-46ae-a7e5-7bb03d6d146f" xmlns:ns5="http://schemas.microsoft.com/sharepoint/v4" targetNamespace="http://schemas.microsoft.com/office/2006/metadata/properties" ma:root="true" ma:fieldsID="0c7a3222165d16355f0fdd4408d6b75a" ns2:_="" ns3:_="" ns4:_="" ns5:_="">
    <xsd:import namespace="cc0073e7-31cd-4c32-9712-79659562e3c7"/>
    <xsd:import namespace="38436f84-3527-4dae-80ee-528fb99c2e88"/>
    <xsd:import namespace="19bc6f53-22dd-46ae-a7e5-7bb03d6d146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Commonly_x0020_Used" minOccurs="0"/>
                <xsd:element ref="ns4:TaxKeywordTaxHTField" minOccurs="0"/>
                <xsd:element ref="ns5:IconOverlay" minOccurs="0"/>
                <xsd:element ref="ns4:RAB_x0020_Programs" minOccurs="0"/>
                <xsd:element ref="ns3:Category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073e7-31cd-4c32-9712-79659562e3c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0cfe93f-0b68-430b-a7cb-2be751568877}" ma:internalName="TaxCatchAll" ma:showField="CatchAllData" ma:web="19bc6f53-22dd-46ae-a7e5-7bb03d6d1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0cfe93f-0b68-430b-a7cb-2be751568877}" ma:internalName="TaxCatchAllLabel" ma:readOnly="true" ma:showField="CatchAllDataLabel" ma:web="19bc6f53-22dd-46ae-a7e5-7bb03d6d1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36f84-3527-4dae-80ee-528fb99c2e88" elementFormDefault="qualified">
    <xsd:import namespace="http://schemas.microsoft.com/office/2006/documentManagement/types"/>
    <xsd:import namespace="http://schemas.microsoft.com/office/infopath/2007/PartnerControls"/>
    <xsd:element name="Commonly_x0020_Used" ma:index="10" nillable="true" ma:displayName="Commonly Used" ma:default="No" ma:description="Select if you want this document to display on front of the RAB Site" ma:format="Dropdown" ma:internalName="Commonly_x0020_Used">
      <xsd:simpleType>
        <xsd:restriction base="dms:Choice">
          <xsd:enumeration value="Yes"/>
          <xsd:enumeration value="No"/>
        </xsd:restriction>
      </xsd:simpleType>
    </xsd:element>
    <xsd:element name="Category" ma:index="16" nillable="true" ma:displayName="Category" ma:default="General" ma:format="Dropdown" ma:internalName="Category">
      <xsd:simpleType>
        <xsd:restriction base="dms:Choice">
          <xsd:enumeration value="General"/>
          <xsd:enumeration value="CERC"/>
          <xsd:enumeration value="Conference / Meeting"/>
          <xsd:enumeration value="Guidance and Policy"/>
          <xsd:enumeration value="Presentation"/>
          <xsd:enumeration value="Project"/>
          <xsd:enumeration value="SOP"/>
          <xsd:enumeration value="Study / Report"/>
          <xsd:enumeration value="Train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c6f53-22dd-46ae-a7e5-7bb03d6d146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1f9c796e-3dd3-40b5-bc8a-b5fd9405565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RAB_x0020_Programs" ma:index="15" nillable="true" ma:displayName="RAB Programs" ma:description="A list of RAB Programs" ma:indexed="true" ma:list="{a3c48316-9fbf-4a43-b42f-aeba11cd5e47}" ma:internalName="RAB_x0020_Programs" ma:readOnly="false" ma:showField="Title" ma:web="19bc6f53-22dd-46ae-a7e5-7bb03d6d146f">
      <xsd:simpleType>
        <xsd:restriction base="dms:Lookup"/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242A105FD30478AA84C6AB24ECAE3" ma:contentTypeVersion="8" ma:contentTypeDescription="Create a new document." ma:contentTypeScope="" ma:versionID="284a43c324e313c3bc7bae08f7e2cf23">
  <xsd:schema xmlns:xsd="http://www.w3.org/2001/XMLSchema" xmlns:xs="http://www.w3.org/2001/XMLSchema" xmlns:p="http://schemas.microsoft.com/office/2006/metadata/properties" xmlns:ns1="http://schemas.microsoft.com/sharepoint/v3" xmlns:ns2="39b159fc-fdb2-443e-9140-e9098550cc3b" xmlns:ns3="125f5432-6db8-4c92-bf1a-11bc4127a82a" targetNamespace="http://schemas.microsoft.com/office/2006/metadata/properties" ma:root="true" ma:fieldsID="09e6e05806b8b1d8d4751e2c3afc56b9" ns1:_="" ns2:_="" ns3:_="">
    <xsd:import namespace="http://schemas.microsoft.com/sharepoint/v3"/>
    <xsd:import namespace="39b159fc-fdb2-443e-9140-e9098550cc3b"/>
    <xsd:import namespace="125f5432-6db8-4c92-bf1a-11bc4127a82a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159fc-fdb2-443e-9140-e9098550cc3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 ma:readOnly="false">
      <xsd:simpleType>
        <xsd:restriction base="dms:Choice">
          <xsd:enumeration value="Presentation"/>
          <xsd:enumeration value="Refere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5432-6db8-4c92-bf1a-11bc4127a8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4787C-1116-4775-B281-E67501A98D52}"/>
</file>

<file path=customXml/itemProps2.xml><?xml version="1.0" encoding="utf-8"?>
<ds:datastoreItem xmlns:ds="http://schemas.openxmlformats.org/officeDocument/2006/customXml" ds:itemID="{C494A2F6-BFAE-41C6-8193-379234076C9E}"/>
</file>

<file path=customXml/itemProps3.xml><?xml version="1.0" encoding="utf-8"?>
<ds:datastoreItem xmlns:ds="http://schemas.openxmlformats.org/officeDocument/2006/customXml" ds:itemID="{43E025E1-8657-4900-BDF2-1BAB0B8200A1}"/>
</file>

<file path=customXml/itemProps4.xml><?xml version="1.0" encoding="utf-8"?>
<ds:datastoreItem xmlns:ds="http://schemas.openxmlformats.org/officeDocument/2006/customXml" ds:itemID="{C494A2F6-BFAE-41C6-8193-379234076C9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93DB274-99DA-4948-8021-97272B297F22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37C74D41-EF2E-453F-A72C-B0DFE86F8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073e7-31cd-4c32-9712-79659562e3c7"/>
    <ds:schemaRef ds:uri="38436f84-3527-4dae-80ee-528fb99c2e88"/>
    <ds:schemaRef ds:uri="19bc6f53-22dd-46ae-a7e5-7bb03d6d146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2BEC65D4-9BC3-4074-B7CF-BE428CD15A02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214</TotalTime>
  <Words>396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Austin</vt:lpstr>
      <vt:lpstr>Mitigation at Work in OR</vt:lpstr>
      <vt:lpstr>Objectives</vt:lpstr>
      <vt:lpstr>Project Development</vt:lpstr>
      <vt:lpstr>DR 4258 HMGP Funded Projects</vt:lpstr>
      <vt:lpstr>Landslide Hazard Mitigation</vt:lpstr>
      <vt:lpstr>Undergrounding OH Line</vt:lpstr>
      <vt:lpstr>RL Property Acquisition</vt:lpstr>
      <vt:lpstr>FMA Funded Project</vt:lpstr>
      <vt:lpstr>PDM Funded Projects</vt:lpstr>
      <vt:lpstr>Challenges</vt:lpstr>
      <vt:lpstr>Thank You for your time!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DR4258 Priority Setting</dc:title>
  <dc:creator>Lane, Angie</dc:creator>
  <cp:lastModifiedBy>brett.holt@fema.dhs.gov</cp:lastModifiedBy>
  <cp:revision>21</cp:revision>
  <dcterms:created xsi:type="dcterms:W3CDTF">2017-01-12T22:45:31Z</dcterms:created>
  <dcterms:modified xsi:type="dcterms:W3CDTF">2018-06-12T17:56:15Z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8ab8d19c-244e-4c24-9447-de9f0e33eea7</vt:lpwstr>
  </property>
  <property fmtid="{D5CDD505-2E9C-101B-9397-08002B2CF9AE}" pid="3" name="ContentTypeId">
    <vt:lpwstr>0x010100303242A105FD30478AA84C6AB24ECAE3</vt:lpwstr>
  </property>
  <property fmtid="{D5CDD505-2E9C-101B-9397-08002B2CF9AE}" pid="4" name="TaxKeyword">
    <vt:lpwstr/>
  </property>
  <property fmtid="{D5CDD505-2E9C-101B-9397-08002B2CF9AE}" pid="5" name="URL">
    <vt:lpwstr/>
  </property>
  <property fmtid="{D5CDD505-2E9C-101B-9397-08002B2CF9AE}" pid="6" name="DocumentSetDescription">
    <vt:lpwstr/>
  </property>
</Properties>
</file>