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5.xml" ContentType="application/vnd.openxmlformats-officedocument.presentationml.slide+xml"/>
  <Override PartName="/ppt/diagrams/data1.xml" ContentType="application/vnd.openxmlformats-officedocument.drawingml.diagramData+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6"/>
    <p:sldMasterId id="2147483795" r:id="rId7"/>
    <p:sldMasterId id="2147483815" r:id="rId8"/>
    <p:sldMasterId id="2147483837" r:id="rId9"/>
  </p:sldMasterIdLst>
  <p:notesMasterIdLst>
    <p:notesMasterId r:id="rId29"/>
  </p:notesMasterIdLst>
  <p:handoutMasterIdLst>
    <p:handoutMasterId r:id="rId30"/>
  </p:handoutMasterIdLst>
  <p:sldIdLst>
    <p:sldId id="272" r:id="rId10"/>
    <p:sldId id="345" r:id="rId11"/>
    <p:sldId id="673" r:id="rId12"/>
    <p:sldId id="675" r:id="rId13"/>
    <p:sldId id="670" r:id="rId14"/>
    <p:sldId id="674" r:id="rId15"/>
    <p:sldId id="637" r:id="rId16"/>
    <p:sldId id="638" r:id="rId17"/>
    <p:sldId id="610" r:id="rId18"/>
    <p:sldId id="661" r:id="rId19"/>
    <p:sldId id="662" r:id="rId20"/>
    <p:sldId id="663" r:id="rId21"/>
    <p:sldId id="664" r:id="rId22"/>
    <p:sldId id="665" r:id="rId23"/>
    <p:sldId id="666" r:id="rId24"/>
    <p:sldId id="667" r:id="rId25"/>
    <p:sldId id="668" r:id="rId26"/>
    <p:sldId id="669" r:id="rId27"/>
    <p:sldId id="648" r:id="rId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kaspers"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2"/>
    <a:srgbClr val="FFFF99"/>
    <a:srgbClr val="FFCC00"/>
    <a:srgbClr val="0078AE"/>
    <a:srgbClr val="DDDEDF"/>
    <a:srgbClr val="EFEFF0"/>
    <a:srgbClr val="003399"/>
    <a:srgbClr val="CB5801"/>
    <a:srgbClr val="99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99" autoAdjust="0"/>
    <p:restoredTop sz="93037" autoAdjust="0"/>
  </p:normalViewPr>
  <p:slideViewPr>
    <p:cSldViewPr snapToObjects="1">
      <p:cViewPr varScale="1">
        <p:scale>
          <a:sx n="109" d="100"/>
          <a:sy n="109" d="100"/>
        </p:scale>
        <p:origin x="122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28" Type="http://schemas.openxmlformats.org/officeDocument/2006/relationships/slide" Target="slides/slide19.xml"/><Relationship Id="rId15" Type="http://schemas.openxmlformats.org/officeDocument/2006/relationships/slide" Target="slides/slide6.xml"/><Relationship Id="rId23" Type="http://schemas.openxmlformats.org/officeDocument/2006/relationships/slide" Target="slides/slide14.xml"/><Relationship Id="rId36" Type="http://schemas.openxmlformats.org/officeDocument/2006/relationships/customXml" Target="../customXml/item6.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35" Type="http://schemas.openxmlformats.org/officeDocument/2006/relationships/tableStyles" Target="tableStyles.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8"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DD7F0-53AA-4DFA-9B58-91816465084C}" type="doc">
      <dgm:prSet loTypeId="urn:microsoft.com/office/officeart/2005/8/layout/process4" loCatId="list" qsTypeId="urn:microsoft.com/office/officeart/2005/8/quickstyle/3d2" qsCatId="3D" csTypeId="urn:microsoft.com/office/officeart/2005/8/colors/accent2_3" csCatId="accent2" phldr="1"/>
      <dgm:spPr/>
      <dgm:t>
        <a:bodyPr/>
        <a:lstStyle/>
        <a:p>
          <a:endParaRPr lang="en-US"/>
        </a:p>
      </dgm:t>
    </dgm:pt>
    <dgm:pt modelId="{5E50C7B4-8757-45FD-B604-3D9E08849FF9}">
      <dgm:prSet phldrT="[Text]"/>
      <dgm:spPr>
        <a:solidFill>
          <a:srgbClr val="005288"/>
        </a:solidFill>
      </dgm:spPr>
      <dgm:t>
        <a:bodyPr/>
        <a:lstStyle/>
        <a:p>
          <a:r>
            <a:rPr lang="en-US" dirty="0" smtClean="0"/>
            <a:t>Increase Community Resiliency</a:t>
          </a:r>
          <a:endParaRPr lang="en-US" dirty="0"/>
        </a:p>
      </dgm:t>
    </dgm:pt>
    <dgm:pt modelId="{73AF5F55-76BF-434A-ABC7-AB720B816FB0}" type="parTrans" cxnId="{4FBA909C-FAA6-4D6A-9E7D-A19917FACCD7}">
      <dgm:prSet/>
      <dgm:spPr/>
      <dgm:t>
        <a:bodyPr/>
        <a:lstStyle/>
        <a:p>
          <a:endParaRPr lang="en-US"/>
        </a:p>
      </dgm:t>
    </dgm:pt>
    <dgm:pt modelId="{CCBC4416-8F8D-416E-AA5E-A24F12764298}" type="sibTrans" cxnId="{4FBA909C-FAA6-4D6A-9E7D-A19917FACCD7}">
      <dgm:prSet/>
      <dgm:spPr/>
      <dgm:t>
        <a:bodyPr/>
        <a:lstStyle/>
        <a:p>
          <a:endParaRPr lang="en-US"/>
        </a:p>
      </dgm:t>
    </dgm:pt>
    <dgm:pt modelId="{FA833709-205B-4B40-9A10-5D6ED028B8EB}">
      <dgm:prSet phldrT="[Text]"/>
      <dgm:spPr/>
      <dgm:t>
        <a:bodyPr/>
        <a:lstStyle/>
        <a:p>
          <a:r>
            <a:rPr lang="en-US" dirty="0" smtClean="0"/>
            <a:t>Develop GIS data to capture community assets</a:t>
          </a:r>
          <a:endParaRPr lang="en-US" dirty="0"/>
        </a:p>
      </dgm:t>
    </dgm:pt>
    <dgm:pt modelId="{9C68B80A-BED5-4829-B8A6-4053AA549A75}" type="parTrans" cxnId="{C5A15429-B217-4B43-90AC-8631C2CB39AC}">
      <dgm:prSet/>
      <dgm:spPr/>
      <dgm:t>
        <a:bodyPr/>
        <a:lstStyle/>
        <a:p>
          <a:endParaRPr lang="en-US"/>
        </a:p>
      </dgm:t>
    </dgm:pt>
    <dgm:pt modelId="{39BC3B2C-4EBA-452E-8A96-1B30C89063F3}" type="sibTrans" cxnId="{C5A15429-B217-4B43-90AC-8631C2CB39AC}">
      <dgm:prSet/>
      <dgm:spPr/>
      <dgm:t>
        <a:bodyPr/>
        <a:lstStyle/>
        <a:p>
          <a:endParaRPr lang="en-US"/>
        </a:p>
      </dgm:t>
    </dgm:pt>
    <dgm:pt modelId="{D4B593B4-03F6-40E1-9DEB-25896A59B75D}">
      <dgm:prSet phldrT="[Text]"/>
      <dgm:spPr/>
      <dgm:t>
        <a:bodyPr/>
        <a:lstStyle/>
        <a:p>
          <a:r>
            <a:rPr lang="en-US" dirty="0" smtClean="0"/>
            <a:t>Estimate Losses</a:t>
          </a:r>
          <a:endParaRPr lang="en-US" dirty="0"/>
        </a:p>
      </dgm:t>
    </dgm:pt>
    <dgm:pt modelId="{EAD2455B-D43C-4989-85DF-6B70345E1CBA}" type="parTrans" cxnId="{4C38E1D4-4EEC-4486-B452-642E2D99BD7A}">
      <dgm:prSet/>
      <dgm:spPr/>
      <dgm:t>
        <a:bodyPr/>
        <a:lstStyle/>
        <a:p>
          <a:endParaRPr lang="en-US"/>
        </a:p>
      </dgm:t>
    </dgm:pt>
    <dgm:pt modelId="{180D6B82-6FAB-4D08-A4C0-A54A5E234FFC}" type="sibTrans" cxnId="{4C38E1D4-4EEC-4486-B452-642E2D99BD7A}">
      <dgm:prSet/>
      <dgm:spPr/>
      <dgm:t>
        <a:bodyPr/>
        <a:lstStyle/>
        <a:p>
          <a:endParaRPr lang="en-US"/>
        </a:p>
      </dgm:t>
    </dgm:pt>
    <dgm:pt modelId="{05FA7730-E8F8-43EE-AD9D-05D73E1BDE0D}">
      <dgm:prSet phldrT="[Text]"/>
      <dgm:spPr>
        <a:solidFill>
          <a:srgbClr val="005288"/>
        </a:solidFill>
      </dgm:spPr>
      <dgm:t>
        <a:bodyPr/>
        <a:lstStyle/>
        <a:p>
          <a:pPr algn="ctr"/>
          <a:r>
            <a:rPr lang="en-US" dirty="0" smtClean="0"/>
            <a:t>Tables and Maps of Community Assets</a:t>
          </a:r>
        </a:p>
        <a:p>
          <a:pPr algn="ctr"/>
          <a:r>
            <a:rPr lang="en-US" dirty="0" smtClean="0"/>
            <a:t>Maps &amp; Data of Prevalent Hazards</a:t>
          </a:r>
        </a:p>
        <a:p>
          <a:pPr algn="ctr"/>
          <a:r>
            <a:rPr lang="en-US" dirty="0" smtClean="0"/>
            <a:t>Mitigation Plan Input</a:t>
          </a:r>
          <a:endParaRPr lang="en-US" dirty="0"/>
        </a:p>
      </dgm:t>
    </dgm:pt>
    <dgm:pt modelId="{A591770B-9393-437A-9195-654D97E55663}" type="parTrans" cxnId="{8B1E5031-2865-453B-BAC7-37CFC37FA294}">
      <dgm:prSet/>
      <dgm:spPr/>
      <dgm:t>
        <a:bodyPr/>
        <a:lstStyle/>
        <a:p>
          <a:endParaRPr lang="en-US"/>
        </a:p>
      </dgm:t>
    </dgm:pt>
    <dgm:pt modelId="{085D40FA-2105-4660-A0CE-A8E2DD303015}" type="sibTrans" cxnId="{8B1E5031-2865-453B-BAC7-37CFC37FA294}">
      <dgm:prSet/>
      <dgm:spPr/>
      <dgm:t>
        <a:bodyPr/>
        <a:lstStyle/>
        <a:p>
          <a:endParaRPr lang="en-US"/>
        </a:p>
      </dgm:t>
    </dgm:pt>
    <dgm:pt modelId="{FE56FC85-C6BF-44C5-A9B5-5CF11322A46F}">
      <dgm:prSet phldrT="[Text]"/>
      <dgm:spPr/>
      <dgm:t>
        <a:bodyPr/>
        <a:lstStyle/>
        <a:p>
          <a:r>
            <a:rPr lang="en-US" dirty="0" smtClean="0"/>
            <a:t>Develop Problem Statements</a:t>
          </a:r>
          <a:endParaRPr lang="en-US" dirty="0"/>
        </a:p>
      </dgm:t>
    </dgm:pt>
    <dgm:pt modelId="{A15F4FA0-5EDB-48C3-B430-30BD22E8E6B1}" type="parTrans" cxnId="{124BDB39-71B0-4632-A0D8-B20F6DF3C785}">
      <dgm:prSet/>
      <dgm:spPr/>
      <dgm:t>
        <a:bodyPr/>
        <a:lstStyle/>
        <a:p>
          <a:endParaRPr lang="en-US"/>
        </a:p>
      </dgm:t>
    </dgm:pt>
    <dgm:pt modelId="{551CFB31-92B8-4355-BB5E-2BC8B48E78A2}" type="sibTrans" cxnId="{124BDB39-71B0-4632-A0D8-B20F6DF3C785}">
      <dgm:prSet/>
      <dgm:spPr/>
      <dgm:t>
        <a:bodyPr/>
        <a:lstStyle/>
        <a:p>
          <a:endParaRPr lang="en-US"/>
        </a:p>
      </dgm:t>
    </dgm:pt>
    <dgm:pt modelId="{A2AC80B2-C663-414B-AE5D-5537C20B807B}">
      <dgm:prSet phldrT="[Text]"/>
      <dgm:spPr/>
      <dgm:t>
        <a:bodyPr/>
        <a:lstStyle/>
        <a:p>
          <a:r>
            <a:rPr lang="en-US" dirty="0" smtClean="0"/>
            <a:t>Capture or Develop  Hazard Data</a:t>
          </a:r>
          <a:endParaRPr lang="en-US" dirty="0"/>
        </a:p>
      </dgm:t>
    </dgm:pt>
    <dgm:pt modelId="{8DF6F637-4C64-4608-A35E-6D68494EFA4B}" type="parTrans" cxnId="{6C785E14-B12A-4039-A60F-E236F7065AF0}">
      <dgm:prSet/>
      <dgm:spPr/>
      <dgm:t>
        <a:bodyPr/>
        <a:lstStyle/>
        <a:p>
          <a:endParaRPr lang="en-US"/>
        </a:p>
      </dgm:t>
    </dgm:pt>
    <dgm:pt modelId="{989D610C-2B5D-441D-8012-B3F5F0664CAB}" type="sibTrans" cxnId="{6C785E14-B12A-4039-A60F-E236F7065AF0}">
      <dgm:prSet/>
      <dgm:spPr/>
      <dgm:t>
        <a:bodyPr/>
        <a:lstStyle/>
        <a:p>
          <a:endParaRPr lang="en-US"/>
        </a:p>
      </dgm:t>
    </dgm:pt>
    <dgm:pt modelId="{CE95020B-CCDC-445A-B8AD-84662E285821}" type="pres">
      <dgm:prSet presAssocID="{747DD7F0-53AA-4DFA-9B58-91816465084C}" presName="Name0" presStyleCnt="0">
        <dgm:presLayoutVars>
          <dgm:dir/>
          <dgm:animLvl val="lvl"/>
          <dgm:resizeHandles val="exact"/>
        </dgm:presLayoutVars>
      </dgm:prSet>
      <dgm:spPr/>
      <dgm:t>
        <a:bodyPr/>
        <a:lstStyle/>
        <a:p>
          <a:endParaRPr lang="en-US"/>
        </a:p>
      </dgm:t>
    </dgm:pt>
    <dgm:pt modelId="{D1B2B744-8AD8-4B91-B37B-C786DD9F344E}" type="pres">
      <dgm:prSet presAssocID="{05FA7730-E8F8-43EE-AD9D-05D73E1BDE0D}" presName="boxAndChildren" presStyleCnt="0"/>
      <dgm:spPr/>
    </dgm:pt>
    <dgm:pt modelId="{48C9A2FC-9F1C-4C50-8477-0682D22F7D08}" type="pres">
      <dgm:prSet presAssocID="{05FA7730-E8F8-43EE-AD9D-05D73E1BDE0D}" presName="parentTextBox" presStyleLbl="node1" presStyleIdx="0" presStyleCnt="2" custLinFactNeighborY="114"/>
      <dgm:spPr/>
      <dgm:t>
        <a:bodyPr/>
        <a:lstStyle/>
        <a:p>
          <a:endParaRPr lang="en-US"/>
        </a:p>
      </dgm:t>
    </dgm:pt>
    <dgm:pt modelId="{B346E433-DF2D-4AFE-8447-A2579457A584}" type="pres">
      <dgm:prSet presAssocID="{CCBC4416-8F8D-416E-AA5E-A24F12764298}" presName="sp" presStyleCnt="0"/>
      <dgm:spPr/>
    </dgm:pt>
    <dgm:pt modelId="{D591572B-12A3-41C8-8193-1F3A2E0C9902}" type="pres">
      <dgm:prSet presAssocID="{5E50C7B4-8757-45FD-B604-3D9E08849FF9}" presName="arrowAndChildren" presStyleCnt="0"/>
      <dgm:spPr/>
    </dgm:pt>
    <dgm:pt modelId="{F3D3003A-4DDA-4032-AB0A-122A40BA0BA4}" type="pres">
      <dgm:prSet presAssocID="{5E50C7B4-8757-45FD-B604-3D9E08849FF9}" presName="parentTextArrow" presStyleLbl="node1" presStyleIdx="0" presStyleCnt="2"/>
      <dgm:spPr/>
      <dgm:t>
        <a:bodyPr/>
        <a:lstStyle/>
        <a:p>
          <a:endParaRPr lang="en-US"/>
        </a:p>
      </dgm:t>
    </dgm:pt>
    <dgm:pt modelId="{FB73804B-ACF3-4A5C-A06E-3B43E4A42439}" type="pres">
      <dgm:prSet presAssocID="{5E50C7B4-8757-45FD-B604-3D9E08849FF9}" presName="arrow" presStyleLbl="node1" presStyleIdx="1" presStyleCnt="2" custLinFactNeighborY="-74"/>
      <dgm:spPr/>
      <dgm:t>
        <a:bodyPr/>
        <a:lstStyle/>
        <a:p>
          <a:endParaRPr lang="en-US"/>
        </a:p>
      </dgm:t>
    </dgm:pt>
    <dgm:pt modelId="{7D8D3C79-1B46-458E-9C79-4A4AEA3D3640}" type="pres">
      <dgm:prSet presAssocID="{5E50C7B4-8757-45FD-B604-3D9E08849FF9}" presName="descendantArrow" presStyleCnt="0"/>
      <dgm:spPr/>
    </dgm:pt>
    <dgm:pt modelId="{4116C182-79A5-44AF-8A0F-8D4C0E0496CF}" type="pres">
      <dgm:prSet presAssocID="{FA833709-205B-4B40-9A10-5D6ED028B8EB}" presName="childTextArrow" presStyleLbl="fgAccFollowNode1" presStyleIdx="0" presStyleCnt="4">
        <dgm:presLayoutVars>
          <dgm:bulletEnabled val="1"/>
        </dgm:presLayoutVars>
      </dgm:prSet>
      <dgm:spPr/>
      <dgm:t>
        <a:bodyPr/>
        <a:lstStyle/>
        <a:p>
          <a:endParaRPr lang="en-US"/>
        </a:p>
      </dgm:t>
    </dgm:pt>
    <dgm:pt modelId="{4FBE9E97-B15F-4EEC-963C-AF5C00F6BCA0}" type="pres">
      <dgm:prSet presAssocID="{A2AC80B2-C663-414B-AE5D-5537C20B807B}" presName="childTextArrow" presStyleLbl="fgAccFollowNode1" presStyleIdx="1" presStyleCnt="4">
        <dgm:presLayoutVars>
          <dgm:bulletEnabled val="1"/>
        </dgm:presLayoutVars>
      </dgm:prSet>
      <dgm:spPr/>
      <dgm:t>
        <a:bodyPr/>
        <a:lstStyle/>
        <a:p>
          <a:endParaRPr lang="en-US"/>
        </a:p>
      </dgm:t>
    </dgm:pt>
    <dgm:pt modelId="{3C1CECE6-C009-47C2-BF9D-AAC52EE25BB8}" type="pres">
      <dgm:prSet presAssocID="{D4B593B4-03F6-40E1-9DEB-25896A59B75D}" presName="childTextArrow" presStyleLbl="fgAccFollowNode1" presStyleIdx="2" presStyleCnt="4">
        <dgm:presLayoutVars>
          <dgm:bulletEnabled val="1"/>
        </dgm:presLayoutVars>
      </dgm:prSet>
      <dgm:spPr/>
      <dgm:t>
        <a:bodyPr/>
        <a:lstStyle/>
        <a:p>
          <a:endParaRPr lang="en-US"/>
        </a:p>
      </dgm:t>
    </dgm:pt>
    <dgm:pt modelId="{BEBEA1AE-C1FA-4427-85DF-542CA254342F}" type="pres">
      <dgm:prSet presAssocID="{FE56FC85-C6BF-44C5-A9B5-5CF11322A46F}" presName="childTextArrow" presStyleLbl="fgAccFollowNode1" presStyleIdx="3" presStyleCnt="4">
        <dgm:presLayoutVars>
          <dgm:bulletEnabled val="1"/>
        </dgm:presLayoutVars>
      </dgm:prSet>
      <dgm:spPr/>
      <dgm:t>
        <a:bodyPr/>
        <a:lstStyle/>
        <a:p>
          <a:endParaRPr lang="en-US"/>
        </a:p>
      </dgm:t>
    </dgm:pt>
  </dgm:ptLst>
  <dgm:cxnLst>
    <dgm:cxn modelId="{14C1246C-21AD-4C37-A39C-A86E24DC6984}" type="presOf" srcId="{A2AC80B2-C663-414B-AE5D-5537C20B807B}" destId="{4FBE9E97-B15F-4EEC-963C-AF5C00F6BCA0}" srcOrd="0" destOrd="0" presId="urn:microsoft.com/office/officeart/2005/8/layout/process4"/>
    <dgm:cxn modelId="{65A1F3E3-2357-4BB9-B809-AAA5A71B84D8}" type="presOf" srcId="{FE56FC85-C6BF-44C5-A9B5-5CF11322A46F}" destId="{BEBEA1AE-C1FA-4427-85DF-542CA254342F}" srcOrd="0" destOrd="0" presId="urn:microsoft.com/office/officeart/2005/8/layout/process4"/>
    <dgm:cxn modelId="{6C785E14-B12A-4039-A60F-E236F7065AF0}" srcId="{5E50C7B4-8757-45FD-B604-3D9E08849FF9}" destId="{A2AC80B2-C663-414B-AE5D-5537C20B807B}" srcOrd="1" destOrd="0" parTransId="{8DF6F637-4C64-4608-A35E-6D68494EFA4B}" sibTransId="{989D610C-2B5D-441D-8012-B3F5F0664CAB}"/>
    <dgm:cxn modelId="{8B1E5031-2865-453B-BAC7-37CFC37FA294}" srcId="{747DD7F0-53AA-4DFA-9B58-91816465084C}" destId="{05FA7730-E8F8-43EE-AD9D-05D73E1BDE0D}" srcOrd="1" destOrd="0" parTransId="{A591770B-9393-437A-9195-654D97E55663}" sibTransId="{085D40FA-2105-4660-A0CE-A8E2DD303015}"/>
    <dgm:cxn modelId="{C5A15429-B217-4B43-90AC-8631C2CB39AC}" srcId="{5E50C7B4-8757-45FD-B604-3D9E08849FF9}" destId="{FA833709-205B-4B40-9A10-5D6ED028B8EB}" srcOrd="0" destOrd="0" parTransId="{9C68B80A-BED5-4829-B8A6-4053AA549A75}" sibTransId="{39BC3B2C-4EBA-452E-8A96-1B30C89063F3}"/>
    <dgm:cxn modelId="{E97E4C99-0AC0-4C1A-8EF2-9AFFCB9D1FF4}" type="presOf" srcId="{5E50C7B4-8757-45FD-B604-3D9E08849FF9}" destId="{F3D3003A-4DDA-4032-AB0A-122A40BA0BA4}" srcOrd="0" destOrd="0" presId="urn:microsoft.com/office/officeart/2005/8/layout/process4"/>
    <dgm:cxn modelId="{F404EFF2-DF0E-4674-819E-2133949D4C34}" type="presOf" srcId="{05FA7730-E8F8-43EE-AD9D-05D73E1BDE0D}" destId="{48C9A2FC-9F1C-4C50-8477-0682D22F7D08}" srcOrd="0" destOrd="0" presId="urn:microsoft.com/office/officeart/2005/8/layout/process4"/>
    <dgm:cxn modelId="{4C38E1D4-4EEC-4486-B452-642E2D99BD7A}" srcId="{5E50C7B4-8757-45FD-B604-3D9E08849FF9}" destId="{D4B593B4-03F6-40E1-9DEB-25896A59B75D}" srcOrd="2" destOrd="0" parTransId="{EAD2455B-D43C-4989-85DF-6B70345E1CBA}" sibTransId="{180D6B82-6FAB-4D08-A4C0-A54A5E234FFC}"/>
    <dgm:cxn modelId="{4FBA909C-FAA6-4D6A-9E7D-A19917FACCD7}" srcId="{747DD7F0-53AA-4DFA-9B58-91816465084C}" destId="{5E50C7B4-8757-45FD-B604-3D9E08849FF9}" srcOrd="0" destOrd="0" parTransId="{73AF5F55-76BF-434A-ABC7-AB720B816FB0}" sibTransId="{CCBC4416-8F8D-416E-AA5E-A24F12764298}"/>
    <dgm:cxn modelId="{124BDB39-71B0-4632-A0D8-B20F6DF3C785}" srcId="{5E50C7B4-8757-45FD-B604-3D9E08849FF9}" destId="{FE56FC85-C6BF-44C5-A9B5-5CF11322A46F}" srcOrd="3" destOrd="0" parTransId="{A15F4FA0-5EDB-48C3-B430-30BD22E8E6B1}" sibTransId="{551CFB31-92B8-4355-BB5E-2BC8B48E78A2}"/>
    <dgm:cxn modelId="{15F0884B-C41A-4B51-9872-65702BF0A66A}" type="presOf" srcId="{5E50C7B4-8757-45FD-B604-3D9E08849FF9}" destId="{FB73804B-ACF3-4A5C-A06E-3B43E4A42439}" srcOrd="1" destOrd="0" presId="urn:microsoft.com/office/officeart/2005/8/layout/process4"/>
    <dgm:cxn modelId="{5A9BEB30-4DA0-448D-B904-B37EFE9C9CEC}" type="presOf" srcId="{747DD7F0-53AA-4DFA-9B58-91816465084C}" destId="{CE95020B-CCDC-445A-B8AD-84662E285821}" srcOrd="0" destOrd="0" presId="urn:microsoft.com/office/officeart/2005/8/layout/process4"/>
    <dgm:cxn modelId="{86826CCF-A8DA-4F1C-BEA4-2A1FED1542E3}" type="presOf" srcId="{D4B593B4-03F6-40E1-9DEB-25896A59B75D}" destId="{3C1CECE6-C009-47C2-BF9D-AAC52EE25BB8}" srcOrd="0" destOrd="0" presId="urn:microsoft.com/office/officeart/2005/8/layout/process4"/>
    <dgm:cxn modelId="{1B854A59-D2A7-44EB-87F9-A1F027FEA797}" type="presOf" srcId="{FA833709-205B-4B40-9A10-5D6ED028B8EB}" destId="{4116C182-79A5-44AF-8A0F-8D4C0E0496CF}" srcOrd="0" destOrd="0" presId="urn:microsoft.com/office/officeart/2005/8/layout/process4"/>
    <dgm:cxn modelId="{4399637D-7C31-43AD-81BA-C1B5E205EC7E}" type="presParOf" srcId="{CE95020B-CCDC-445A-B8AD-84662E285821}" destId="{D1B2B744-8AD8-4B91-B37B-C786DD9F344E}" srcOrd="0" destOrd="0" presId="urn:microsoft.com/office/officeart/2005/8/layout/process4"/>
    <dgm:cxn modelId="{DDE532CA-3F1A-4BA6-9DF7-AABD7F3A5C98}" type="presParOf" srcId="{D1B2B744-8AD8-4B91-B37B-C786DD9F344E}" destId="{48C9A2FC-9F1C-4C50-8477-0682D22F7D08}" srcOrd="0" destOrd="0" presId="urn:microsoft.com/office/officeart/2005/8/layout/process4"/>
    <dgm:cxn modelId="{9196EF84-8EAD-460E-87A6-77C90B2DF23F}" type="presParOf" srcId="{CE95020B-CCDC-445A-B8AD-84662E285821}" destId="{B346E433-DF2D-4AFE-8447-A2579457A584}" srcOrd="1" destOrd="0" presId="urn:microsoft.com/office/officeart/2005/8/layout/process4"/>
    <dgm:cxn modelId="{2D00AD21-CA10-46AF-AED3-6D0C9DED49E1}" type="presParOf" srcId="{CE95020B-CCDC-445A-B8AD-84662E285821}" destId="{D591572B-12A3-41C8-8193-1F3A2E0C9902}" srcOrd="2" destOrd="0" presId="urn:microsoft.com/office/officeart/2005/8/layout/process4"/>
    <dgm:cxn modelId="{7374EA46-8EBA-413A-A2DA-77F8C9AC218E}" type="presParOf" srcId="{D591572B-12A3-41C8-8193-1F3A2E0C9902}" destId="{F3D3003A-4DDA-4032-AB0A-122A40BA0BA4}" srcOrd="0" destOrd="0" presId="urn:microsoft.com/office/officeart/2005/8/layout/process4"/>
    <dgm:cxn modelId="{4ED92238-BF7A-43B6-B4D4-AC0C63281C28}" type="presParOf" srcId="{D591572B-12A3-41C8-8193-1F3A2E0C9902}" destId="{FB73804B-ACF3-4A5C-A06E-3B43E4A42439}" srcOrd="1" destOrd="0" presId="urn:microsoft.com/office/officeart/2005/8/layout/process4"/>
    <dgm:cxn modelId="{275C9925-DE36-4ECC-B16F-F1C4768A6421}" type="presParOf" srcId="{D591572B-12A3-41C8-8193-1F3A2E0C9902}" destId="{7D8D3C79-1B46-458E-9C79-4A4AEA3D3640}" srcOrd="2" destOrd="0" presId="urn:microsoft.com/office/officeart/2005/8/layout/process4"/>
    <dgm:cxn modelId="{5B6D7F53-E4EE-45CA-98F4-49230E89ABE1}" type="presParOf" srcId="{7D8D3C79-1B46-458E-9C79-4A4AEA3D3640}" destId="{4116C182-79A5-44AF-8A0F-8D4C0E0496CF}" srcOrd="0" destOrd="0" presId="urn:microsoft.com/office/officeart/2005/8/layout/process4"/>
    <dgm:cxn modelId="{01EE7432-F417-4637-B5FB-6488CE03EDAF}" type="presParOf" srcId="{7D8D3C79-1B46-458E-9C79-4A4AEA3D3640}" destId="{4FBE9E97-B15F-4EEC-963C-AF5C00F6BCA0}" srcOrd="1" destOrd="0" presId="urn:microsoft.com/office/officeart/2005/8/layout/process4"/>
    <dgm:cxn modelId="{3BA87FD4-8E5C-44AB-834A-8E80B93A9538}" type="presParOf" srcId="{7D8D3C79-1B46-458E-9C79-4A4AEA3D3640}" destId="{3C1CECE6-C009-47C2-BF9D-AAC52EE25BB8}" srcOrd="2" destOrd="0" presId="urn:microsoft.com/office/officeart/2005/8/layout/process4"/>
    <dgm:cxn modelId="{F2991C4E-DFB9-4C02-9DFA-ED575744E98E}" type="presParOf" srcId="{7D8D3C79-1B46-458E-9C79-4A4AEA3D3640}" destId="{BEBEA1AE-C1FA-4427-85DF-542CA254342F}"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9A2FC-9F1C-4C50-8477-0682D22F7D08}">
      <dsp:nvSpPr>
        <dsp:cNvPr id="0" name=""/>
        <dsp:cNvSpPr/>
      </dsp:nvSpPr>
      <dsp:spPr>
        <a:xfrm>
          <a:off x="0" y="2809284"/>
          <a:ext cx="7280366" cy="1841818"/>
        </a:xfrm>
        <a:prstGeom prst="rect">
          <a:avLst/>
        </a:prstGeom>
        <a:solidFill>
          <a:srgbClr val="00528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Tables and Maps of Community Assets</a:t>
          </a:r>
        </a:p>
        <a:p>
          <a:pPr lvl="0" algn="ctr" defTabSz="1244600">
            <a:lnSpc>
              <a:spcPct val="90000"/>
            </a:lnSpc>
            <a:spcBef>
              <a:spcPct val="0"/>
            </a:spcBef>
            <a:spcAft>
              <a:spcPct val="35000"/>
            </a:spcAft>
          </a:pPr>
          <a:r>
            <a:rPr lang="en-US" sz="2800" kern="1200" dirty="0" smtClean="0"/>
            <a:t>Maps &amp; Data of Prevalent Hazards</a:t>
          </a:r>
        </a:p>
        <a:p>
          <a:pPr lvl="0" algn="ctr" defTabSz="1244600">
            <a:lnSpc>
              <a:spcPct val="90000"/>
            </a:lnSpc>
            <a:spcBef>
              <a:spcPct val="0"/>
            </a:spcBef>
            <a:spcAft>
              <a:spcPct val="35000"/>
            </a:spcAft>
          </a:pPr>
          <a:r>
            <a:rPr lang="en-US" sz="2800" kern="1200" dirty="0" smtClean="0"/>
            <a:t>Mitigation Plan Input</a:t>
          </a:r>
          <a:endParaRPr lang="en-US" sz="2800" kern="1200" dirty="0"/>
        </a:p>
      </dsp:txBody>
      <dsp:txXfrm>
        <a:off x="0" y="2809284"/>
        <a:ext cx="7280366" cy="1841818"/>
      </dsp:txXfrm>
    </dsp:sp>
    <dsp:sp modelId="{FB73804B-ACF3-4A5C-A06E-3B43E4A42439}">
      <dsp:nvSpPr>
        <dsp:cNvPr id="0" name=""/>
        <dsp:cNvSpPr/>
      </dsp:nvSpPr>
      <dsp:spPr>
        <a:xfrm rot="10800000">
          <a:off x="0" y="1"/>
          <a:ext cx="7280366" cy="2832717"/>
        </a:xfrm>
        <a:prstGeom prst="upArrowCallout">
          <a:avLst/>
        </a:prstGeom>
        <a:solidFill>
          <a:srgbClr val="00528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Increase Community Resiliency</a:t>
          </a:r>
          <a:endParaRPr lang="en-US" sz="2800" kern="1200" dirty="0"/>
        </a:p>
      </dsp:txBody>
      <dsp:txXfrm rot="-10800000">
        <a:off x="0" y="1"/>
        <a:ext cx="7280366" cy="994283"/>
      </dsp:txXfrm>
    </dsp:sp>
    <dsp:sp modelId="{4116C182-79A5-44AF-8A0F-8D4C0E0496CF}">
      <dsp:nvSpPr>
        <dsp:cNvPr id="0" name=""/>
        <dsp:cNvSpPr/>
      </dsp:nvSpPr>
      <dsp:spPr>
        <a:xfrm>
          <a:off x="0" y="996380"/>
          <a:ext cx="1820091" cy="84698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GIS data to capture community assets</a:t>
          </a:r>
          <a:endParaRPr lang="en-US" sz="1500" kern="1200" dirty="0"/>
        </a:p>
      </dsp:txBody>
      <dsp:txXfrm>
        <a:off x="0" y="996380"/>
        <a:ext cx="1820091" cy="846982"/>
      </dsp:txXfrm>
    </dsp:sp>
    <dsp:sp modelId="{4FBE9E97-B15F-4EEC-963C-AF5C00F6BCA0}">
      <dsp:nvSpPr>
        <dsp:cNvPr id="0" name=""/>
        <dsp:cNvSpPr/>
      </dsp:nvSpPr>
      <dsp:spPr>
        <a:xfrm>
          <a:off x="1820091" y="996380"/>
          <a:ext cx="1820091" cy="84698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Capture or Develop  Hazard Data</a:t>
          </a:r>
          <a:endParaRPr lang="en-US" sz="1500" kern="1200" dirty="0"/>
        </a:p>
      </dsp:txBody>
      <dsp:txXfrm>
        <a:off x="1820091" y="996380"/>
        <a:ext cx="1820091" cy="846982"/>
      </dsp:txXfrm>
    </dsp:sp>
    <dsp:sp modelId="{3C1CECE6-C009-47C2-BF9D-AAC52EE25BB8}">
      <dsp:nvSpPr>
        <dsp:cNvPr id="0" name=""/>
        <dsp:cNvSpPr/>
      </dsp:nvSpPr>
      <dsp:spPr>
        <a:xfrm>
          <a:off x="3640183" y="996380"/>
          <a:ext cx="1820091" cy="84698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Estimate Losses</a:t>
          </a:r>
          <a:endParaRPr lang="en-US" sz="1500" kern="1200" dirty="0"/>
        </a:p>
      </dsp:txBody>
      <dsp:txXfrm>
        <a:off x="3640183" y="996380"/>
        <a:ext cx="1820091" cy="846982"/>
      </dsp:txXfrm>
    </dsp:sp>
    <dsp:sp modelId="{BEBEA1AE-C1FA-4427-85DF-542CA254342F}">
      <dsp:nvSpPr>
        <dsp:cNvPr id="0" name=""/>
        <dsp:cNvSpPr/>
      </dsp:nvSpPr>
      <dsp:spPr>
        <a:xfrm>
          <a:off x="5460274" y="996380"/>
          <a:ext cx="1820091" cy="84698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Problem Statements</a:t>
          </a:r>
          <a:endParaRPr lang="en-US" sz="1500" kern="1200" dirty="0"/>
        </a:p>
      </dsp:txBody>
      <dsp:txXfrm>
        <a:off x="5460274" y="996380"/>
        <a:ext cx="1820091" cy="8469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30" tIns="44065" rIns="88130" bIns="44065" rtlCol="0"/>
          <a:lstStyle>
            <a:lvl1pPr algn="l">
              <a:defRPr sz="1200"/>
            </a:lvl1pPr>
          </a:lstStyle>
          <a:p>
            <a:endParaRPr lang="en-US"/>
          </a:p>
        </p:txBody>
      </p:sp>
      <p:sp>
        <p:nvSpPr>
          <p:cNvPr id="3" name="Date Placeholder 2"/>
          <p:cNvSpPr>
            <a:spLocks noGrp="1"/>
          </p:cNvSpPr>
          <p:nvPr>
            <p:ph type="dt" sz="quarter" idx="1"/>
          </p:nvPr>
        </p:nvSpPr>
        <p:spPr>
          <a:xfrm>
            <a:off x="3970735" y="2"/>
            <a:ext cx="3038145" cy="464205"/>
          </a:xfrm>
          <a:prstGeom prst="rect">
            <a:avLst/>
          </a:prstGeom>
        </p:spPr>
        <p:txBody>
          <a:bodyPr vert="horz" lIns="88130" tIns="44065" rIns="88130" bIns="44065" rtlCol="0"/>
          <a:lstStyle>
            <a:lvl1pPr algn="r">
              <a:defRPr sz="1200"/>
            </a:lvl1pPr>
          </a:lstStyle>
          <a:p>
            <a:fld id="{D2FFBE65-E931-414A-9DFB-A9F8906FD209}" type="datetimeFigureOut">
              <a:rPr lang="en-US" smtClean="0"/>
              <a:pPr/>
              <a:t>3/1/2016</a:t>
            </a:fld>
            <a:endParaRPr lang="en-US"/>
          </a:p>
        </p:txBody>
      </p:sp>
      <p:sp>
        <p:nvSpPr>
          <p:cNvPr id="4" name="Footer Placeholder 3"/>
          <p:cNvSpPr>
            <a:spLocks noGrp="1"/>
          </p:cNvSpPr>
          <p:nvPr>
            <p:ph type="ftr" sz="quarter" idx="2"/>
          </p:nvPr>
        </p:nvSpPr>
        <p:spPr>
          <a:xfrm>
            <a:off x="1" y="8830660"/>
            <a:ext cx="3038145" cy="464205"/>
          </a:xfrm>
          <a:prstGeom prst="rect">
            <a:avLst/>
          </a:prstGeom>
        </p:spPr>
        <p:txBody>
          <a:bodyPr vert="horz" lIns="88130" tIns="44065" rIns="88130" bIns="44065" rtlCol="0" anchor="b"/>
          <a:lstStyle>
            <a:lvl1pPr algn="l">
              <a:defRPr sz="1200"/>
            </a:lvl1pPr>
          </a:lstStyle>
          <a:p>
            <a:endParaRPr lang="en-US"/>
          </a:p>
        </p:txBody>
      </p:sp>
      <p:sp>
        <p:nvSpPr>
          <p:cNvPr id="5" name="Slide Number Placeholder 4"/>
          <p:cNvSpPr>
            <a:spLocks noGrp="1"/>
          </p:cNvSpPr>
          <p:nvPr>
            <p:ph type="sldNum" sz="quarter" idx="3"/>
          </p:nvPr>
        </p:nvSpPr>
        <p:spPr>
          <a:xfrm>
            <a:off x="3970735" y="8830660"/>
            <a:ext cx="3038145" cy="464205"/>
          </a:xfrm>
          <a:prstGeom prst="rect">
            <a:avLst/>
          </a:prstGeom>
        </p:spPr>
        <p:txBody>
          <a:bodyPr vert="horz" lIns="88130" tIns="44065" rIns="88130" bIns="44065" rtlCol="0" anchor="b"/>
          <a:lstStyle>
            <a:lvl1pPr algn="r">
              <a:defRPr sz="1200"/>
            </a:lvl1pPr>
          </a:lstStyle>
          <a:p>
            <a:fld id="{5CE90D40-93F5-4D70-99B2-D23BD918B7B5}" type="slidenum">
              <a:rPr lang="en-US" smtClean="0"/>
              <a:pPr/>
              <a:t>‹#›</a:t>
            </a:fld>
            <a:endParaRPr lang="en-US"/>
          </a:p>
        </p:txBody>
      </p:sp>
    </p:spTree>
    <p:extLst>
      <p:ext uri="{BB962C8B-B14F-4D97-AF65-F5344CB8AC3E}">
        <p14:creationId xmlns:p14="http://schemas.microsoft.com/office/powerpoint/2010/main" val="1764442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30" tIns="44065" rIns="88130" bIns="44065"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970735" y="2"/>
            <a:ext cx="3038145" cy="464205"/>
          </a:xfrm>
          <a:prstGeom prst="rect">
            <a:avLst/>
          </a:prstGeom>
        </p:spPr>
        <p:txBody>
          <a:bodyPr vert="horz" lIns="88130" tIns="44065" rIns="88130" bIns="44065" rtlCol="0"/>
          <a:lstStyle>
            <a:lvl1pPr algn="r">
              <a:defRPr sz="1200">
                <a:latin typeface="Arial" charset="0"/>
              </a:defRPr>
            </a:lvl1pPr>
          </a:lstStyle>
          <a:p>
            <a:pPr>
              <a:defRPr/>
            </a:pPr>
            <a:fld id="{085AD6E3-7F48-46E3-B9CD-AC7515679BE8}" type="datetimeFigureOut">
              <a:rPr lang="en-US"/>
              <a:pPr>
                <a:defRPr/>
              </a:pPr>
              <a:t>3/1/2016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0" tIns="44065" rIns="88130" bIns="44065" rtlCol="0" anchor="ctr"/>
          <a:lstStyle/>
          <a:p>
            <a:pPr lvl="0"/>
            <a:endParaRPr lang="en-US" noProof="0" smtClean="0"/>
          </a:p>
        </p:txBody>
      </p:sp>
      <p:sp>
        <p:nvSpPr>
          <p:cNvPr id="5" name="Notes Placeholder 4"/>
          <p:cNvSpPr>
            <a:spLocks noGrp="1"/>
          </p:cNvSpPr>
          <p:nvPr>
            <p:ph type="body" sz="quarter" idx="3"/>
          </p:nvPr>
        </p:nvSpPr>
        <p:spPr>
          <a:xfrm>
            <a:off x="701345" y="4416100"/>
            <a:ext cx="5607711" cy="4182457"/>
          </a:xfrm>
          <a:prstGeom prst="rect">
            <a:avLst/>
          </a:prstGeom>
        </p:spPr>
        <p:txBody>
          <a:bodyPr vert="horz" lIns="88130" tIns="44065" rIns="88130" bIns="4406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30660"/>
            <a:ext cx="3038145" cy="464205"/>
          </a:xfrm>
          <a:prstGeom prst="rect">
            <a:avLst/>
          </a:prstGeom>
        </p:spPr>
        <p:txBody>
          <a:bodyPr vert="horz" lIns="88130" tIns="44065" rIns="88130" bIns="44065"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735" y="8830660"/>
            <a:ext cx="3038145" cy="464205"/>
          </a:xfrm>
          <a:prstGeom prst="rect">
            <a:avLst/>
          </a:prstGeom>
        </p:spPr>
        <p:txBody>
          <a:bodyPr vert="horz" lIns="88130" tIns="44065" rIns="88130" bIns="44065" rtlCol="0" anchor="b"/>
          <a:lstStyle>
            <a:lvl1pPr algn="r">
              <a:defRPr sz="1200">
                <a:latin typeface="Arial" charset="0"/>
              </a:defRPr>
            </a:lvl1pPr>
          </a:lstStyle>
          <a:p>
            <a:pPr>
              <a:defRPr/>
            </a:pPr>
            <a:fld id="{738661BD-4DDB-4E6B-9205-27091AA67938}" type="slidenum">
              <a:rPr lang="en-US"/>
              <a:pPr>
                <a:defRPr/>
              </a:pPr>
              <a:t>‹#›</a:t>
            </a:fld>
            <a:endParaRPr lang="en-US"/>
          </a:p>
        </p:txBody>
      </p:sp>
    </p:spTree>
    <p:extLst>
      <p:ext uri="{BB962C8B-B14F-4D97-AF65-F5344CB8AC3E}">
        <p14:creationId xmlns:p14="http://schemas.microsoft.com/office/powerpoint/2010/main" val="5405932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i="1" baseline="0" dirty="0" smtClean="0"/>
              <a:t>Welcome all attendees</a:t>
            </a:r>
          </a:p>
          <a:p>
            <a:pPr>
              <a:buFont typeface="Arial" pitchFamily="34" charset="0"/>
              <a:buNone/>
            </a:pPr>
            <a:endParaRPr lang="en-US" i="1" baseline="0" dirty="0" smtClean="0"/>
          </a:p>
          <a:p>
            <a:pPr>
              <a:buFont typeface="Arial" pitchFamily="34" charset="0"/>
              <a:buNone/>
            </a:pPr>
            <a:r>
              <a:rPr lang="en-US" i="1" baseline="0" dirty="0" smtClean="0"/>
              <a:t>Introduce self, FEMA, State representatives</a:t>
            </a:r>
          </a:p>
          <a:p>
            <a:pPr>
              <a:buFont typeface="Arial" pitchFamily="34" charset="0"/>
              <a:buNone/>
            </a:pPr>
            <a:endParaRPr lang="en-US" i="1" baseline="0" dirty="0" smtClean="0"/>
          </a:p>
          <a:p>
            <a:pPr>
              <a:buFont typeface="Arial" pitchFamily="34" charset="0"/>
              <a:buNone/>
            </a:pPr>
            <a:r>
              <a:rPr lang="en-US" i="1" baseline="0" dirty="0" smtClean="0"/>
              <a:t>If appropriate, allow locals to introduce themselves (if large group, may just ask folks to name their communities)</a:t>
            </a:r>
            <a:endParaRPr lang="en-US" i="1" dirty="0"/>
          </a:p>
        </p:txBody>
      </p:sp>
      <p:sp>
        <p:nvSpPr>
          <p:cNvPr id="4" name="Slide Number Placeholder 3"/>
          <p:cNvSpPr>
            <a:spLocks noGrp="1"/>
          </p:cNvSpPr>
          <p:nvPr>
            <p:ph type="sldNum" sz="quarter" idx="10"/>
          </p:nvPr>
        </p:nvSpPr>
        <p:spPr/>
        <p:txBody>
          <a:bodyPr/>
          <a:lstStyle/>
          <a:p>
            <a:pPr>
              <a:defRPr/>
            </a:pPr>
            <a:fld id="{738661BD-4DDB-4E6B-9205-27091AA67938}" type="slidenum">
              <a:rPr lang="en-US" smtClean="0"/>
              <a:pPr>
                <a:defRPr/>
              </a:pPr>
              <a:t>1</a:t>
            </a:fld>
            <a:endParaRPr lang="en-US"/>
          </a:p>
        </p:txBody>
      </p:sp>
    </p:spTree>
    <p:extLst>
      <p:ext uri="{BB962C8B-B14F-4D97-AF65-F5344CB8AC3E}">
        <p14:creationId xmlns:p14="http://schemas.microsoft.com/office/powerpoint/2010/main" val="47453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15</a:t>
            </a:fld>
            <a:endParaRPr lang="en-US" dirty="0"/>
          </a:p>
        </p:txBody>
      </p:sp>
    </p:spTree>
    <p:extLst>
      <p:ext uri="{BB962C8B-B14F-4D97-AF65-F5344CB8AC3E}">
        <p14:creationId xmlns:p14="http://schemas.microsoft.com/office/powerpoint/2010/main" val="128728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16</a:t>
            </a:fld>
            <a:endParaRPr lang="en-US" dirty="0"/>
          </a:p>
        </p:txBody>
      </p:sp>
    </p:spTree>
    <p:extLst>
      <p:ext uri="{BB962C8B-B14F-4D97-AF65-F5344CB8AC3E}">
        <p14:creationId xmlns:p14="http://schemas.microsoft.com/office/powerpoint/2010/main" val="2928485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normAutofit fontScale="85000" lnSpcReduction="20000"/>
          </a:bodyPr>
          <a:lstStyle/>
          <a:p>
            <a:pPr>
              <a:lnSpc>
                <a:spcPct val="80000"/>
              </a:lnSpc>
            </a:pPr>
            <a:r>
              <a:rPr lang="en-US" sz="2000" dirty="0">
                <a:latin typeface="Calibri" pitchFamily="26" charset="0"/>
                <a:ea typeface="Arial" pitchFamily="26" charset="0"/>
                <a:cs typeface="Arial" pitchFamily="26" charset="0"/>
              </a:rPr>
              <a:t>Long-term objectives include</a:t>
            </a:r>
          </a:p>
          <a:p>
            <a:pPr lvl="1">
              <a:lnSpc>
                <a:spcPct val="80000"/>
              </a:lnSpc>
            </a:pPr>
            <a:r>
              <a:rPr lang="en-US" sz="1800" dirty="0">
                <a:latin typeface="Calibri" pitchFamily="26" charset="0"/>
                <a:ea typeface="Arial" pitchFamily="26" charset="0"/>
                <a:cs typeface="Arial" pitchFamily="26" charset="0"/>
              </a:rPr>
              <a:t>FIS reports will continue to be provided</a:t>
            </a:r>
          </a:p>
          <a:p>
            <a:pPr lvl="1">
              <a:lnSpc>
                <a:spcPct val="80000"/>
              </a:lnSpc>
            </a:pPr>
            <a:r>
              <a:rPr lang="en-US" sz="1800" dirty="0">
                <a:latin typeface="Calibri" pitchFamily="26" charset="0"/>
                <a:ea typeface="Arial" pitchFamily="26" charset="0"/>
                <a:cs typeface="Arial" pitchFamily="26" charset="0"/>
              </a:rPr>
              <a:t>Database-driven</a:t>
            </a:r>
          </a:p>
          <a:p>
            <a:pPr lvl="1">
              <a:lnSpc>
                <a:spcPct val="80000"/>
              </a:lnSpc>
            </a:pPr>
            <a:r>
              <a:rPr lang="en-US" sz="1800" dirty="0">
                <a:latin typeface="Calibri" pitchFamily="26" charset="0"/>
                <a:ea typeface="Arial" pitchFamily="26" charset="0"/>
                <a:cs typeface="Arial" pitchFamily="26" charset="0"/>
              </a:rPr>
              <a:t>On-demand updating and delivery</a:t>
            </a:r>
          </a:p>
          <a:p>
            <a:pPr lvl="1"/>
            <a:r>
              <a:rPr lang="en-US" sz="1800" dirty="0">
                <a:latin typeface="Calibri" pitchFamily="26" charset="0"/>
              </a:rPr>
              <a:t>Ability to pull all FIS information related to an area of interest (e.g., political boundary, watershed)</a:t>
            </a:r>
          </a:p>
          <a:p>
            <a:pPr>
              <a:lnSpc>
                <a:spcPct val="80000"/>
              </a:lnSpc>
            </a:pPr>
            <a:r>
              <a:rPr lang="en-US" sz="2000" dirty="0">
                <a:latin typeface="Calibri" pitchFamily="26" charset="0"/>
                <a:ea typeface="Arial" pitchFamily="26" charset="0"/>
                <a:cs typeface="Arial" pitchFamily="26" charset="0"/>
              </a:rPr>
              <a:t>Short-term objectives</a:t>
            </a:r>
          </a:p>
          <a:p>
            <a:pPr lvl="1">
              <a:lnSpc>
                <a:spcPct val="80000"/>
              </a:lnSpc>
            </a:pPr>
            <a:r>
              <a:rPr lang="en-US" sz="1800" dirty="0">
                <a:latin typeface="Calibri" pitchFamily="26" charset="0"/>
              </a:rPr>
              <a:t>Better align DFIRM/FIS tables</a:t>
            </a:r>
          </a:p>
          <a:p>
            <a:pPr lvl="1">
              <a:lnSpc>
                <a:spcPct val="80000"/>
              </a:lnSpc>
            </a:pPr>
            <a:r>
              <a:rPr lang="en-US" sz="1800" dirty="0">
                <a:latin typeface="Calibri" pitchFamily="26" charset="0"/>
              </a:rPr>
              <a:t>Streamlined and searchable text</a:t>
            </a:r>
          </a:p>
          <a:p>
            <a:pPr lvl="1">
              <a:lnSpc>
                <a:spcPct val="80000"/>
              </a:lnSpc>
            </a:pPr>
            <a:r>
              <a:rPr lang="en-US" sz="1800" dirty="0">
                <a:latin typeface="Calibri" pitchFamily="26" charset="0"/>
              </a:rPr>
              <a:t>Improved user guidance</a:t>
            </a:r>
          </a:p>
          <a:p>
            <a:pPr lvl="1">
              <a:lnSpc>
                <a:spcPct val="80000"/>
              </a:lnSpc>
            </a:pPr>
            <a:r>
              <a:rPr lang="en-US" sz="1800" dirty="0">
                <a:latin typeface="Calibri" pitchFamily="26" charset="0"/>
              </a:rPr>
              <a:t>Multi-color on DFIRMs</a:t>
            </a:r>
            <a:endParaRPr lang="en-US" sz="1400" dirty="0"/>
          </a:p>
          <a:p>
            <a:pPr>
              <a:lnSpc>
                <a:spcPct val="60000"/>
              </a:lnSpc>
              <a:buFontTx/>
              <a:buChar char="•"/>
            </a:pPr>
            <a:endParaRPr lang="en-US" sz="1400" dirty="0"/>
          </a:p>
          <a:p>
            <a:pPr>
              <a:lnSpc>
                <a:spcPct val="60000"/>
              </a:lnSpc>
              <a:buFontTx/>
              <a:buChar char="•"/>
            </a:pPr>
            <a:r>
              <a:rPr lang="en-US" sz="1400" dirty="0"/>
              <a:t>Accommodate new Risk Assessment tables and text</a:t>
            </a:r>
          </a:p>
          <a:p>
            <a:pPr>
              <a:lnSpc>
                <a:spcPct val="60000"/>
              </a:lnSpc>
              <a:buFontTx/>
              <a:buChar char="•"/>
            </a:pPr>
            <a:r>
              <a:rPr lang="en-US" sz="1400" dirty="0"/>
              <a:t>Provide foundation for future updates to FIS as it moves towards a geo-database driven FIS</a:t>
            </a:r>
          </a:p>
          <a:p>
            <a:pPr lvl="1">
              <a:lnSpc>
                <a:spcPct val="60000"/>
              </a:lnSpc>
              <a:buFontTx/>
              <a:buChar char="•"/>
            </a:pPr>
            <a:r>
              <a:rPr lang="en-US" sz="1400" dirty="0"/>
              <a:t>Database-driven = FIS elements stored in database by flooding source</a:t>
            </a:r>
          </a:p>
          <a:p>
            <a:pPr lvl="1">
              <a:lnSpc>
                <a:spcPct val="60000"/>
              </a:lnSpc>
              <a:buFontTx/>
              <a:buChar char="•"/>
            </a:pPr>
            <a:r>
              <a:rPr lang="en-US" sz="1400" dirty="0"/>
              <a:t>Get rid of unnecessary boiler plate text </a:t>
            </a:r>
          </a:p>
          <a:p>
            <a:pPr lvl="1">
              <a:lnSpc>
                <a:spcPct val="60000"/>
              </a:lnSpc>
              <a:buFontTx/>
              <a:buChar char="•"/>
            </a:pPr>
            <a:r>
              <a:rPr lang="en-US" sz="1400" dirty="0"/>
              <a:t>Update narrative elements to table format (store in DFIRM database)</a:t>
            </a:r>
          </a:p>
          <a:p>
            <a:pPr lvl="1">
              <a:lnSpc>
                <a:spcPct val="60000"/>
              </a:lnSpc>
              <a:buFontTx/>
              <a:buChar char="•"/>
            </a:pPr>
            <a:r>
              <a:rPr lang="en-US" sz="1400" dirty="0"/>
              <a:t>Align existing tables in FIS report in DFIRM Database</a:t>
            </a:r>
          </a:p>
          <a:p>
            <a:pPr lvl="1">
              <a:lnSpc>
                <a:spcPct val="60000"/>
              </a:lnSpc>
              <a:buFontTx/>
              <a:buChar char="•"/>
            </a:pPr>
            <a:r>
              <a:rPr lang="en-US" sz="1400" dirty="0"/>
              <a:t>Add new tables for Levees and Coastal (5 to 10)into FIS report (store in DFIRM database and update Appendix L)</a:t>
            </a:r>
          </a:p>
          <a:p>
            <a:pPr lvl="1">
              <a:lnSpc>
                <a:spcPct val="60000"/>
              </a:lnSpc>
              <a:buFontTx/>
              <a:buChar char="•"/>
            </a:pPr>
            <a:r>
              <a:rPr lang="en-US" sz="1400" dirty="0"/>
              <a:t>Require all new PDF text to be searchable</a:t>
            </a:r>
          </a:p>
          <a:p>
            <a:pPr lvl="1">
              <a:lnSpc>
                <a:spcPct val="60000"/>
              </a:lnSpc>
              <a:buFontTx/>
              <a:buChar char="•"/>
            </a:pPr>
            <a:r>
              <a:rPr lang="en-US" sz="1400" dirty="0"/>
              <a:t>Deconstruct FIS to database (Need to confirm that communities will still get FIS Report)</a:t>
            </a:r>
          </a:p>
          <a:p>
            <a:pPr>
              <a:lnSpc>
                <a:spcPct val="60000"/>
              </a:lnSpc>
              <a:buFontTx/>
              <a:buChar char="•"/>
            </a:pPr>
            <a:r>
              <a:rPr lang="en-US" sz="1400" dirty="0"/>
              <a:t>Distribution through existing mechanisms (MSC)</a:t>
            </a:r>
          </a:p>
          <a:p>
            <a:pPr>
              <a:lnSpc>
                <a:spcPct val="80000"/>
              </a:lnSpc>
            </a:pPr>
            <a:endParaRPr lang="en-US" sz="800" dirty="0"/>
          </a:p>
        </p:txBody>
      </p:sp>
      <p:sp>
        <p:nvSpPr>
          <p:cNvPr id="4" name="Slide Number Placeholder 3"/>
          <p:cNvSpPr>
            <a:spLocks noGrp="1"/>
          </p:cNvSpPr>
          <p:nvPr>
            <p:ph type="sldNum" sz="quarter" idx="5"/>
          </p:nvPr>
        </p:nvSpPr>
        <p:spPr/>
        <p:txBody>
          <a:bodyPr/>
          <a:lstStyle/>
          <a:p>
            <a:fld id="{A2758655-132F-644A-A862-9307324FB922}" type="slidenum">
              <a:rPr lang="en-US"/>
              <a:pPr/>
              <a:t>17</a:t>
            </a:fld>
            <a:endParaRPr lang="en-US" dirty="0"/>
          </a:p>
        </p:txBody>
      </p:sp>
    </p:spTree>
    <p:extLst>
      <p:ext uri="{BB962C8B-B14F-4D97-AF65-F5344CB8AC3E}">
        <p14:creationId xmlns:p14="http://schemas.microsoft.com/office/powerpoint/2010/main" val="2801172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18</a:t>
            </a:fld>
            <a:endParaRPr lang="en-US" dirty="0"/>
          </a:p>
        </p:txBody>
      </p:sp>
    </p:spTree>
    <p:extLst>
      <p:ext uri="{BB962C8B-B14F-4D97-AF65-F5344CB8AC3E}">
        <p14:creationId xmlns:p14="http://schemas.microsoft.com/office/powerpoint/2010/main" val="300418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In Risk MAP, FEMA’s new NFIP program, MAP stands for Mapping, Assessment (as in "risk assessment"), and Planning (as in “mitigation planning”).  Risk MAP is more than just an insurance rate map, it seeks to provide information about risk and support to communities that want to take action to reduce risk. </a:t>
            </a:r>
          </a:p>
          <a:p>
            <a:pPr lvl="0"/>
            <a:endParaRPr lang="en-US" dirty="0" smtClean="0"/>
          </a:p>
          <a:p>
            <a:pPr lvl="0"/>
            <a:r>
              <a:rPr lang="en-US" dirty="0" smtClean="0"/>
              <a:t>The vision for Risk MAP is… </a:t>
            </a:r>
            <a:r>
              <a:rPr lang="en-US" i="1" dirty="0" smtClean="0"/>
              <a:t>(read, with strong emphasis on colored text)</a:t>
            </a:r>
          </a:p>
          <a:p>
            <a:endParaRPr lang="en-US" dirty="0" smtClean="0"/>
          </a:p>
          <a:p>
            <a:r>
              <a:rPr lang="en-US" dirty="0" smtClean="0"/>
              <a:t>*T*</a:t>
            </a:r>
            <a:r>
              <a:rPr lang="en-US" baseline="0" dirty="0" smtClean="0"/>
              <a:t> A big focus in Risk MAP is developing more resilient communities.  Let’s talk more about that…</a:t>
            </a:r>
            <a:br>
              <a:rPr lang="en-US" baseline="0" dirty="0" smtClean="0"/>
            </a:br>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2</a:t>
            </a:fld>
            <a:endParaRPr lang="en-US" dirty="0"/>
          </a:p>
        </p:txBody>
      </p:sp>
    </p:spTree>
    <p:extLst>
      <p:ext uri="{BB962C8B-B14F-4D97-AF65-F5344CB8AC3E}">
        <p14:creationId xmlns:p14="http://schemas.microsoft.com/office/powerpoint/2010/main" val="229938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5</a:t>
            </a:fld>
            <a:endParaRPr lang="en-US" dirty="0"/>
          </a:p>
        </p:txBody>
      </p:sp>
    </p:spTree>
    <p:extLst>
      <p:ext uri="{BB962C8B-B14F-4D97-AF65-F5344CB8AC3E}">
        <p14:creationId xmlns:p14="http://schemas.microsoft.com/office/powerpoint/2010/main" val="1994241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6</a:t>
            </a:fld>
            <a:endParaRPr lang="en-US" dirty="0"/>
          </a:p>
        </p:txBody>
      </p:sp>
    </p:spTree>
    <p:extLst>
      <p:ext uri="{BB962C8B-B14F-4D97-AF65-F5344CB8AC3E}">
        <p14:creationId xmlns:p14="http://schemas.microsoft.com/office/powerpoint/2010/main" val="165665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to the process and outputs of it. Reference introductory</a:t>
            </a:r>
            <a:r>
              <a:rPr lang="en-US" baseline="0" dirty="0" smtClean="0"/>
              <a:t> statements when possible.</a:t>
            </a:r>
            <a:endParaRPr lang="en-US" dirty="0"/>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10</a:t>
            </a:fld>
            <a:endParaRPr lang="en-US" dirty="0"/>
          </a:p>
        </p:txBody>
      </p:sp>
    </p:spTree>
    <p:extLst>
      <p:ext uri="{BB962C8B-B14F-4D97-AF65-F5344CB8AC3E}">
        <p14:creationId xmlns:p14="http://schemas.microsoft.com/office/powerpoint/2010/main" val="1218165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Developable/Growth</a:t>
            </a:r>
            <a:r>
              <a:rPr lang="en-US" baseline="0" dirty="0" smtClean="0"/>
              <a:t> Areas</a:t>
            </a:r>
            <a:endParaRPr lang="en-US" dirty="0"/>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11</a:t>
            </a:fld>
            <a:endParaRPr lang="en-US" dirty="0"/>
          </a:p>
        </p:txBody>
      </p:sp>
    </p:spTree>
    <p:extLst>
      <p:ext uri="{BB962C8B-B14F-4D97-AF65-F5344CB8AC3E}">
        <p14:creationId xmlns:p14="http://schemas.microsoft.com/office/powerpoint/2010/main" val="2030101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12</a:t>
            </a:fld>
            <a:endParaRPr lang="en-US" dirty="0"/>
          </a:p>
        </p:txBody>
      </p:sp>
    </p:spTree>
    <p:extLst>
      <p:ext uri="{BB962C8B-B14F-4D97-AF65-F5344CB8AC3E}">
        <p14:creationId xmlns:p14="http://schemas.microsoft.com/office/powerpoint/2010/main" val="252283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13</a:t>
            </a:fld>
            <a:endParaRPr lang="en-US" dirty="0"/>
          </a:p>
        </p:txBody>
      </p:sp>
    </p:spTree>
    <p:extLst>
      <p:ext uri="{BB962C8B-B14F-4D97-AF65-F5344CB8AC3E}">
        <p14:creationId xmlns:p14="http://schemas.microsoft.com/office/powerpoint/2010/main" val="65626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F88D15-60DF-4237-860D-5482BC2E4957}" type="slidenum">
              <a:rPr lang="en-US" smtClean="0"/>
              <a:pPr>
                <a:defRPr/>
              </a:pPr>
              <a:t>14</a:t>
            </a:fld>
            <a:endParaRPr lang="en-US" dirty="0"/>
          </a:p>
        </p:txBody>
      </p:sp>
    </p:spTree>
    <p:extLst>
      <p:ext uri="{BB962C8B-B14F-4D97-AF65-F5344CB8AC3E}">
        <p14:creationId xmlns:p14="http://schemas.microsoft.com/office/powerpoint/2010/main" val="1381803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5638800"/>
            <a:ext cx="6427788" cy="1219200"/>
          </a:xfrm>
          <a:prstGeom prst="rect">
            <a:avLst/>
          </a:prstGeom>
          <a:solidFill>
            <a:srgbClr val="EFEFF0"/>
          </a:solidFill>
          <a:ln w="9525">
            <a:noFill/>
            <a:miter lim="800000"/>
            <a:headEnd/>
            <a:tailEnd/>
          </a:ln>
          <a:effectLst/>
        </p:spPr>
        <p:txBody>
          <a:bodyPr wrap="none" anchor="ctr"/>
          <a:lstStyle/>
          <a:p>
            <a:pPr>
              <a:defRPr/>
            </a:pPr>
            <a:endParaRPr lang="en-US">
              <a:latin typeface="Arial" charset="0"/>
            </a:endParaRPr>
          </a:p>
        </p:txBody>
      </p:sp>
      <p:sp>
        <p:nvSpPr>
          <p:cNvPr id="5" name="Rectangle 2"/>
          <p:cNvSpPr>
            <a:spLocks noChangeArrowheads="1"/>
          </p:cNvSpPr>
          <p:nvPr userDrawn="1"/>
        </p:nvSpPr>
        <p:spPr bwMode="auto">
          <a:xfrm>
            <a:off x="0" y="0"/>
            <a:ext cx="9144000" cy="3657600"/>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grpSp>
        <p:nvGrpSpPr>
          <p:cNvPr id="6" name="Group 26"/>
          <p:cNvGrpSpPr>
            <a:grpSpLocks/>
          </p:cNvGrpSpPr>
          <p:nvPr userDrawn="1"/>
        </p:nvGrpSpPr>
        <p:grpSpPr bwMode="auto">
          <a:xfrm>
            <a:off x="6426200" y="5638800"/>
            <a:ext cx="2736850" cy="1219200"/>
            <a:chOff x="4048" y="3552"/>
            <a:chExt cx="1724" cy="768"/>
          </a:xfrm>
        </p:grpSpPr>
        <p:pic>
          <p:nvPicPr>
            <p:cNvPr id="7" name="Picture 24" descr="Cover graphic"/>
            <p:cNvPicPr>
              <a:picLocks noChangeAspect="1" noChangeArrowheads="1"/>
            </p:cNvPicPr>
            <p:nvPr userDrawn="1"/>
          </p:nvPicPr>
          <p:blipFill>
            <a:blip r:embed="rId2" cstate="print"/>
            <a:srcRect/>
            <a:stretch>
              <a:fillRect/>
            </a:stretch>
          </p:blipFill>
          <p:spPr bwMode="auto">
            <a:xfrm>
              <a:off x="4048" y="3552"/>
              <a:ext cx="1724" cy="768"/>
            </a:xfrm>
            <a:prstGeom prst="rect">
              <a:avLst/>
            </a:prstGeom>
            <a:noFill/>
            <a:ln w="9525">
              <a:noFill/>
              <a:miter lim="800000"/>
              <a:headEnd/>
              <a:tailEnd/>
            </a:ln>
          </p:spPr>
        </p:pic>
        <p:sp>
          <p:nvSpPr>
            <p:cNvPr id="8" name="Line 17"/>
            <p:cNvSpPr>
              <a:spLocks noChangeShapeType="1"/>
            </p:cNvSpPr>
            <p:nvPr userDrawn="1"/>
          </p:nvSpPr>
          <p:spPr bwMode="auto">
            <a:xfrm>
              <a:off x="4050" y="3554"/>
              <a:ext cx="0" cy="766"/>
            </a:xfrm>
            <a:prstGeom prst="line">
              <a:avLst/>
            </a:prstGeom>
            <a:noFill/>
            <a:ln w="22225">
              <a:solidFill>
                <a:schemeClr val="folHlink"/>
              </a:solidFill>
              <a:round/>
              <a:headEnd/>
              <a:tailEnd/>
            </a:ln>
            <a:effectLst/>
          </p:spPr>
          <p:txBody>
            <a:bodyPr/>
            <a:lstStyle/>
            <a:p>
              <a:pPr>
                <a:defRPr/>
              </a:pPr>
              <a:endParaRPr lang="en-US">
                <a:latin typeface="Arial" charset="0"/>
              </a:endParaRPr>
            </a:p>
          </p:txBody>
        </p:sp>
        <p:sp>
          <p:nvSpPr>
            <p:cNvPr id="9" name="Line 18"/>
            <p:cNvSpPr>
              <a:spLocks noChangeShapeType="1"/>
            </p:cNvSpPr>
            <p:nvPr userDrawn="1"/>
          </p:nvSpPr>
          <p:spPr bwMode="auto">
            <a:xfrm>
              <a:off x="5772" y="3554"/>
              <a:ext cx="0" cy="766"/>
            </a:xfrm>
            <a:prstGeom prst="line">
              <a:avLst/>
            </a:prstGeom>
            <a:noFill/>
            <a:ln w="22225">
              <a:solidFill>
                <a:schemeClr val="folHlink"/>
              </a:solidFill>
              <a:round/>
              <a:headEnd/>
              <a:tailEnd/>
            </a:ln>
            <a:effectLst/>
          </p:spPr>
          <p:txBody>
            <a:bodyPr/>
            <a:lstStyle/>
            <a:p>
              <a:pPr>
                <a:defRPr/>
              </a:pPr>
              <a:endParaRPr lang="en-US">
                <a:latin typeface="Arial" charset="0"/>
              </a:endParaRPr>
            </a:p>
          </p:txBody>
        </p:sp>
      </p:grpSp>
      <p:pic>
        <p:nvPicPr>
          <p:cNvPr id="10" name="Picture 21" descr="Fema logo reversed 33 percent"/>
          <p:cNvPicPr>
            <a:picLocks noChangeAspect="1" noChangeArrowheads="1"/>
          </p:cNvPicPr>
          <p:nvPr userDrawn="1"/>
        </p:nvPicPr>
        <p:blipFill>
          <a:blip r:embed="rId3" cstate="print"/>
          <a:srcRect/>
          <a:stretch>
            <a:fillRect/>
          </a:stretch>
        </p:blipFill>
        <p:spPr bwMode="auto">
          <a:xfrm>
            <a:off x="527050" y="352425"/>
            <a:ext cx="1773238" cy="628650"/>
          </a:xfrm>
          <a:prstGeom prst="rect">
            <a:avLst/>
          </a:prstGeom>
          <a:noFill/>
          <a:ln w="9525">
            <a:noFill/>
            <a:miter lim="800000"/>
            <a:headEnd/>
            <a:tailEnd/>
          </a:ln>
        </p:spPr>
      </p:pic>
      <p:pic>
        <p:nvPicPr>
          <p:cNvPr id="11" name="Picture 22" descr="RiskMap type 42 percent"/>
          <p:cNvPicPr>
            <a:picLocks noChangeAspect="1" noChangeArrowheads="1"/>
          </p:cNvPicPr>
          <p:nvPr userDrawn="1"/>
        </p:nvPicPr>
        <p:blipFill>
          <a:blip r:embed="rId4" cstate="print"/>
          <a:srcRect/>
          <a:stretch>
            <a:fillRect/>
          </a:stretch>
        </p:blipFill>
        <p:spPr bwMode="auto">
          <a:xfrm>
            <a:off x="525463" y="5935663"/>
            <a:ext cx="2070100" cy="619125"/>
          </a:xfrm>
          <a:prstGeom prst="rect">
            <a:avLst/>
          </a:prstGeom>
          <a:noFill/>
          <a:ln w="9525">
            <a:noFill/>
            <a:miter lim="800000"/>
            <a:headEnd/>
            <a:tailEnd/>
          </a:ln>
        </p:spPr>
      </p:pic>
      <p:sp>
        <p:nvSpPr>
          <p:cNvPr id="8196" name="Rectangle 4"/>
          <p:cNvSpPr>
            <a:spLocks noGrp="1" noChangeArrowheads="1"/>
          </p:cNvSpPr>
          <p:nvPr>
            <p:ph type="ctrTitle"/>
          </p:nvPr>
        </p:nvSpPr>
        <p:spPr>
          <a:xfrm>
            <a:off x="457200" y="990600"/>
            <a:ext cx="8229600" cy="2667000"/>
          </a:xfrm>
        </p:spPr>
        <p:txBody>
          <a:bodyPr bIns="228600"/>
          <a:lstStyle>
            <a:lvl1pPr>
              <a:defRPr sz="5800"/>
            </a:lvl1pPr>
          </a:lstStyle>
          <a:p>
            <a:r>
              <a:rPr lang="en-US"/>
              <a:t>Click to edit Master title style</a:t>
            </a:r>
          </a:p>
        </p:txBody>
      </p:sp>
      <p:sp>
        <p:nvSpPr>
          <p:cNvPr id="8197" name="Rectangle 5"/>
          <p:cNvSpPr>
            <a:spLocks noGrp="1" noChangeArrowheads="1"/>
          </p:cNvSpPr>
          <p:nvPr>
            <p:ph type="subTitle" idx="1"/>
          </p:nvPr>
        </p:nvSpPr>
        <p:spPr>
          <a:xfrm>
            <a:off x="457200" y="3657600"/>
            <a:ext cx="8229600" cy="1524000"/>
          </a:xfrm>
        </p:spPr>
        <p:txBody>
          <a:bodyPr lIns="100584" tIns="182880"/>
          <a:lstStyle>
            <a:lvl1pPr marL="0" indent="0">
              <a:lnSpc>
                <a:spcPct val="95000"/>
              </a:lnSpc>
              <a:spcBef>
                <a:spcPct val="0"/>
              </a:spcBef>
              <a:buFont typeface="Wingdings" pitchFamily="2" charset="2"/>
              <a:buNone/>
              <a:defRPr sz="2600">
                <a:solidFill>
                  <a:schemeClr val="bg2"/>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6038"/>
            <a:ext cx="2057400" cy="623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6038"/>
            <a:ext cx="6019800" cy="623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43025"/>
            <a:ext cx="8229600" cy="4938713"/>
          </a:xfrm>
        </p:spPr>
        <p:txBody>
          <a:bodyPr/>
          <a:lstStyle/>
          <a:p>
            <a:pPr lvl="0"/>
            <a:endParaRPr lang="en-US" noProof="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2" descr="Q:\Design Catalog\Corporate Templates\Covers\abstract1.jpg"/>
          <p:cNvPicPr>
            <a:picLocks noChangeAspect="1" noChangeArrowheads="1"/>
          </p:cNvPicPr>
          <p:nvPr userDrawn="1"/>
        </p:nvPicPr>
        <p:blipFill>
          <a:blip r:embed="rId2" cstate="email"/>
          <a:stretch>
            <a:fillRect/>
          </a:stretch>
        </p:blipFill>
        <p:spPr bwMode="auto">
          <a:xfrm>
            <a:off x="-120594" y="0"/>
            <a:ext cx="9264594"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36" name="Group 35"/>
          <p:cNvGrpSpPr/>
          <p:nvPr userDrawn="1"/>
        </p:nvGrpSpPr>
        <p:grpSpPr>
          <a:xfrm>
            <a:off x="0" y="-2"/>
            <a:ext cx="9164321" cy="6858004"/>
            <a:chOff x="0" y="-2"/>
            <a:chExt cx="9164321" cy="6858004"/>
          </a:xfrm>
        </p:grpSpPr>
        <p:cxnSp>
          <p:nvCxnSpPr>
            <p:cNvPr id="37" name="Straight Connector 36"/>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5" name="Straight Connector 14"/>
          <p:cNvCxnSpPr/>
          <p:nvPr userDrawn="1"/>
        </p:nvCxnSpPr>
        <p:spPr>
          <a:xfrm>
            <a:off x="0" y="1822450"/>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57" name="Rectangle 56"/>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2" name="Straight Connector 11"/>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6813550" y="5788025"/>
            <a:ext cx="1368425" cy="604838"/>
            <a:chOff x="4292" y="3646"/>
            <a:chExt cx="862" cy="381"/>
          </a:xfrm>
        </p:grpSpPr>
        <p:sp>
          <p:nvSpPr>
            <p:cNvPr id="3"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2"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3"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4"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5"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6"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7"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spTree>
    <p:extLst>
      <p:ext uri="{BB962C8B-B14F-4D97-AF65-F5344CB8AC3E}">
        <p14:creationId xmlns:p14="http://schemas.microsoft.com/office/powerpoint/2010/main" val="13961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0"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242504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p:cNvSpPr/>
          <p:nvPr userDrawn="1"/>
        </p:nvSpPr>
        <p:spPr>
          <a:xfrm>
            <a:off x="8324850" y="0"/>
            <a:ext cx="81915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8"/>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Rectangle 23"/>
          <p:cNvSpPr/>
          <p:nvPr userDrawn="1"/>
        </p:nvSpPr>
        <p:spPr>
          <a:xfrm>
            <a:off x="8324850" y="0"/>
            <a:ext cx="819150" cy="283845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8" name="Slide Number Placeholder 5"/>
          <p:cNvSpPr>
            <a:spLocks noGrp="1"/>
          </p:cNvSpPr>
          <p:nvPr>
            <p:ph type="sldNum" sz="quarter" idx="11"/>
          </p:nvPr>
        </p:nvSpPr>
        <p:spPr>
          <a:xfrm>
            <a:off x="8334375" y="6356350"/>
            <a:ext cx="809625" cy="365125"/>
          </a:xfrm>
          <a:prstGeom prst="rect">
            <a:avLst/>
          </a:prstGeom>
        </p:spPr>
        <p:txBody>
          <a:bodyPr/>
          <a:lstStyle>
            <a:lvl1pPr algn="ctr">
              <a:defRPr smtClean="0">
                <a:solidFill>
                  <a:schemeClr val="tx2">
                    <a:lumMod val="75000"/>
                  </a:schemeClr>
                </a:solidFill>
              </a:defRPr>
            </a:lvl1pPr>
          </a:lstStyle>
          <a:p>
            <a:pPr>
              <a:defRPr/>
            </a:pPr>
            <a:fld id="{D7E5F9BB-FFBE-4F5F-9291-32DE78309692}" type="slidenum">
              <a:rPr lang="en-US">
                <a:solidFill>
                  <a:srgbClr val="000000">
                    <a:lumMod val="75000"/>
                  </a:srgbClr>
                </a:solidFill>
              </a:rPr>
              <a:pPr>
                <a:defRPr/>
              </a:pPr>
              <a:t>‹#›</a:t>
            </a:fld>
            <a:endParaRPr lang="en-US" dirty="0">
              <a:solidFill>
                <a:srgbClr val="000000">
                  <a:lumMod val="75000"/>
                </a:srgbClr>
              </a:solidFill>
            </a:endParaRPr>
          </a:p>
        </p:txBody>
      </p:sp>
      <p:cxnSp>
        <p:nvCxnSpPr>
          <p:cNvPr id="20" name="Straight Connector 19"/>
          <p:cNvCxnSpPr/>
          <p:nvPr userDrawn="1"/>
        </p:nvCxnSpPr>
        <p:spPr>
          <a:xfrm rot="5400000">
            <a:off x="4898233" y="3429796"/>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0" y="-13648"/>
            <a:ext cx="5009566" cy="6871650"/>
            <a:chOff x="0" y="-13648"/>
            <a:chExt cx="5009566" cy="6871650"/>
          </a:xfrm>
        </p:grpSpPr>
        <p:cxnSp>
          <p:nvCxnSpPr>
            <p:cNvPr id="16" name="Straight Connector 15"/>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Date Placeholder 3"/>
          <p:cNvSpPr>
            <a:spLocks noGrp="1"/>
          </p:cNvSpPr>
          <p:nvPr>
            <p:ph type="dt" sz="half" idx="10"/>
          </p:nvPr>
        </p:nvSpPr>
        <p:spPr>
          <a:xfrm>
            <a:off x="1" y="6356350"/>
            <a:ext cx="1276350" cy="365125"/>
          </a:xfrm>
          <a:prstGeom prst="rect">
            <a:avLst/>
          </a:prstGeom>
        </p:spPr>
        <p:txBody>
          <a:bodyPr/>
          <a:lstStyle>
            <a:lvl1pPr algn="ctr">
              <a:defRPr>
                <a:solidFill>
                  <a:schemeClr val="tx2">
                    <a:lumMod val="75000"/>
                  </a:schemeClr>
                </a:solidFill>
              </a:defRPr>
            </a:lvl1pPr>
          </a:lstStyle>
          <a:p>
            <a:pPr>
              <a:defRPr/>
            </a:pPr>
            <a:fld id="{59FF3735-BE30-424A-B8BD-926A3DF2DA53}" type="datetimeFigureOut">
              <a:rPr lang="en-US" smtClean="0">
                <a:solidFill>
                  <a:srgbClr val="000000">
                    <a:lumMod val="75000"/>
                  </a:srgbClr>
                </a:solidFill>
              </a:rPr>
              <a:pPr>
                <a:defRPr/>
              </a:pPr>
              <a:t>3/1/2016</a:t>
            </a:fld>
            <a:endParaRPr lang="en-US" dirty="0">
              <a:solidFill>
                <a:srgbClr val="000000">
                  <a:lumMod val="75000"/>
                </a:srgbClr>
              </a:solidFill>
            </a:endParaRPr>
          </a:p>
        </p:txBody>
      </p:sp>
      <p:cxnSp>
        <p:nvCxnSpPr>
          <p:cNvPr id="15" name="Straight Connector 14"/>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66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8916"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70068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2" name="Slide Number Placeholder 5"/>
          <p:cNvSpPr>
            <a:spLocks noGrp="1"/>
          </p:cNvSpPr>
          <p:nvPr>
            <p:ph type="sldNum" sz="quarter" idx="11"/>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3"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401070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dirty="0" smtClean="0"/>
              <a:t>Click to edit Master title style</a:t>
            </a:r>
            <a:endParaRPr lang="en-US" dirty="0"/>
          </a:p>
        </p:txBody>
      </p:sp>
      <p:sp>
        <p:nvSpPr>
          <p:cNvPr id="7"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8"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9"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2391404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7"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8"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2149389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929912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2781585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2" descr="Q:\Design Catalog\Corporate Templates\Covers\abstract1.jpg"/>
          <p:cNvPicPr>
            <a:picLocks noChangeAspect="1" noChangeArrowheads="1"/>
          </p:cNvPicPr>
          <p:nvPr userDrawn="1"/>
        </p:nvPicPr>
        <p:blipFill>
          <a:blip r:embed="rId2" cstate="print"/>
          <a:stretch>
            <a:fillRect/>
          </a:stretch>
        </p:blipFill>
        <p:spPr bwMode="auto">
          <a:xfrm>
            <a:off x="-120594" y="0"/>
            <a:ext cx="9264594"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36" name="Group 35"/>
          <p:cNvGrpSpPr/>
          <p:nvPr userDrawn="1"/>
        </p:nvGrpSpPr>
        <p:grpSpPr>
          <a:xfrm>
            <a:off x="0" y="-2"/>
            <a:ext cx="9164321" cy="6858004"/>
            <a:chOff x="0" y="-2"/>
            <a:chExt cx="9164321" cy="6858004"/>
          </a:xfrm>
        </p:grpSpPr>
        <p:cxnSp>
          <p:nvCxnSpPr>
            <p:cNvPr id="37" name="Straight Connector 36"/>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Rectangle 10"/>
          <p:cNvSpPr/>
          <p:nvPr userDrawn="1"/>
        </p:nvSpPr>
        <p:spPr>
          <a:xfrm>
            <a:off x="6707188" y="5875338"/>
            <a:ext cx="2436812" cy="576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4100" name="Group 4"/>
          <p:cNvGrpSpPr>
            <a:grpSpLocks noChangeAspect="1"/>
          </p:cNvGrpSpPr>
          <p:nvPr userDrawn="1"/>
        </p:nvGrpSpPr>
        <p:grpSpPr bwMode="auto">
          <a:xfrm>
            <a:off x="6851650" y="5981700"/>
            <a:ext cx="1057275" cy="368300"/>
            <a:chOff x="4316" y="3768"/>
            <a:chExt cx="666" cy="232"/>
          </a:xfrm>
        </p:grpSpPr>
        <p:sp>
          <p:nvSpPr>
            <p:cNvPr id="4099" name="AutoShape 3"/>
            <p:cNvSpPr>
              <a:spLocks noChangeAspect="1" noChangeArrowheads="1" noTextEdit="1"/>
            </p:cNvSpPr>
            <p:nvPr userDrawn="1"/>
          </p:nvSpPr>
          <p:spPr bwMode="auto">
            <a:xfrm>
              <a:off x="4316" y="3768"/>
              <a:ext cx="666" cy="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1" name="Freeform 5"/>
            <p:cNvSpPr>
              <a:spLocks noEditPoints="1"/>
            </p:cNvSpPr>
            <p:nvPr userDrawn="1"/>
          </p:nvSpPr>
          <p:spPr bwMode="auto">
            <a:xfrm>
              <a:off x="4316" y="3768"/>
              <a:ext cx="666" cy="232"/>
            </a:xfrm>
            <a:custGeom>
              <a:avLst/>
              <a:gdLst/>
              <a:ahLst/>
              <a:cxnLst>
                <a:cxn ang="0">
                  <a:pos x="1548" y="682"/>
                </a:cxn>
                <a:cxn ang="0">
                  <a:pos x="1238" y="478"/>
                </a:cxn>
                <a:cxn ang="0">
                  <a:pos x="1177" y="586"/>
                </a:cxn>
                <a:cxn ang="0">
                  <a:pos x="1079" y="653"/>
                </a:cxn>
                <a:cxn ang="0">
                  <a:pos x="942" y="681"/>
                </a:cxn>
                <a:cxn ang="0">
                  <a:pos x="613" y="539"/>
                </a:cxn>
                <a:cxn ang="0">
                  <a:pos x="548" y="624"/>
                </a:cxn>
                <a:cxn ang="0">
                  <a:pos x="476" y="670"/>
                </a:cxn>
                <a:cxn ang="0">
                  <a:pos x="365" y="695"/>
                </a:cxn>
                <a:cxn ang="0">
                  <a:pos x="283" y="693"/>
                </a:cxn>
                <a:cxn ang="0">
                  <a:pos x="198" y="673"/>
                </a:cxn>
                <a:cxn ang="0">
                  <a:pos x="127" y="634"/>
                </a:cxn>
                <a:cxn ang="0">
                  <a:pos x="79" y="591"/>
                </a:cxn>
                <a:cxn ang="0">
                  <a:pos x="35" y="522"/>
                </a:cxn>
                <a:cxn ang="0">
                  <a:pos x="9" y="441"/>
                </a:cxn>
                <a:cxn ang="0">
                  <a:pos x="0" y="346"/>
                </a:cxn>
                <a:cxn ang="0">
                  <a:pos x="6" y="272"/>
                </a:cxn>
                <a:cxn ang="0">
                  <a:pos x="29" y="190"/>
                </a:cxn>
                <a:cxn ang="0">
                  <a:pos x="71" y="119"/>
                </a:cxn>
                <a:cxn ang="0">
                  <a:pos x="116" y="71"/>
                </a:cxn>
                <a:cxn ang="0">
                  <a:pos x="180" y="30"/>
                </a:cxn>
                <a:cxn ang="0">
                  <a:pos x="254" y="6"/>
                </a:cxn>
                <a:cxn ang="0">
                  <a:pos x="319" y="0"/>
                </a:cxn>
                <a:cxn ang="0">
                  <a:pos x="451" y="18"/>
                </a:cxn>
                <a:cxn ang="0">
                  <a:pos x="549" y="70"/>
                </a:cxn>
                <a:cxn ang="0">
                  <a:pos x="614" y="157"/>
                </a:cxn>
                <a:cxn ang="0">
                  <a:pos x="982" y="15"/>
                </a:cxn>
                <a:cxn ang="0">
                  <a:pos x="1095" y="40"/>
                </a:cxn>
                <a:cxn ang="0">
                  <a:pos x="1167" y="87"/>
                </a:cxn>
                <a:cxn ang="0">
                  <a:pos x="1230" y="177"/>
                </a:cxn>
                <a:cxn ang="0">
                  <a:pos x="1722" y="14"/>
                </a:cxn>
                <a:cxn ang="0">
                  <a:pos x="439" y="266"/>
                </a:cxn>
                <a:cxn ang="0">
                  <a:pos x="428" y="222"/>
                </a:cxn>
                <a:cxn ang="0">
                  <a:pos x="399" y="185"/>
                </a:cxn>
                <a:cxn ang="0">
                  <a:pos x="353" y="167"/>
                </a:cxn>
                <a:cxn ang="0">
                  <a:pos x="301" y="169"/>
                </a:cxn>
                <a:cxn ang="0">
                  <a:pos x="246" y="200"/>
                </a:cxn>
                <a:cxn ang="0">
                  <a:pos x="216" y="252"/>
                </a:cxn>
                <a:cxn ang="0">
                  <a:pos x="203" y="351"/>
                </a:cxn>
                <a:cxn ang="0">
                  <a:pos x="211" y="431"/>
                </a:cxn>
                <a:cxn ang="0">
                  <a:pos x="245" y="499"/>
                </a:cxn>
                <a:cxn ang="0">
                  <a:pos x="304" y="531"/>
                </a:cxn>
                <a:cxn ang="0">
                  <a:pos x="358" y="532"/>
                </a:cxn>
                <a:cxn ang="0">
                  <a:pos x="401" y="513"/>
                </a:cxn>
                <a:cxn ang="0">
                  <a:pos x="429" y="471"/>
                </a:cxn>
                <a:cxn ang="0">
                  <a:pos x="622" y="422"/>
                </a:cxn>
                <a:cxn ang="0">
                  <a:pos x="1050" y="295"/>
                </a:cxn>
                <a:cxn ang="0">
                  <a:pos x="1017" y="226"/>
                </a:cxn>
                <a:cxn ang="0">
                  <a:pos x="961" y="193"/>
                </a:cxn>
                <a:cxn ang="0">
                  <a:pos x="828" y="183"/>
                </a:cxn>
                <a:cxn ang="0">
                  <a:pos x="925" y="508"/>
                </a:cxn>
                <a:cxn ang="0">
                  <a:pos x="1001" y="485"/>
                </a:cxn>
                <a:cxn ang="0">
                  <a:pos x="1038" y="443"/>
                </a:cxn>
                <a:cxn ang="0">
                  <a:pos x="1056" y="354"/>
                </a:cxn>
              </a:cxnLst>
              <a:rect l="0" t="0" r="r" b="b"/>
              <a:pathLst>
                <a:path w="1998" h="696">
                  <a:moveTo>
                    <a:pt x="1998" y="682"/>
                  </a:moveTo>
                  <a:lnTo>
                    <a:pt x="1807" y="682"/>
                  </a:lnTo>
                  <a:lnTo>
                    <a:pt x="1807" y="257"/>
                  </a:lnTo>
                  <a:lnTo>
                    <a:pt x="1692" y="682"/>
                  </a:lnTo>
                  <a:lnTo>
                    <a:pt x="1548" y="682"/>
                  </a:lnTo>
                  <a:lnTo>
                    <a:pt x="1433" y="257"/>
                  </a:lnTo>
                  <a:lnTo>
                    <a:pt x="1433" y="682"/>
                  </a:lnTo>
                  <a:lnTo>
                    <a:pt x="1238" y="682"/>
                  </a:lnTo>
                  <a:lnTo>
                    <a:pt x="1238" y="478"/>
                  </a:lnTo>
                  <a:lnTo>
                    <a:pt x="1238" y="478"/>
                  </a:lnTo>
                  <a:lnTo>
                    <a:pt x="1229" y="503"/>
                  </a:lnTo>
                  <a:lnTo>
                    <a:pt x="1218" y="526"/>
                  </a:lnTo>
                  <a:lnTo>
                    <a:pt x="1206" y="547"/>
                  </a:lnTo>
                  <a:lnTo>
                    <a:pt x="1192" y="567"/>
                  </a:lnTo>
                  <a:lnTo>
                    <a:pt x="1177" y="586"/>
                  </a:lnTo>
                  <a:lnTo>
                    <a:pt x="1161" y="603"/>
                  </a:lnTo>
                  <a:lnTo>
                    <a:pt x="1143" y="618"/>
                  </a:lnTo>
                  <a:lnTo>
                    <a:pt x="1123" y="631"/>
                  </a:lnTo>
                  <a:lnTo>
                    <a:pt x="1102" y="643"/>
                  </a:lnTo>
                  <a:lnTo>
                    <a:pt x="1079" y="653"/>
                  </a:lnTo>
                  <a:lnTo>
                    <a:pt x="1055" y="662"/>
                  </a:lnTo>
                  <a:lnTo>
                    <a:pt x="1029" y="669"/>
                  </a:lnTo>
                  <a:lnTo>
                    <a:pt x="1002" y="675"/>
                  </a:lnTo>
                  <a:lnTo>
                    <a:pt x="972" y="678"/>
                  </a:lnTo>
                  <a:lnTo>
                    <a:pt x="942" y="681"/>
                  </a:lnTo>
                  <a:lnTo>
                    <a:pt x="910" y="682"/>
                  </a:lnTo>
                  <a:lnTo>
                    <a:pt x="622" y="682"/>
                  </a:lnTo>
                  <a:lnTo>
                    <a:pt x="622" y="518"/>
                  </a:lnTo>
                  <a:lnTo>
                    <a:pt x="622" y="518"/>
                  </a:lnTo>
                  <a:lnTo>
                    <a:pt x="613" y="539"/>
                  </a:lnTo>
                  <a:lnTo>
                    <a:pt x="603" y="558"/>
                  </a:lnTo>
                  <a:lnTo>
                    <a:pt x="591" y="576"/>
                  </a:lnTo>
                  <a:lnTo>
                    <a:pt x="579" y="594"/>
                  </a:lnTo>
                  <a:lnTo>
                    <a:pt x="565" y="609"/>
                  </a:lnTo>
                  <a:lnTo>
                    <a:pt x="548" y="624"/>
                  </a:lnTo>
                  <a:lnTo>
                    <a:pt x="532" y="637"/>
                  </a:lnTo>
                  <a:lnTo>
                    <a:pt x="514" y="650"/>
                  </a:lnTo>
                  <a:lnTo>
                    <a:pt x="514" y="650"/>
                  </a:lnTo>
                  <a:lnTo>
                    <a:pt x="495" y="660"/>
                  </a:lnTo>
                  <a:lnTo>
                    <a:pt x="476" y="670"/>
                  </a:lnTo>
                  <a:lnTo>
                    <a:pt x="455" y="678"/>
                  </a:lnTo>
                  <a:lnTo>
                    <a:pt x="434" y="684"/>
                  </a:lnTo>
                  <a:lnTo>
                    <a:pt x="412" y="689"/>
                  </a:lnTo>
                  <a:lnTo>
                    <a:pt x="389" y="693"/>
                  </a:lnTo>
                  <a:lnTo>
                    <a:pt x="365" y="695"/>
                  </a:lnTo>
                  <a:lnTo>
                    <a:pt x="340" y="696"/>
                  </a:lnTo>
                  <a:lnTo>
                    <a:pt x="340" y="696"/>
                  </a:lnTo>
                  <a:lnTo>
                    <a:pt x="320" y="696"/>
                  </a:lnTo>
                  <a:lnTo>
                    <a:pt x="301" y="695"/>
                  </a:lnTo>
                  <a:lnTo>
                    <a:pt x="283" y="693"/>
                  </a:lnTo>
                  <a:lnTo>
                    <a:pt x="265" y="690"/>
                  </a:lnTo>
                  <a:lnTo>
                    <a:pt x="247" y="687"/>
                  </a:lnTo>
                  <a:lnTo>
                    <a:pt x="230" y="683"/>
                  </a:lnTo>
                  <a:lnTo>
                    <a:pt x="214" y="678"/>
                  </a:lnTo>
                  <a:lnTo>
                    <a:pt x="198" y="673"/>
                  </a:lnTo>
                  <a:lnTo>
                    <a:pt x="183" y="666"/>
                  </a:lnTo>
                  <a:lnTo>
                    <a:pt x="168" y="660"/>
                  </a:lnTo>
                  <a:lnTo>
                    <a:pt x="154" y="652"/>
                  </a:lnTo>
                  <a:lnTo>
                    <a:pt x="141" y="644"/>
                  </a:lnTo>
                  <a:lnTo>
                    <a:pt x="127" y="634"/>
                  </a:lnTo>
                  <a:lnTo>
                    <a:pt x="115" y="625"/>
                  </a:lnTo>
                  <a:lnTo>
                    <a:pt x="102" y="614"/>
                  </a:lnTo>
                  <a:lnTo>
                    <a:pt x="90" y="603"/>
                  </a:lnTo>
                  <a:lnTo>
                    <a:pt x="90" y="603"/>
                  </a:lnTo>
                  <a:lnTo>
                    <a:pt x="79" y="591"/>
                  </a:lnTo>
                  <a:lnTo>
                    <a:pt x="69" y="577"/>
                  </a:lnTo>
                  <a:lnTo>
                    <a:pt x="60" y="564"/>
                  </a:lnTo>
                  <a:lnTo>
                    <a:pt x="51" y="551"/>
                  </a:lnTo>
                  <a:lnTo>
                    <a:pt x="43" y="537"/>
                  </a:lnTo>
                  <a:lnTo>
                    <a:pt x="35" y="522"/>
                  </a:lnTo>
                  <a:lnTo>
                    <a:pt x="29" y="507"/>
                  </a:lnTo>
                  <a:lnTo>
                    <a:pt x="23" y="491"/>
                  </a:lnTo>
                  <a:lnTo>
                    <a:pt x="17" y="475"/>
                  </a:lnTo>
                  <a:lnTo>
                    <a:pt x="13" y="459"/>
                  </a:lnTo>
                  <a:lnTo>
                    <a:pt x="9" y="441"/>
                  </a:lnTo>
                  <a:lnTo>
                    <a:pt x="6" y="424"/>
                  </a:lnTo>
                  <a:lnTo>
                    <a:pt x="3" y="405"/>
                  </a:lnTo>
                  <a:lnTo>
                    <a:pt x="1" y="387"/>
                  </a:lnTo>
                  <a:lnTo>
                    <a:pt x="0" y="367"/>
                  </a:lnTo>
                  <a:lnTo>
                    <a:pt x="0" y="346"/>
                  </a:lnTo>
                  <a:lnTo>
                    <a:pt x="0" y="346"/>
                  </a:lnTo>
                  <a:lnTo>
                    <a:pt x="0" y="327"/>
                  </a:lnTo>
                  <a:lnTo>
                    <a:pt x="1" y="308"/>
                  </a:lnTo>
                  <a:lnTo>
                    <a:pt x="3" y="290"/>
                  </a:lnTo>
                  <a:lnTo>
                    <a:pt x="6" y="272"/>
                  </a:lnTo>
                  <a:lnTo>
                    <a:pt x="9" y="255"/>
                  </a:lnTo>
                  <a:lnTo>
                    <a:pt x="13" y="238"/>
                  </a:lnTo>
                  <a:lnTo>
                    <a:pt x="18" y="221"/>
                  </a:lnTo>
                  <a:lnTo>
                    <a:pt x="23" y="205"/>
                  </a:lnTo>
                  <a:lnTo>
                    <a:pt x="29" y="190"/>
                  </a:lnTo>
                  <a:lnTo>
                    <a:pt x="36" y="175"/>
                  </a:lnTo>
                  <a:lnTo>
                    <a:pt x="44" y="160"/>
                  </a:lnTo>
                  <a:lnTo>
                    <a:pt x="52" y="146"/>
                  </a:lnTo>
                  <a:lnTo>
                    <a:pt x="61" y="132"/>
                  </a:lnTo>
                  <a:lnTo>
                    <a:pt x="71" y="119"/>
                  </a:lnTo>
                  <a:lnTo>
                    <a:pt x="81" y="105"/>
                  </a:lnTo>
                  <a:lnTo>
                    <a:pt x="92" y="93"/>
                  </a:lnTo>
                  <a:lnTo>
                    <a:pt x="92" y="93"/>
                  </a:lnTo>
                  <a:lnTo>
                    <a:pt x="103" y="82"/>
                  </a:lnTo>
                  <a:lnTo>
                    <a:pt x="116" y="71"/>
                  </a:lnTo>
                  <a:lnTo>
                    <a:pt x="128" y="62"/>
                  </a:lnTo>
                  <a:lnTo>
                    <a:pt x="141" y="52"/>
                  </a:lnTo>
                  <a:lnTo>
                    <a:pt x="153" y="44"/>
                  </a:lnTo>
                  <a:lnTo>
                    <a:pt x="167" y="36"/>
                  </a:lnTo>
                  <a:lnTo>
                    <a:pt x="180" y="30"/>
                  </a:lnTo>
                  <a:lnTo>
                    <a:pt x="194" y="23"/>
                  </a:lnTo>
                  <a:lnTo>
                    <a:pt x="208" y="18"/>
                  </a:lnTo>
                  <a:lnTo>
                    <a:pt x="223" y="13"/>
                  </a:lnTo>
                  <a:lnTo>
                    <a:pt x="238" y="9"/>
                  </a:lnTo>
                  <a:lnTo>
                    <a:pt x="254" y="6"/>
                  </a:lnTo>
                  <a:lnTo>
                    <a:pt x="269" y="3"/>
                  </a:lnTo>
                  <a:lnTo>
                    <a:pt x="286" y="2"/>
                  </a:lnTo>
                  <a:lnTo>
                    <a:pt x="302" y="1"/>
                  </a:lnTo>
                  <a:lnTo>
                    <a:pt x="319" y="0"/>
                  </a:lnTo>
                  <a:lnTo>
                    <a:pt x="319" y="0"/>
                  </a:lnTo>
                  <a:lnTo>
                    <a:pt x="349" y="1"/>
                  </a:lnTo>
                  <a:lnTo>
                    <a:pt x="377" y="3"/>
                  </a:lnTo>
                  <a:lnTo>
                    <a:pt x="403" y="6"/>
                  </a:lnTo>
                  <a:lnTo>
                    <a:pt x="428" y="11"/>
                  </a:lnTo>
                  <a:lnTo>
                    <a:pt x="451" y="18"/>
                  </a:lnTo>
                  <a:lnTo>
                    <a:pt x="474" y="25"/>
                  </a:lnTo>
                  <a:lnTo>
                    <a:pt x="494" y="34"/>
                  </a:lnTo>
                  <a:lnTo>
                    <a:pt x="514" y="45"/>
                  </a:lnTo>
                  <a:lnTo>
                    <a:pt x="532" y="56"/>
                  </a:lnTo>
                  <a:lnTo>
                    <a:pt x="549" y="70"/>
                  </a:lnTo>
                  <a:lnTo>
                    <a:pt x="565" y="84"/>
                  </a:lnTo>
                  <a:lnTo>
                    <a:pt x="580" y="100"/>
                  </a:lnTo>
                  <a:lnTo>
                    <a:pt x="592" y="118"/>
                  </a:lnTo>
                  <a:lnTo>
                    <a:pt x="604" y="137"/>
                  </a:lnTo>
                  <a:lnTo>
                    <a:pt x="614" y="157"/>
                  </a:lnTo>
                  <a:lnTo>
                    <a:pt x="622" y="179"/>
                  </a:lnTo>
                  <a:lnTo>
                    <a:pt x="622" y="14"/>
                  </a:lnTo>
                  <a:lnTo>
                    <a:pt x="957" y="14"/>
                  </a:lnTo>
                  <a:lnTo>
                    <a:pt x="957" y="14"/>
                  </a:lnTo>
                  <a:lnTo>
                    <a:pt x="982" y="15"/>
                  </a:lnTo>
                  <a:lnTo>
                    <a:pt x="1007" y="17"/>
                  </a:lnTo>
                  <a:lnTo>
                    <a:pt x="1030" y="20"/>
                  </a:lnTo>
                  <a:lnTo>
                    <a:pt x="1053" y="26"/>
                  </a:lnTo>
                  <a:lnTo>
                    <a:pt x="1074" y="32"/>
                  </a:lnTo>
                  <a:lnTo>
                    <a:pt x="1095" y="40"/>
                  </a:lnTo>
                  <a:lnTo>
                    <a:pt x="1115" y="50"/>
                  </a:lnTo>
                  <a:lnTo>
                    <a:pt x="1133" y="61"/>
                  </a:lnTo>
                  <a:lnTo>
                    <a:pt x="1133" y="61"/>
                  </a:lnTo>
                  <a:lnTo>
                    <a:pt x="1151" y="73"/>
                  </a:lnTo>
                  <a:lnTo>
                    <a:pt x="1167" y="87"/>
                  </a:lnTo>
                  <a:lnTo>
                    <a:pt x="1182" y="102"/>
                  </a:lnTo>
                  <a:lnTo>
                    <a:pt x="1196" y="119"/>
                  </a:lnTo>
                  <a:lnTo>
                    <a:pt x="1208" y="137"/>
                  </a:lnTo>
                  <a:lnTo>
                    <a:pt x="1219" y="157"/>
                  </a:lnTo>
                  <a:lnTo>
                    <a:pt x="1230" y="177"/>
                  </a:lnTo>
                  <a:lnTo>
                    <a:pt x="1238" y="199"/>
                  </a:lnTo>
                  <a:lnTo>
                    <a:pt x="1238" y="14"/>
                  </a:lnTo>
                  <a:lnTo>
                    <a:pt x="1520" y="14"/>
                  </a:lnTo>
                  <a:lnTo>
                    <a:pt x="1618" y="430"/>
                  </a:lnTo>
                  <a:lnTo>
                    <a:pt x="1722" y="14"/>
                  </a:lnTo>
                  <a:lnTo>
                    <a:pt x="1998" y="14"/>
                  </a:lnTo>
                  <a:lnTo>
                    <a:pt x="1998" y="682"/>
                  </a:lnTo>
                  <a:close/>
                  <a:moveTo>
                    <a:pt x="622" y="422"/>
                  </a:moveTo>
                  <a:lnTo>
                    <a:pt x="622" y="266"/>
                  </a:lnTo>
                  <a:lnTo>
                    <a:pt x="439" y="266"/>
                  </a:lnTo>
                  <a:lnTo>
                    <a:pt x="439" y="266"/>
                  </a:lnTo>
                  <a:lnTo>
                    <a:pt x="437" y="254"/>
                  </a:lnTo>
                  <a:lnTo>
                    <a:pt x="435" y="243"/>
                  </a:lnTo>
                  <a:lnTo>
                    <a:pt x="432" y="232"/>
                  </a:lnTo>
                  <a:lnTo>
                    <a:pt x="428" y="222"/>
                  </a:lnTo>
                  <a:lnTo>
                    <a:pt x="424" y="213"/>
                  </a:lnTo>
                  <a:lnTo>
                    <a:pt x="419" y="205"/>
                  </a:lnTo>
                  <a:lnTo>
                    <a:pt x="413" y="198"/>
                  </a:lnTo>
                  <a:lnTo>
                    <a:pt x="407" y="191"/>
                  </a:lnTo>
                  <a:lnTo>
                    <a:pt x="399" y="185"/>
                  </a:lnTo>
                  <a:lnTo>
                    <a:pt x="392" y="180"/>
                  </a:lnTo>
                  <a:lnTo>
                    <a:pt x="383" y="176"/>
                  </a:lnTo>
                  <a:lnTo>
                    <a:pt x="374" y="172"/>
                  </a:lnTo>
                  <a:lnTo>
                    <a:pt x="364" y="169"/>
                  </a:lnTo>
                  <a:lnTo>
                    <a:pt x="353" y="167"/>
                  </a:lnTo>
                  <a:lnTo>
                    <a:pt x="341" y="166"/>
                  </a:lnTo>
                  <a:lnTo>
                    <a:pt x="328" y="166"/>
                  </a:lnTo>
                  <a:lnTo>
                    <a:pt x="328" y="166"/>
                  </a:lnTo>
                  <a:lnTo>
                    <a:pt x="314" y="167"/>
                  </a:lnTo>
                  <a:lnTo>
                    <a:pt x="301" y="169"/>
                  </a:lnTo>
                  <a:lnTo>
                    <a:pt x="288" y="172"/>
                  </a:lnTo>
                  <a:lnTo>
                    <a:pt x="277" y="177"/>
                  </a:lnTo>
                  <a:lnTo>
                    <a:pt x="266" y="183"/>
                  </a:lnTo>
                  <a:lnTo>
                    <a:pt x="256" y="191"/>
                  </a:lnTo>
                  <a:lnTo>
                    <a:pt x="246" y="200"/>
                  </a:lnTo>
                  <a:lnTo>
                    <a:pt x="237" y="210"/>
                  </a:lnTo>
                  <a:lnTo>
                    <a:pt x="237" y="210"/>
                  </a:lnTo>
                  <a:lnTo>
                    <a:pt x="229" y="223"/>
                  </a:lnTo>
                  <a:lnTo>
                    <a:pt x="222" y="237"/>
                  </a:lnTo>
                  <a:lnTo>
                    <a:pt x="216" y="252"/>
                  </a:lnTo>
                  <a:lnTo>
                    <a:pt x="211" y="269"/>
                  </a:lnTo>
                  <a:lnTo>
                    <a:pt x="208" y="287"/>
                  </a:lnTo>
                  <a:lnTo>
                    <a:pt x="205" y="307"/>
                  </a:lnTo>
                  <a:lnTo>
                    <a:pt x="203" y="328"/>
                  </a:lnTo>
                  <a:lnTo>
                    <a:pt x="203" y="351"/>
                  </a:lnTo>
                  <a:lnTo>
                    <a:pt x="203" y="351"/>
                  </a:lnTo>
                  <a:lnTo>
                    <a:pt x="203" y="373"/>
                  </a:lnTo>
                  <a:lnTo>
                    <a:pt x="205" y="394"/>
                  </a:lnTo>
                  <a:lnTo>
                    <a:pt x="207" y="413"/>
                  </a:lnTo>
                  <a:lnTo>
                    <a:pt x="211" y="431"/>
                  </a:lnTo>
                  <a:lnTo>
                    <a:pt x="216" y="448"/>
                  </a:lnTo>
                  <a:lnTo>
                    <a:pt x="221" y="463"/>
                  </a:lnTo>
                  <a:lnTo>
                    <a:pt x="228" y="476"/>
                  </a:lnTo>
                  <a:lnTo>
                    <a:pt x="236" y="488"/>
                  </a:lnTo>
                  <a:lnTo>
                    <a:pt x="245" y="499"/>
                  </a:lnTo>
                  <a:lnTo>
                    <a:pt x="255" y="508"/>
                  </a:lnTo>
                  <a:lnTo>
                    <a:pt x="266" y="516"/>
                  </a:lnTo>
                  <a:lnTo>
                    <a:pt x="277" y="523"/>
                  </a:lnTo>
                  <a:lnTo>
                    <a:pt x="290" y="528"/>
                  </a:lnTo>
                  <a:lnTo>
                    <a:pt x="304" y="531"/>
                  </a:lnTo>
                  <a:lnTo>
                    <a:pt x="320" y="533"/>
                  </a:lnTo>
                  <a:lnTo>
                    <a:pt x="337" y="534"/>
                  </a:lnTo>
                  <a:lnTo>
                    <a:pt x="337" y="534"/>
                  </a:lnTo>
                  <a:lnTo>
                    <a:pt x="348" y="534"/>
                  </a:lnTo>
                  <a:lnTo>
                    <a:pt x="358" y="532"/>
                  </a:lnTo>
                  <a:lnTo>
                    <a:pt x="368" y="530"/>
                  </a:lnTo>
                  <a:lnTo>
                    <a:pt x="377" y="527"/>
                  </a:lnTo>
                  <a:lnTo>
                    <a:pt x="385" y="523"/>
                  </a:lnTo>
                  <a:lnTo>
                    <a:pt x="393" y="518"/>
                  </a:lnTo>
                  <a:lnTo>
                    <a:pt x="401" y="513"/>
                  </a:lnTo>
                  <a:lnTo>
                    <a:pt x="407" y="506"/>
                  </a:lnTo>
                  <a:lnTo>
                    <a:pt x="414" y="499"/>
                  </a:lnTo>
                  <a:lnTo>
                    <a:pt x="419" y="490"/>
                  </a:lnTo>
                  <a:lnTo>
                    <a:pt x="424" y="481"/>
                  </a:lnTo>
                  <a:lnTo>
                    <a:pt x="429" y="471"/>
                  </a:lnTo>
                  <a:lnTo>
                    <a:pt x="432" y="460"/>
                  </a:lnTo>
                  <a:lnTo>
                    <a:pt x="436" y="448"/>
                  </a:lnTo>
                  <a:lnTo>
                    <a:pt x="438" y="436"/>
                  </a:lnTo>
                  <a:lnTo>
                    <a:pt x="440" y="422"/>
                  </a:lnTo>
                  <a:lnTo>
                    <a:pt x="622" y="422"/>
                  </a:lnTo>
                  <a:close/>
                  <a:moveTo>
                    <a:pt x="1056" y="354"/>
                  </a:moveTo>
                  <a:lnTo>
                    <a:pt x="1056" y="354"/>
                  </a:lnTo>
                  <a:lnTo>
                    <a:pt x="1055" y="332"/>
                  </a:lnTo>
                  <a:lnTo>
                    <a:pt x="1053" y="313"/>
                  </a:lnTo>
                  <a:lnTo>
                    <a:pt x="1050" y="295"/>
                  </a:lnTo>
                  <a:lnTo>
                    <a:pt x="1046" y="278"/>
                  </a:lnTo>
                  <a:lnTo>
                    <a:pt x="1041" y="263"/>
                  </a:lnTo>
                  <a:lnTo>
                    <a:pt x="1034" y="249"/>
                  </a:lnTo>
                  <a:lnTo>
                    <a:pt x="1026" y="236"/>
                  </a:lnTo>
                  <a:lnTo>
                    <a:pt x="1017" y="226"/>
                  </a:lnTo>
                  <a:lnTo>
                    <a:pt x="1017" y="226"/>
                  </a:lnTo>
                  <a:lnTo>
                    <a:pt x="1005" y="215"/>
                  </a:lnTo>
                  <a:lnTo>
                    <a:pt x="992" y="207"/>
                  </a:lnTo>
                  <a:lnTo>
                    <a:pt x="977" y="199"/>
                  </a:lnTo>
                  <a:lnTo>
                    <a:pt x="961" y="193"/>
                  </a:lnTo>
                  <a:lnTo>
                    <a:pt x="943" y="189"/>
                  </a:lnTo>
                  <a:lnTo>
                    <a:pt x="924" y="185"/>
                  </a:lnTo>
                  <a:lnTo>
                    <a:pt x="903" y="183"/>
                  </a:lnTo>
                  <a:lnTo>
                    <a:pt x="880" y="183"/>
                  </a:lnTo>
                  <a:lnTo>
                    <a:pt x="828" y="183"/>
                  </a:lnTo>
                  <a:lnTo>
                    <a:pt x="828" y="510"/>
                  </a:lnTo>
                  <a:lnTo>
                    <a:pt x="885" y="510"/>
                  </a:lnTo>
                  <a:lnTo>
                    <a:pt x="885" y="510"/>
                  </a:lnTo>
                  <a:lnTo>
                    <a:pt x="906" y="509"/>
                  </a:lnTo>
                  <a:lnTo>
                    <a:pt x="925" y="508"/>
                  </a:lnTo>
                  <a:lnTo>
                    <a:pt x="943" y="505"/>
                  </a:lnTo>
                  <a:lnTo>
                    <a:pt x="959" y="502"/>
                  </a:lnTo>
                  <a:lnTo>
                    <a:pt x="974" y="497"/>
                  </a:lnTo>
                  <a:lnTo>
                    <a:pt x="988" y="492"/>
                  </a:lnTo>
                  <a:lnTo>
                    <a:pt x="1001" y="485"/>
                  </a:lnTo>
                  <a:lnTo>
                    <a:pt x="1011" y="477"/>
                  </a:lnTo>
                  <a:lnTo>
                    <a:pt x="1011" y="477"/>
                  </a:lnTo>
                  <a:lnTo>
                    <a:pt x="1022" y="468"/>
                  </a:lnTo>
                  <a:lnTo>
                    <a:pt x="1031" y="456"/>
                  </a:lnTo>
                  <a:lnTo>
                    <a:pt x="1038" y="443"/>
                  </a:lnTo>
                  <a:lnTo>
                    <a:pt x="1045" y="428"/>
                  </a:lnTo>
                  <a:lnTo>
                    <a:pt x="1050" y="412"/>
                  </a:lnTo>
                  <a:lnTo>
                    <a:pt x="1053" y="395"/>
                  </a:lnTo>
                  <a:lnTo>
                    <a:pt x="1055" y="375"/>
                  </a:lnTo>
                  <a:lnTo>
                    <a:pt x="1056" y="354"/>
                  </a:lnTo>
                  <a:lnTo>
                    <a:pt x="1056" y="3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5" name="Straight Connector 14"/>
          <p:cNvCxnSpPr/>
          <p:nvPr userDrawn="1"/>
        </p:nvCxnSpPr>
        <p:spPr>
          <a:xfrm>
            <a:off x="0" y="1822450"/>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Tree>
    <p:extLst>
      <p:ext uri="{BB962C8B-B14F-4D97-AF65-F5344CB8AC3E}">
        <p14:creationId xmlns:p14="http://schemas.microsoft.com/office/powerpoint/2010/main" val="3697919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115023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p:cNvSpPr/>
          <p:nvPr userDrawn="1"/>
        </p:nvSpPr>
        <p:spPr>
          <a:xfrm>
            <a:off x="8324850" y="0"/>
            <a:ext cx="81915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8"/>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Rectangle 23"/>
          <p:cNvSpPr/>
          <p:nvPr userDrawn="1"/>
        </p:nvSpPr>
        <p:spPr>
          <a:xfrm>
            <a:off x="8324850" y="0"/>
            <a:ext cx="819150" cy="283845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8" name="Slide Number Placeholder 5"/>
          <p:cNvSpPr>
            <a:spLocks noGrp="1"/>
          </p:cNvSpPr>
          <p:nvPr>
            <p:ph type="sldNum" sz="quarter" idx="11"/>
          </p:nvPr>
        </p:nvSpPr>
        <p:spPr>
          <a:xfrm>
            <a:off x="8334375" y="6356350"/>
            <a:ext cx="809625" cy="365125"/>
          </a:xfrm>
          <a:prstGeom prst="rect">
            <a:avLst/>
          </a:prstGeom>
        </p:spPr>
        <p:txBody>
          <a:bodyPr/>
          <a:lstStyle>
            <a:lvl1pPr algn="ctr">
              <a:defRPr smtClean="0">
                <a:solidFill>
                  <a:schemeClr val="tx2">
                    <a:lumMod val="75000"/>
                  </a:schemeClr>
                </a:solidFill>
              </a:defRPr>
            </a:lvl1pPr>
          </a:lstStyle>
          <a:p>
            <a:pPr>
              <a:defRPr/>
            </a:pPr>
            <a:fld id="{D7E5F9BB-FFBE-4F5F-9291-32DE78309692}" type="slidenum">
              <a:rPr lang="en-US">
                <a:solidFill>
                  <a:srgbClr val="000000">
                    <a:lumMod val="75000"/>
                  </a:srgbClr>
                </a:solidFill>
              </a:rPr>
              <a:pPr>
                <a:defRPr/>
              </a:pPr>
              <a:t>‹#›</a:t>
            </a:fld>
            <a:endParaRPr lang="en-US" dirty="0">
              <a:solidFill>
                <a:srgbClr val="000000">
                  <a:lumMod val="75000"/>
                </a:srgbClr>
              </a:solidFill>
            </a:endParaRPr>
          </a:p>
        </p:txBody>
      </p:sp>
      <p:cxnSp>
        <p:nvCxnSpPr>
          <p:cNvPr id="20" name="Straight Connector 19"/>
          <p:cNvCxnSpPr/>
          <p:nvPr userDrawn="1"/>
        </p:nvCxnSpPr>
        <p:spPr>
          <a:xfrm rot="5400000">
            <a:off x="4898233" y="3429796"/>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0" y="-13648"/>
            <a:ext cx="5009566" cy="6871650"/>
            <a:chOff x="0" y="-13648"/>
            <a:chExt cx="5009566" cy="6871650"/>
          </a:xfrm>
        </p:grpSpPr>
        <p:cxnSp>
          <p:nvCxnSpPr>
            <p:cNvPr id="16" name="Straight Connector 15"/>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Date Placeholder 3"/>
          <p:cNvSpPr>
            <a:spLocks noGrp="1"/>
          </p:cNvSpPr>
          <p:nvPr>
            <p:ph type="dt" sz="half" idx="10"/>
          </p:nvPr>
        </p:nvSpPr>
        <p:spPr>
          <a:xfrm>
            <a:off x="1" y="6356350"/>
            <a:ext cx="1276350" cy="365125"/>
          </a:xfrm>
          <a:prstGeom prst="rect">
            <a:avLst/>
          </a:prstGeom>
        </p:spPr>
        <p:txBody>
          <a:bodyPr/>
          <a:lstStyle>
            <a:lvl1pPr algn="ctr">
              <a:defRPr>
                <a:solidFill>
                  <a:schemeClr val="tx2">
                    <a:lumMod val="75000"/>
                  </a:schemeClr>
                </a:solidFill>
              </a:defRPr>
            </a:lvl1pPr>
          </a:lstStyle>
          <a:p>
            <a:pPr>
              <a:defRPr/>
            </a:pPr>
            <a:fld id="{59FF3735-BE30-424A-B8BD-926A3DF2DA53}" type="datetimeFigureOut">
              <a:rPr lang="en-US" smtClean="0">
                <a:solidFill>
                  <a:srgbClr val="000000">
                    <a:lumMod val="75000"/>
                  </a:srgbClr>
                </a:solidFill>
              </a:rPr>
              <a:pPr>
                <a:defRPr/>
              </a:pPr>
              <a:t>3/1/2016</a:t>
            </a:fld>
            <a:endParaRPr lang="en-US" dirty="0">
              <a:solidFill>
                <a:srgbClr val="000000">
                  <a:lumMod val="75000"/>
                </a:srgbClr>
              </a:solidFill>
            </a:endParaRPr>
          </a:p>
        </p:txBody>
      </p:sp>
      <p:cxnSp>
        <p:nvCxnSpPr>
          <p:cNvPr id="15" name="Straight Connector 14"/>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83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8916"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152629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2" name="Slide Number Placeholder 5"/>
          <p:cNvSpPr>
            <a:spLocks noGrp="1"/>
          </p:cNvSpPr>
          <p:nvPr>
            <p:ph type="sldNum" sz="quarter" idx="11"/>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3"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44859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dirty="0" smtClean="0"/>
              <a:t>Click to edit Master title style</a:t>
            </a:r>
            <a:endParaRPr lang="en-US" dirty="0"/>
          </a:p>
        </p:txBody>
      </p:sp>
      <p:sp>
        <p:nvSpPr>
          <p:cNvPr id="7"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8"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9"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3781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7"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8"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269710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3981315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287636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 Specif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print"/>
          <a:stretch>
            <a:fillRect/>
          </a:stretch>
        </p:blipFill>
        <p:spPr bwMode="auto">
          <a:xfrm>
            <a:off x="-180753" y="0"/>
            <a:ext cx="9324753" cy="6858000"/>
          </a:xfrm>
          <a:prstGeom prst="rect">
            <a:avLst/>
          </a:prstGeom>
          <a:noFill/>
          <a:ln w="9525">
            <a:noFill/>
            <a:miter lim="800000"/>
            <a:headEnd/>
            <a:tailEnd/>
          </a:ln>
        </p:spPr>
      </p:pic>
      <p:sp>
        <p:nvSpPr>
          <p:cNvPr id="25" name="Rectangle 2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8" name="Rectangle 27"/>
          <p:cNvSpPr/>
          <p:nvPr userDrawn="1"/>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9" name="Rectangle 28"/>
          <p:cNvSpPr/>
          <p:nvPr userDrawn="1"/>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sp>
        <p:nvSpPr>
          <p:cNvPr id="24"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grpSp>
        <p:nvGrpSpPr>
          <p:cNvPr id="2" name="Group 4"/>
          <p:cNvGrpSpPr>
            <a:grpSpLocks noChangeAspect="1"/>
          </p:cNvGrpSpPr>
          <p:nvPr userDrawn="1"/>
        </p:nvGrpSpPr>
        <p:grpSpPr bwMode="auto">
          <a:xfrm>
            <a:off x="7172325" y="2135188"/>
            <a:ext cx="1712913" cy="596900"/>
            <a:chOff x="4518" y="1345"/>
            <a:chExt cx="1079" cy="376"/>
          </a:xfrm>
        </p:grpSpPr>
        <p:sp>
          <p:nvSpPr>
            <p:cNvPr id="1027" name="AutoShape 3"/>
            <p:cNvSpPr>
              <a:spLocks noChangeAspect="1" noChangeArrowheads="1" noTextEdit="1"/>
            </p:cNvSpPr>
            <p:nvPr userDrawn="1"/>
          </p:nvSpPr>
          <p:spPr bwMode="auto">
            <a:xfrm>
              <a:off x="4518" y="1345"/>
              <a:ext cx="1079" cy="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1029" name="Freeform 5"/>
            <p:cNvSpPr>
              <a:spLocks noEditPoints="1"/>
            </p:cNvSpPr>
            <p:nvPr userDrawn="1"/>
          </p:nvSpPr>
          <p:spPr bwMode="auto">
            <a:xfrm>
              <a:off x="4518" y="1345"/>
              <a:ext cx="1079" cy="376"/>
            </a:xfrm>
            <a:custGeom>
              <a:avLst/>
              <a:gdLst/>
              <a:ahLst/>
              <a:cxnLst>
                <a:cxn ang="0">
                  <a:pos x="1672" y="737"/>
                </a:cxn>
                <a:cxn ang="0">
                  <a:pos x="1337" y="517"/>
                </a:cxn>
                <a:cxn ang="0">
                  <a:pos x="1272" y="633"/>
                </a:cxn>
                <a:cxn ang="0">
                  <a:pos x="1165" y="705"/>
                </a:cxn>
                <a:cxn ang="0">
                  <a:pos x="1018" y="736"/>
                </a:cxn>
                <a:cxn ang="0">
                  <a:pos x="662" y="583"/>
                </a:cxn>
                <a:cxn ang="0">
                  <a:pos x="592" y="674"/>
                </a:cxn>
                <a:cxn ang="0">
                  <a:pos x="514" y="724"/>
                </a:cxn>
                <a:cxn ang="0">
                  <a:pos x="394" y="751"/>
                </a:cxn>
                <a:cxn ang="0">
                  <a:pos x="306" y="749"/>
                </a:cxn>
                <a:cxn ang="0">
                  <a:pos x="214" y="727"/>
                </a:cxn>
                <a:cxn ang="0">
                  <a:pos x="137" y="685"/>
                </a:cxn>
                <a:cxn ang="0">
                  <a:pos x="86" y="638"/>
                </a:cxn>
                <a:cxn ang="0">
                  <a:pos x="38" y="564"/>
                </a:cxn>
                <a:cxn ang="0">
                  <a:pos x="10" y="476"/>
                </a:cxn>
                <a:cxn ang="0">
                  <a:pos x="0" y="374"/>
                </a:cxn>
                <a:cxn ang="0">
                  <a:pos x="7" y="294"/>
                </a:cxn>
                <a:cxn ang="0">
                  <a:pos x="31" y="205"/>
                </a:cxn>
                <a:cxn ang="0">
                  <a:pos x="77" y="128"/>
                </a:cxn>
                <a:cxn ang="0">
                  <a:pos x="125" y="77"/>
                </a:cxn>
                <a:cxn ang="0">
                  <a:pos x="194" y="33"/>
                </a:cxn>
                <a:cxn ang="0">
                  <a:pos x="274" y="7"/>
                </a:cxn>
                <a:cxn ang="0">
                  <a:pos x="345" y="0"/>
                </a:cxn>
                <a:cxn ang="0">
                  <a:pos x="487" y="20"/>
                </a:cxn>
                <a:cxn ang="0">
                  <a:pos x="593" y="76"/>
                </a:cxn>
                <a:cxn ang="0">
                  <a:pos x="663" y="169"/>
                </a:cxn>
                <a:cxn ang="0">
                  <a:pos x="1061" y="16"/>
                </a:cxn>
                <a:cxn ang="0">
                  <a:pos x="1183" y="43"/>
                </a:cxn>
                <a:cxn ang="0">
                  <a:pos x="1261" y="94"/>
                </a:cxn>
                <a:cxn ang="0">
                  <a:pos x="1328" y="191"/>
                </a:cxn>
                <a:cxn ang="0">
                  <a:pos x="1860" y="15"/>
                </a:cxn>
                <a:cxn ang="0">
                  <a:pos x="474" y="288"/>
                </a:cxn>
                <a:cxn ang="0">
                  <a:pos x="462" y="240"/>
                </a:cxn>
                <a:cxn ang="0">
                  <a:pos x="431" y="200"/>
                </a:cxn>
                <a:cxn ang="0">
                  <a:pos x="381" y="180"/>
                </a:cxn>
                <a:cxn ang="0">
                  <a:pos x="325" y="182"/>
                </a:cxn>
                <a:cxn ang="0">
                  <a:pos x="266" y="216"/>
                </a:cxn>
                <a:cxn ang="0">
                  <a:pos x="233" y="272"/>
                </a:cxn>
                <a:cxn ang="0">
                  <a:pos x="219" y="379"/>
                </a:cxn>
                <a:cxn ang="0">
                  <a:pos x="228" y="466"/>
                </a:cxn>
                <a:cxn ang="0">
                  <a:pos x="265" y="539"/>
                </a:cxn>
                <a:cxn ang="0">
                  <a:pos x="329" y="574"/>
                </a:cxn>
                <a:cxn ang="0">
                  <a:pos x="386" y="575"/>
                </a:cxn>
                <a:cxn ang="0">
                  <a:pos x="433" y="555"/>
                </a:cxn>
                <a:cxn ang="0">
                  <a:pos x="463" y="509"/>
                </a:cxn>
                <a:cxn ang="0">
                  <a:pos x="672" y="456"/>
                </a:cxn>
                <a:cxn ang="0">
                  <a:pos x="1134" y="319"/>
                </a:cxn>
                <a:cxn ang="0">
                  <a:pos x="1098" y="244"/>
                </a:cxn>
                <a:cxn ang="0">
                  <a:pos x="1038" y="208"/>
                </a:cxn>
                <a:cxn ang="0">
                  <a:pos x="894" y="197"/>
                </a:cxn>
                <a:cxn ang="0">
                  <a:pos x="999" y="549"/>
                </a:cxn>
                <a:cxn ang="0">
                  <a:pos x="1081" y="524"/>
                </a:cxn>
                <a:cxn ang="0">
                  <a:pos x="1121" y="479"/>
                </a:cxn>
                <a:cxn ang="0">
                  <a:pos x="1140" y="382"/>
                </a:cxn>
              </a:cxnLst>
              <a:rect l="0" t="0" r="r" b="b"/>
              <a:pathLst>
                <a:path w="2158" h="752">
                  <a:moveTo>
                    <a:pt x="2158" y="737"/>
                  </a:moveTo>
                  <a:lnTo>
                    <a:pt x="1952" y="737"/>
                  </a:lnTo>
                  <a:lnTo>
                    <a:pt x="1952" y="278"/>
                  </a:lnTo>
                  <a:lnTo>
                    <a:pt x="1827" y="737"/>
                  </a:lnTo>
                  <a:lnTo>
                    <a:pt x="1672" y="737"/>
                  </a:lnTo>
                  <a:lnTo>
                    <a:pt x="1548" y="278"/>
                  </a:lnTo>
                  <a:lnTo>
                    <a:pt x="1548" y="737"/>
                  </a:lnTo>
                  <a:lnTo>
                    <a:pt x="1337" y="737"/>
                  </a:lnTo>
                  <a:lnTo>
                    <a:pt x="1337" y="517"/>
                  </a:lnTo>
                  <a:lnTo>
                    <a:pt x="1337" y="517"/>
                  </a:lnTo>
                  <a:lnTo>
                    <a:pt x="1327" y="544"/>
                  </a:lnTo>
                  <a:lnTo>
                    <a:pt x="1316" y="569"/>
                  </a:lnTo>
                  <a:lnTo>
                    <a:pt x="1303" y="591"/>
                  </a:lnTo>
                  <a:lnTo>
                    <a:pt x="1288" y="613"/>
                  </a:lnTo>
                  <a:lnTo>
                    <a:pt x="1272" y="633"/>
                  </a:lnTo>
                  <a:lnTo>
                    <a:pt x="1254" y="651"/>
                  </a:lnTo>
                  <a:lnTo>
                    <a:pt x="1235" y="667"/>
                  </a:lnTo>
                  <a:lnTo>
                    <a:pt x="1213" y="681"/>
                  </a:lnTo>
                  <a:lnTo>
                    <a:pt x="1190" y="694"/>
                  </a:lnTo>
                  <a:lnTo>
                    <a:pt x="1165" y="705"/>
                  </a:lnTo>
                  <a:lnTo>
                    <a:pt x="1139" y="715"/>
                  </a:lnTo>
                  <a:lnTo>
                    <a:pt x="1111" y="723"/>
                  </a:lnTo>
                  <a:lnTo>
                    <a:pt x="1082" y="729"/>
                  </a:lnTo>
                  <a:lnTo>
                    <a:pt x="1050" y="732"/>
                  </a:lnTo>
                  <a:lnTo>
                    <a:pt x="1018" y="736"/>
                  </a:lnTo>
                  <a:lnTo>
                    <a:pt x="983" y="737"/>
                  </a:lnTo>
                  <a:lnTo>
                    <a:pt x="672" y="737"/>
                  </a:lnTo>
                  <a:lnTo>
                    <a:pt x="672" y="560"/>
                  </a:lnTo>
                  <a:lnTo>
                    <a:pt x="672" y="560"/>
                  </a:lnTo>
                  <a:lnTo>
                    <a:pt x="662" y="583"/>
                  </a:lnTo>
                  <a:lnTo>
                    <a:pt x="651" y="603"/>
                  </a:lnTo>
                  <a:lnTo>
                    <a:pt x="638" y="623"/>
                  </a:lnTo>
                  <a:lnTo>
                    <a:pt x="625" y="641"/>
                  </a:lnTo>
                  <a:lnTo>
                    <a:pt x="610" y="658"/>
                  </a:lnTo>
                  <a:lnTo>
                    <a:pt x="592" y="674"/>
                  </a:lnTo>
                  <a:lnTo>
                    <a:pt x="575" y="688"/>
                  </a:lnTo>
                  <a:lnTo>
                    <a:pt x="556" y="702"/>
                  </a:lnTo>
                  <a:lnTo>
                    <a:pt x="556" y="702"/>
                  </a:lnTo>
                  <a:lnTo>
                    <a:pt x="535" y="713"/>
                  </a:lnTo>
                  <a:lnTo>
                    <a:pt x="514" y="724"/>
                  </a:lnTo>
                  <a:lnTo>
                    <a:pt x="491" y="732"/>
                  </a:lnTo>
                  <a:lnTo>
                    <a:pt x="469" y="739"/>
                  </a:lnTo>
                  <a:lnTo>
                    <a:pt x="445" y="744"/>
                  </a:lnTo>
                  <a:lnTo>
                    <a:pt x="420" y="749"/>
                  </a:lnTo>
                  <a:lnTo>
                    <a:pt x="394" y="751"/>
                  </a:lnTo>
                  <a:lnTo>
                    <a:pt x="367" y="752"/>
                  </a:lnTo>
                  <a:lnTo>
                    <a:pt x="367" y="752"/>
                  </a:lnTo>
                  <a:lnTo>
                    <a:pt x="346" y="752"/>
                  </a:lnTo>
                  <a:lnTo>
                    <a:pt x="325" y="751"/>
                  </a:lnTo>
                  <a:lnTo>
                    <a:pt x="306" y="749"/>
                  </a:lnTo>
                  <a:lnTo>
                    <a:pt x="286" y="745"/>
                  </a:lnTo>
                  <a:lnTo>
                    <a:pt x="267" y="742"/>
                  </a:lnTo>
                  <a:lnTo>
                    <a:pt x="248" y="738"/>
                  </a:lnTo>
                  <a:lnTo>
                    <a:pt x="231" y="732"/>
                  </a:lnTo>
                  <a:lnTo>
                    <a:pt x="214" y="727"/>
                  </a:lnTo>
                  <a:lnTo>
                    <a:pt x="197" y="719"/>
                  </a:lnTo>
                  <a:lnTo>
                    <a:pt x="181" y="713"/>
                  </a:lnTo>
                  <a:lnTo>
                    <a:pt x="166" y="704"/>
                  </a:lnTo>
                  <a:lnTo>
                    <a:pt x="152" y="696"/>
                  </a:lnTo>
                  <a:lnTo>
                    <a:pt x="137" y="685"/>
                  </a:lnTo>
                  <a:lnTo>
                    <a:pt x="124" y="675"/>
                  </a:lnTo>
                  <a:lnTo>
                    <a:pt x="111" y="663"/>
                  </a:lnTo>
                  <a:lnTo>
                    <a:pt x="98" y="651"/>
                  </a:lnTo>
                  <a:lnTo>
                    <a:pt x="98" y="651"/>
                  </a:lnTo>
                  <a:lnTo>
                    <a:pt x="86" y="638"/>
                  </a:lnTo>
                  <a:lnTo>
                    <a:pt x="75" y="624"/>
                  </a:lnTo>
                  <a:lnTo>
                    <a:pt x="65" y="610"/>
                  </a:lnTo>
                  <a:lnTo>
                    <a:pt x="55" y="596"/>
                  </a:lnTo>
                  <a:lnTo>
                    <a:pt x="47" y="581"/>
                  </a:lnTo>
                  <a:lnTo>
                    <a:pt x="38" y="564"/>
                  </a:lnTo>
                  <a:lnTo>
                    <a:pt x="31" y="548"/>
                  </a:lnTo>
                  <a:lnTo>
                    <a:pt x="25" y="531"/>
                  </a:lnTo>
                  <a:lnTo>
                    <a:pt x="18" y="513"/>
                  </a:lnTo>
                  <a:lnTo>
                    <a:pt x="14" y="496"/>
                  </a:lnTo>
                  <a:lnTo>
                    <a:pt x="10" y="476"/>
                  </a:lnTo>
                  <a:lnTo>
                    <a:pt x="7" y="458"/>
                  </a:lnTo>
                  <a:lnTo>
                    <a:pt x="3" y="437"/>
                  </a:lnTo>
                  <a:lnTo>
                    <a:pt x="1" y="418"/>
                  </a:lnTo>
                  <a:lnTo>
                    <a:pt x="0" y="396"/>
                  </a:lnTo>
                  <a:lnTo>
                    <a:pt x="0" y="374"/>
                  </a:lnTo>
                  <a:lnTo>
                    <a:pt x="0" y="374"/>
                  </a:lnTo>
                  <a:lnTo>
                    <a:pt x="0" y="354"/>
                  </a:lnTo>
                  <a:lnTo>
                    <a:pt x="1" y="333"/>
                  </a:lnTo>
                  <a:lnTo>
                    <a:pt x="3" y="314"/>
                  </a:lnTo>
                  <a:lnTo>
                    <a:pt x="7" y="294"/>
                  </a:lnTo>
                  <a:lnTo>
                    <a:pt x="10" y="276"/>
                  </a:lnTo>
                  <a:lnTo>
                    <a:pt x="14" y="257"/>
                  </a:lnTo>
                  <a:lnTo>
                    <a:pt x="20" y="239"/>
                  </a:lnTo>
                  <a:lnTo>
                    <a:pt x="25" y="221"/>
                  </a:lnTo>
                  <a:lnTo>
                    <a:pt x="31" y="205"/>
                  </a:lnTo>
                  <a:lnTo>
                    <a:pt x="39" y="189"/>
                  </a:lnTo>
                  <a:lnTo>
                    <a:pt x="48" y="173"/>
                  </a:lnTo>
                  <a:lnTo>
                    <a:pt x="56" y="157"/>
                  </a:lnTo>
                  <a:lnTo>
                    <a:pt x="66" y="142"/>
                  </a:lnTo>
                  <a:lnTo>
                    <a:pt x="77" y="128"/>
                  </a:lnTo>
                  <a:lnTo>
                    <a:pt x="88" y="114"/>
                  </a:lnTo>
                  <a:lnTo>
                    <a:pt x="100" y="101"/>
                  </a:lnTo>
                  <a:lnTo>
                    <a:pt x="100" y="101"/>
                  </a:lnTo>
                  <a:lnTo>
                    <a:pt x="112" y="89"/>
                  </a:lnTo>
                  <a:lnTo>
                    <a:pt x="125" y="77"/>
                  </a:lnTo>
                  <a:lnTo>
                    <a:pt x="138" y="67"/>
                  </a:lnTo>
                  <a:lnTo>
                    <a:pt x="152" y="56"/>
                  </a:lnTo>
                  <a:lnTo>
                    <a:pt x="165" y="48"/>
                  </a:lnTo>
                  <a:lnTo>
                    <a:pt x="180" y="39"/>
                  </a:lnTo>
                  <a:lnTo>
                    <a:pt x="194" y="33"/>
                  </a:lnTo>
                  <a:lnTo>
                    <a:pt x="209" y="25"/>
                  </a:lnTo>
                  <a:lnTo>
                    <a:pt x="225" y="20"/>
                  </a:lnTo>
                  <a:lnTo>
                    <a:pt x="241" y="14"/>
                  </a:lnTo>
                  <a:lnTo>
                    <a:pt x="257" y="10"/>
                  </a:lnTo>
                  <a:lnTo>
                    <a:pt x="274" y="7"/>
                  </a:lnTo>
                  <a:lnTo>
                    <a:pt x="291" y="3"/>
                  </a:lnTo>
                  <a:lnTo>
                    <a:pt x="309" y="2"/>
                  </a:lnTo>
                  <a:lnTo>
                    <a:pt x="327" y="1"/>
                  </a:lnTo>
                  <a:lnTo>
                    <a:pt x="345" y="0"/>
                  </a:lnTo>
                  <a:lnTo>
                    <a:pt x="345" y="0"/>
                  </a:lnTo>
                  <a:lnTo>
                    <a:pt x="376" y="1"/>
                  </a:lnTo>
                  <a:lnTo>
                    <a:pt x="407" y="3"/>
                  </a:lnTo>
                  <a:lnTo>
                    <a:pt x="435" y="7"/>
                  </a:lnTo>
                  <a:lnTo>
                    <a:pt x="462" y="12"/>
                  </a:lnTo>
                  <a:lnTo>
                    <a:pt x="487" y="20"/>
                  </a:lnTo>
                  <a:lnTo>
                    <a:pt x="512" y="27"/>
                  </a:lnTo>
                  <a:lnTo>
                    <a:pt x="534" y="37"/>
                  </a:lnTo>
                  <a:lnTo>
                    <a:pt x="556" y="49"/>
                  </a:lnTo>
                  <a:lnTo>
                    <a:pt x="575" y="61"/>
                  </a:lnTo>
                  <a:lnTo>
                    <a:pt x="593" y="76"/>
                  </a:lnTo>
                  <a:lnTo>
                    <a:pt x="610" y="91"/>
                  </a:lnTo>
                  <a:lnTo>
                    <a:pt x="626" y="109"/>
                  </a:lnTo>
                  <a:lnTo>
                    <a:pt x="639" y="127"/>
                  </a:lnTo>
                  <a:lnTo>
                    <a:pt x="652" y="148"/>
                  </a:lnTo>
                  <a:lnTo>
                    <a:pt x="663" y="169"/>
                  </a:lnTo>
                  <a:lnTo>
                    <a:pt x="672" y="193"/>
                  </a:lnTo>
                  <a:lnTo>
                    <a:pt x="672" y="15"/>
                  </a:lnTo>
                  <a:lnTo>
                    <a:pt x="1034" y="15"/>
                  </a:lnTo>
                  <a:lnTo>
                    <a:pt x="1034" y="15"/>
                  </a:lnTo>
                  <a:lnTo>
                    <a:pt x="1061" y="16"/>
                  </a:lnTo>
                  <a:lnTo>
                    <a:pt x="1087" y="18"/>
                  </a:lnTo>
                  <a:lnTo>
                    <a:pt x="1112" y="22"/>
                  </a:lnTo>
                  <a:lnTo>
                    <a:pt x="1137" y="28"/>
                  </a:lnTo>
                  <a:lnTo>
                    <a:pt x="1160" y="35"/>
                  </a:lnTo>
                  <a:lnTo>
                    <a:pt x="1183" y="43"/>
                  </a:lnTo>
                  <a:lnTo>
                    <a:pt x="1204" y="54"/>
                  </a:lnTo>
                  <a:lnTo>
                    <a:pt x="1224" y="66"/>
                  </a:lnTo>
                  <a:lnTo>
                    <a:pt x="1224" y="66"/>
                  </a:lnTo>
                  <a:lnTo>
                    <a:pt x="1243" y="79"/>
                  </a:lnTo>
                  <a:lnTo>
                    <a:pt x="1261" y="94"/>
                  </a:lnTo>
                  <a:lnTo>
                    <a:pt x="1277" y="111"/>
                  </a:lnTo>
                  <a:lnTo>
                    <a:pt x="1292" y="128"/>
                  </a:lnTo>
                  <a:lnTo>
                    <a:pt x="1305" y="148"/>
                  </a:lnTo>
                  <a:lnTo>
                    <a:pt x="1317" y="169"/>
                  </a:lnTo>
                  <a:lnTo>
                    <a:pt x="1328" y="191"/>
                  </a:lnTo>
                  <a:lnTo>
                    <a:pt x="1337" y="215"/>
                  </a:lnTo>
                  <a:lnTo>
                    <a:pt x="1337" y="15"/>
                  </a:lnTo>
                  <a:lnTo>
                    <a:pt x="1642" y="15"/>
                  </a:lnTo>
                  <a:lnTo>
                    <a:pt x="1748" y="464"/>
                  </a:lnTo>
                  <a:lnTo>
                    <a:pt x="1860" y="15"/>
                  </a:lnTo>
                  <a:lnTo>
                    <a:pt x="2158" y="15"/>
                  </a:lnTo>
                  <a:lnTo>
                    <a:pt x="2158" y="737"/>
                  </a:lnTo>
                  <a:close/>
                  <a:moveTo>
                    <a:pt x="672" y="456"/>
                  </a:moveTo>
                  <a:lnTo>
                    <a:pt x="672" y="288"/>
                  </a:lnTo>
                  <a:lnTo>
                    <a:pt x="474" y="288"/>
                  </a:lnTo>
                  <a:lnTo>
                    <a:pt x="474" y="288"/>
                  </a:lnTo>
                  <a:lnTo>
                    <a:pt x="472" y="275"/>
                  </a:lnTo>
                  <a:lnTo>
                    <a:pt x="470" y="263"/>
                  </a:lnTo>
                  <a:lnTo>
                    <a:pt x="467" y="251"/>
                  </a:lnTo>
                  <a:lnTo>
                    <a:pt x="462" y="240"/>
                  </a:lnTo>
                  <a:lnTo>
                    <a:pt x="458" y="230"/>
                  </a:lnTo>
                  <a:lnTo>
                    <a:pt x="452" y="221"/>
                  </a:lnTo>
                  <a:lnTo>
                    <a:pt x="446" y="214"/>
                  </a:lnTo>
                  <a:lnTo>
                    <a:pt x="439" y="206"/>
                  </a:lnTo>
                  <a:lnTo>
                    <a:pt x="431" y="200"/>
                  </a:lnTo>
                  <a:lnTo>
                    <a:pt x="423" y="194"/>
                  </a:lnTo>
                  <a:lnTo>
                    <a:pt x="413" y="190"/>
                  </a:lnTo>
                  <a:lnTo>
                    <a:pt x="404" y="186"/>
                  </a:lnTo>
                  <a:lnTo>
                    <a:pt x="393" y="182"/>
                  </a:lnTo>
                  <a:lnTo>
                    <a:pt x="381" y="180"/>
                  </a:lnTo>
                  <a:lnTo>
                    <a:pt x="368" y="179"/>
                  </a:lnTo>
                  <a:lnTo>
                    <a:pt x="355" y="179"/>
                  </a:lnTo>
                  <a:lnTo>
                    <a:pt x="355" y="179"/>
                  </a:lnTo>
                  <a:lnTo>
                    <a:pt x="340" y="180"/>
                  </a:lnTo>
                  <a:lnTo>
                    <a:pt x="325" y="182"/>
                  </a:lnTo>
                  <a:lnTo>
                    <a:pt x="311" y="186"/>
                  </a:lnTo>
                  <a:lnTo>
                    <a:pt x="299" y="191"/>
                  </a:lnTo>
                  <a:lnTo>
                    <a:pt x="288" y="197"/>
                  </a:lnTo>
                  <a:lnTo>
                    <a:pt x="277" y="206"/>
                  </a:lnTo>
                  <a:lnTo>
                    <a:pt x="266" y="216"/>
                  </a:lnTo>
                  <a:lnTo>
                    <a:pt x="256" y="227"/>
                  </a:lnTo>
                  <a:lnTo>
                    <a:pt x="256" y="227"/>
                  </a:lnTo>
                  <a:lnTo>
                    <a:pt x="247" y="241"/>
                  </a:lnTo>
                  <a:lnTo>
                    <a:pt x="240" y="256"/>
                  </a:lnTo>
                  <a:lnTo>
                    <a:pt x="233" y="272"/>
                  </a:lnTo>
                  <a:lnTo>
                    <a:pt x="228" y="291"/>
                  </a:lnTo>
                  <a:lnTo>
                    <a:pt x="225" y="310"/>
                  </a:lnTo>
                  <a:lnTo>
                    <a:pt x="221" y="332"/>
                  </a:lnTo>
                  <a:lnTo>
                    <a:pt x="219" y="355"/>
                  </a:lnTo>
                  <a:lnTo>
                    <a:pt x="219" y="379"/>
                  </a:lnTo>
                  <a:lnTo>
                    <a:pt x="219" y="379"/>
                  </a:lnTo>
                  <a:lnTo>
                    <a:pt x="219" y="403"/>
                  </a:lnTo>
                  <a:lnTo>
                    <a:pt x="221" y="425"/>
                  </a:lnTo>
                  <a:lnTo>
                    <a:pt x="224" y="446"/>
                  </a:lnTo>
                  <a:lnTo>
                    <a:pt x="228" y="466"/>
                  </a:lnTo>
                  <a:lnTo>
                    <a:pt x="233" y="484"/>
                  </a:lnTo>
                  <a:lnTo>
                    <a:pt x="239" y="500"/>
                  </a:lnTo>
                  <a:lnTo>
                    <a:pt x="246" y="514"/>
                  </a:lnTo>
                  <a:lnTo>
                    <a:pt x="255" y="527"/>
                  </a:lnTo>
                  <a:lnTo>
                    <a:pt x="265" y="539"/>
                  </a:lnTo>
                  <a:lnTo>
                    <a:pt x="276" y="549"/>
                  </a:lnTo>
                  <a:lnTo>
                    <a:pt x="288" y="558"/>
                  </a:lnTo>
                  <a:lnTo>
                    <a:pt x="299" y="565"/>
                  </a:lnTo>
                  <a:lnTo>
                    <a:pt x="314" y="571"/>
                  </a:lnTo>
                  <a:lnTo>
                    <a:pt x="329" y="574"/>
                  </a:lnTo>
                  <a:lnTo>
                    <a:pt x="346" y="576"/>
                  </a:lnTo>
                  <a:lnTo>
                    <a:pt x="363" y="577"/>
                  </a:lnTo>
                  <a:lnTo>
                    <a:pt x="363" y="577"/>
                  </a:lnTo>
                  <a:lnTo>
                    <a:pt x="375" y="577"/>
                  </a:lnTo>
                  <a:lnTo>
                    <a:pt x="386" y="575"/>
                  </a:lnTo>
                  <a:lnTo>
                    <a:pt x="397" y="573"/>
                  </a:lnTo>
                  <a:lnTo>
                    <a:pt x="407" y="570"/>
                  </a:lnTo>
                  <a:lnTo>
                    <a:pt x="416" y="565"/>
                  </a:lnTo>
                  <a:lnTo>
                    <a:pt x="424" y="560"/>
                  </a:lnTo>
                  <a:lnTo>
                    <a:pt x="433" y="555"/>
                  </a:lnTo>
                  <a:lnTo>
                    <a:pt x="439" y="547"/>
                  </a:lnTo>
                  <a:lnTo>
                    <a:pt x="447" y="539"/>
                  </a:lnTo>
                  <a:lnTo>
                    <a:pt x="452" y="530"/>
                  </a:lnTo>
                  <a:lnTo>
                    <a:pt x="458" y="520"/>
                  </a:lnTo>
                  <a:lnTo>
                    <a:pt x="463" y="509"/>
                  </a:lnTo>
                  <a:lnTo>
                    <a:pt x="467" y="497"/>
                  </a:lnTo>
                  <a:lnTo>
                    <a:pt x="471" y="484"/>
                  </a:lnTo>
                  <a:lnTo>
                    <a:pt x="473" y="471"/>
                  </a:lnTo>
                  <a:lnTo>
                    <a:pt x="475" y="456"/>
                  </a:lnTo>
                  <a:lnTo>
                    <a:pt x="672" y="456"/>
                  </a:lnTo>
                  <a:close/>
                  <a:moveTo>
                    <a:pt x="1140" y="382"/>
                  </a:moveTo>
                  <a:lnTo>
                    <a:pt x="1140" y="382"/>
                  </a:lnTo>
                  <a:lnTo>
                    <a:pt x="1139" y="359"/>
                  </a:lnTo>
                  <a:lnTo>
                    <a:pt x="1137" y="339"/>
                  </a:lnTo>
                  <a:lnTo>
                    <a:pt x="1134" y="319"/>
                  </a:lnTo>
                  <a:lnTo>
                    <a:pt x="1129" y="301"/>
                  </a:lnTo>
                  <a:lnTo>
                    <a:pt x="1124" y="284"/>
                  </a:lnTo>
                  <a:lnTo>
                    <a:pt x="1116" y="269"/>
                  </a:lnTo>
                  <a:lnTo>
                    <a:pt x="1108" y="255"/>
                  </a:lnTo>
                  <a:lnTo>
                    <a:pt x="1098" y="244"/>
                  </a:lnTo>
                  <a:lnTo>
                    <a:pt x="1098" y="244"/>
                  </a:lnTo>
                  <a:lnTo>
                    <a:pt x="1085" y="232"/>
                  </a:lnTo>
                  <a:lnTo>
                    <a:pt x="1072" y="224"/>
                  </a:lnTo>
                  <a:lnTo>
                    <a:pt x="1056" y="215"/>
                  </a:lnTo>
                  <a:lnTo>
                    <a:pt x="1038" y="208"/>
                  </a:lnTo>
                  <a:lnTo>
                    <a:pt x="1019" y="204"/>
                  </a:lnTo>
                  <a:lnTo>
                    <a:pt x="998" y="200"/>
                  </a:lnTo>
                  <a:lnTo>
                    <a:pt x="975" y="197"/>
                  </a:lnTo>
                  <a:lnTo>
                    <a:pt x="950" y="197"/>
                  </a:lnTo>
                  <a:lnTo>
                    <a:pt x="894" y="197"/>
                  </a:lnTo>
                  <a:lnTo>
                    <a:pt x="894" y="551"/>
                  </a:lnTo>
                  <a:lnTo>
                    <a:pt x="956" y="551"/>
                  </a:lnTo>
                  <a:lnTo>
                    <a:pt x="956" y="551"/>
                  </a:lnTo>
                  <a:lnTo>
                    <a:pt x="979" y="550"/>
                  </a:lnTo>
                  <a:lnTo>
                    <a:pt x="999" y="549"/>
                  </a:lnTo>
                  <a:lnTo>
                    <a:pt x="1019" y="546"/>
                  </a:lnTo>
                  <a:lnTo>
                    <a:pt x="1036" y="543"/>
                  </a:lnTo>
                  <a:lnTo>
                    <a:pt x="1052" y="537"/>
                  </a:lnTo>
                  <a:lnTo>
                    <a:pt x="1068" y="532"/>
                  </a:lnTo>
                  <a:lnTo>
                    <a:pt x="1081" y="524"/>
                  </a:lnTo>
                  <a:lnTo>
                    <a:pt x="1091" y="515"/>
                  </a:lnTo>
                  <a:lnTo>
                    <a:pt x="1091" y="515"/>
                  </a:lnTo>
                  <a:lnTo>
                    <a:pt x="1103" y="506"/>
                  </a:lnTo>
                  <a:lnTo>
                    <a:pt x="1113" y="493"/>
                  </a:lnTo>
                  <a:lnTo>
                    <a:pt x="1121" y="479"/>
                  </a:lnTo>
                  <a:lnTo>
                    <a:pt x="1128" y="462"/>
                  </a:lnTo>
                  <a:lnTo>
                    <a:pt x="1134" y="445"/>
                  </a:lnTo>
                  <a:lnTo>
                    <a:pt x="1137" y="426"/>
                  </a:lnTo>
                  <a:lnTo>
                    <a:pt x="1139" y="405"/>
                  </a:lnTo>
                  <a:lnTo>
                    <a:pt x="1140" y="382"/>
                  </a:lnTo>
                  <a:lnTo>
                    <a:pt x="1140" y="3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pic>
        <p:nvPicPr>
          <p:cNvPr id="19" name="Picture 2" descr="Q:\Design Catalog\Corporate Templates\Covers\Photo7 copy_LR.jpg"/>
          <p:cNvPicPr>
            <a:picLocks noChangeAspect="1" noChangeArrowheads="1"/>
          </p:cNvPicPr>
          <p:nvPr userDrawn="1"/>
        </p:nvPicPr>
        <p:blipFill>
          <a:blip r:embed="rId3" cstate="print"/>
          <a:srcRect t="25378"/>
          <a:stretch>
            <a:fillRect/>
          </a:stretch>
        </p:blipFill>
        <p:spPr bwMode="auto">
          <a:xfrm>
            <a:off x="0" y="3012948"/>
            <a:ext cx="6867144" cy="3845052"/>
          </a:xfrm>
          <a:prstGeom prst="rect">
            <a:avLst/>
          </a:prstGeom>
          <a:noFill/>
          <a:ln>
            <a:noFill/>
          </a:ln>
        </p:spPr>
      </p:pic>
      <p:cxnSp>
        <p:nvCxnSpPr>
          <p:cNvPr id="31" name="Straight Connector 30"/>
          <p:cNvCxnSpPr/>
          <p:nvPr userDrawn="1"/>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spTree>
    <p:extLst>
      <p:ext uri="{BB962C8B-B14F-4D97-AF65-F5344CB8AC3E}">
        <p14:creationId xmlns:p14="http://schemas.microsoft.com/office/powerpoint/2010/main" val="2595196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2478663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 Specific">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print"/>
          <a:stretch>
            <a:fillRect/>
          </a:stretch>
        </p:blipFill>
        <p:spPr bwMode="auto">
          <a:xfrm>
            <a:off x="-180753" y="0"/>
            <a:ext cx="9324753" cy="6858000"/>
          </a:xfrm>
          <a:prstGeom prst="rect">
            <a:avLst/>
          </a:prstGeom>
          <a:noFill/>
          <a:ln w="9525">
            <a:noFill/>
            <a:miter lim="800000"/>
            <a:headEnd/>
            <a:tailEnd/>
          </a:ln>
        </p:spPr>
      </p:pic>
      <p:sp>
        <p:nvSpPr>
          <p:cNvPr id="25" name="Rectangle 2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8" name="Rectangle 27"/>
          <p:cNvSpPr/>
          <p:nvPr userDrawn="1"/>
        </p:nvSpPr>
        <p:spPr>
          <a:xfrm flipV="1">
            <a:off x="0" y="1828198"/>
            <a:ext cx="9144000" cy="1196975"/>
          </a:xfrm>
          <a:prstGeom prst="rect">
            <a:avLst/>
          </a:prstGeom>
          <a:gradFill>
            <a:gsLst>
              <a:gs pos="0">
                <a:srgbClr val="091625">
                  <a:alpha val="69804"/>
                </a:srgbClr>
              </a:gs>
              <a:gs pos="100000">
                <a:srgbClr val="132D4D">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9" name="Rectangle 28"/>
          <p:cNvSpPr/>
          <p:nvPr userDrawn="1"/>
        </p:nvSpPr>
        <p:spPr>
          <a:xfrm>
            <a:off x="6886575" y="1839310"/>
            <a:ext cx="2257425" cy="1178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Title 1"/>
          <p:cNvSpPr>
            <a:spLocks noGrp="1"/>
          </p:cNvSpPr>
          <p:nvPr>
            <p:ph type="title" hasCustomPrompt="1"/>
          </p:nvPr>
        </p:nvSpPr>
        <p:spPr>
          <a:xfrm>
            <a:off x="0" y="1831390"/>
            <a:ext cx="6879265" cy="722376"/>
          </a:xfrm>
        </p:spPr>
        <p:txBody>
          <a:bodyPr anchor="t">
            <a:normAutofit/>
          </a:bodyPr>
          <a:lstStyle>
            <a:lvl1pPr algn="ctr">
              <a:defRPr sz="3600" b="0" cap="all">
                <a:solidFill>
                  <a:schemeClr val="bg1"/>
                </a:solidFill>
              </a:defRPr>
            </a:lvl1pPr>
          </a:lstStyle>
          <a:p>
            <a:r>
              <a:rPr lang="en-US" dirty="0" smtClean="0"/>
              <a:t>Click to ADD TITLE</a:t>
            </a:r>
            <a:endParaRPr lang="en-US" dirty="0"/>
          </a:p>
        </p:txBody>
      </p:sp>
      <p:sp>
        <p:nvSpPr>
          <p:cNvPr id="35" name="Text Placeholder 2"/>
          <p:cNvSpPr>
            <a:spLocks noGrp="1"/>
          </p:cNvSpPr>
          <p:nvPr>
            <p:ph type="body" idx="1" hasCustomPrompt="1"/>
          </p:nvPr>
        </p:nvSpPr>
        <p:spPr>
          <a:xfrm>
            <a:off x="0" y="2551281"/>
            <a:ext cx="6905297" cy="466344"/>
          </a:xfrm>
        </p:spPr>
        <p:txBody>
          <a:bodyPr anchor="b">
            <a:normAutofit/>
          </a:bodyPr>
          <a:lstStyle>
            <a:lvl1pPr marL="0" indent="0" algn="ctr">
              <a:buNone/>
              <a:defRPr sz="2000">
                <a:solidFill>
                  <a:schemeClr val="tx1">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subtitle</a:t>
            </a:r>
          </a:p>
        </p:txBody>
      </p:sp>
      <p:sp>
        <p:nvSpPr>
          <p:cNvPr id="24" name="Text Placeholder 21"/>
          <p:cNvSpPr>
            <a:spLocks noGrp="1"/>
          </p:cNvSpPr>
          <p:nvPr>
            <p:ph type="body" sz="quarter" idx="15" hasCustomPrompt="1"/>
          </p:nvPr>
        </p:nvSpPr>
        <p:spPr>
          <a:xfrm>
            <a:off x="6952705" y="4426562"/>
            <a:ext cx="2191295" cy="425787"/>
          </a:xfrm>
        </p:spPr>
        <p:txBody>
          <a:bodyPr>
            <a:normAutofit/>
          </a:bodyPr>
          <a:lstStyle>
            <a:lvl1pPr>
              <a:buNone/>
              <a:defRPr sz="1200">
                <a:solidFill>
                  <a:schemeClr val="bg1"/>
                </a:solidFill>
              </a:defRPr>
            </a:lvl1pPr>
          </a:lstStyle>
          <a:p>
            <a:pPr lvl="0"/>
            <a:r>
              <a:rPr lang="en-US" dirty="0" smtClean="0"/>
              <a:t>Click to add date</a:t>
            </a:r>
          </a:p>
        </p:txBody>
      </p:sp>
      <p:grpSp>
        <p:nvGrpSpPr>
          <p:cNvPr id="2" name="Group 4"/>
          <p:cNvGrpSpPr>
            <a:grpSpLocks noChangeAspect="1"/>
          </p:cNvGrpSpPr>
          <p:nvPr userDrawn="1"/>
        </p:nvGrpSpPr>
        <p:grpSpPr bwMode="auto">
          <a:xfrm>
            <a:off x="7172325" y="2135188"/>
            <a:ext cx="1712913" cy="596900"/>
            <a:chOff x="4518" y="1345"/>
            <a:chExt cx="1079" cy="376"/>
          </a:xfrm>
        </p:grpSpPr>
        <p:sp>
          <p:nvSpPr>
            <p:cNvPr id="1027" name="AutoShape 3"/>
            <p:cNvSpPr>
              <a:spLocks noChangeAspect="1" noChangeArrowheads="1" noTextEdit="1"/>
            </p:cNvSpPr>
            <p:nvPr userDrawn="1"/>
          </p:nvSpPr>
          <p:spPr bwMode="auto">
            <a:xfrm>
              <a:off x="4518" y="1345"/>
              <a:ext cx="1079" cy="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1029" name="Freeform 5"/>
            <p:cNvSpPr>
              <a:spLocks noEditPoints="1"/>
            </p:cNvSpPr>
            <p:nvPr userDrawn="1"/>
          </p:nvSpPr>
          <p:spPr bwMode="auto">
            <a:xfrm>
              <a:off x="4518" y="1345"/>
              <a:ext cx="1079" cy="376"/>
            </a:xfrm>
            <a:custGeom>
              <a:avLst/>
              <a:gdLst/>
              <a:ahLst/>
              <a:cxnLst>
                <a:cxn ang="0">
                  <a:pos x="1672" y="737"/>
                </a:cxn>
                <a:cxn ang="0">
                  <a:pos x="1337" y="517"/>
                </a:cxn>
                <a:cxn ang="0">
                  <a:pos x="1272" y="633"/>
                </a:cxn>
                <a:cxn ang="0">
                  <a:pos x="1165" y="705"/>
                </a:cxn>
                <a:cxn ang="0">
                  <a:pos x="1018" y="736"/>
                </a:cxn>
                <a:cxn ang="0">
                  <a:pos x="662" y="583"/>
                </a:cxn>
                <a:cxn ang="0">
                  <a:pos x="592" y="674"/>
                </a:cxn>
                <a:cxn ang="0">
                  <a:pos x="514" y="724"/>
                </a:cxn>
                <a:cxn ang="0">
                  <a:pos x="394" y="751"/>
                </a:cxn>
                <a:cxn ang="0">
                  <a:pos x="306" y="749"/>
                </a:cxn>
                <a:cxn ang="0">
                  <a:pos x="214" y="727"/>
                </a:cxn>
                <a:cxn ang="0">
                  <a:pos x="137" y="685"/>
                </a:cxn>
                <a:cxn ang="0">
                  <a:pos x="86" y="638"/>
                </a:cxn>
                <a:cxn ang="0">
                  <a:pos x="38" y="564"/>
                </a:cxn>
                <a:cxn ang="0">
                  <a:pos x="10" y="476"/>
                </a:cxn>
                <a:cxn ang="0">
                  <a:pos x="0" y="374"/>
                </a:cxn>
                <a:cxn ang="0">
                  <a:pos x="7" y="294"/>
                </a:cxn>
                <a:cxn ang="0">
                  <a:pos x="31" y="205"/>
                </a:cxn>
                <a:cxn ang="0">
                  <a:pos x="77" y="128"/>
                </a:cxn>
                <a:cxn ang="0">
                  <a:pos x="125" y="77"/>
                </a:cxn>
                <a:cxn ang="0">
                  <a:pos x="194" y="33"/>
                </a:cxn>
                <a:cxn ang="0">
                  <a:pos x="274" y="7"/>
                </a:cxn>
                <a:cxn ang="0">
                  <a:pos x="345" y="0"/>
                </a:cxn>
                <a:cxn ang="0">
                  <a:pos x="487" y="20"/>
                </a:cxn>
                <a:cxn ang="0">
                  <a:pos x="593" y="76"/>
                </a:cxn>
                <a:cxn ang="0">
                  <a:pos x="663" y="169"/>
                </a:cxn>
                <a:cxn ang="0">
                  <a:pos x="1061" y="16"/>
                </a:cxn>
                <a:cxn ang="0">
                  <a:pos x="1183" y="43"/>
                </a:cxn>
                <a:cxn ang="0">
                  <a:pos x="1261" y="94"/>
                </a:cxn>
                <a:cxn ang="0">
                  <a:pos x="1328" y="191"/>
                </a:cxn>
                <a:cxn ang="0">
                  <a:pos x="1860" y="15"/>
                </a:cxn>
                <a:cxn ang="0">
                  <a:pos x="474" y="288"/>
                </a:cxn>
                <a:cxn ang="0">
                  <a:pos x="462" y="240"/>
                </a:cxn>
                <a:cxn ang="0">
                  <a:pos x="431" y="200"/>
                </a:cxn>
                <a:cxn ang="0">
                  <a:pos x="381" y="180"/>
                </a:cxn>
                <a:cxn ang="0">
                  <a:pos x="325" y="182"/>
                </a:cxn>
                <a:cxn ang="0">
                  <a:pos x="266" y="216"/>
                </a:cxn>
                <a:cxn ang="0">
                  <a:pos x="233" y="272"/>
                </a:cxn>
                <a:cxn ang="0">
                  <a:pos x="219" y="379"/>
                </a:cxn>
                <a:cxn ang="0">
                  <a:pos x="228" y="466"/>
                </a:cxn>
                <a:cxn ang="0">
                  <a:pos x="265" y="539"/>
                </a:cxn>
                <a:cxn ang="0">
                  <a:pos x="329" y="574"/>
                </a:cxn>
                <a:cxn ang="0">
                  <a:pos x="386" y="575"/>
                </a:cxn>
                <a:cxn ang="0">
                  <a:pos x="433" y="555"/>
                </a:cxn>
                <a:cxn ang="0">
                  <a:pos x="463" y="509"/>
                </a:cxn>
                <a:cxn ang="0">
                  <a:pos x="672" y="456"/>
                </a:cxn>
                <a:cxn ang="0">
                  <a:pos x="1134" y="319"/>
                </a:cxn>
                <a:cxn ang="0">
                  <a:pos x="1098" y="244"/>
                </a:cxn>
                <a:cxn ang="0">
                  <a:pos x="1038" y="208"/>
                </a:cxn>
                <a:cxn ang="0">
                  <a:pos x="894" y="197"/>
                </a:cxn>
                <a:cxn ang="0">
                  <a:pos x="999" y="549"/>
                </a:cxn>
                <a:cxn ang="0">
                  <a:pos x="1081" y="524"/>
                </a:cxn>
                <a:cxn ang="0">
                  <a:pos x="1121" y="479"/>
                </a:cxn>
                <a:cxn ang="0">
                  <a:pos x="1140" y="382"/>
                </a:cxn>
              </a:cxnLst>
              <a:rect l="0" t="0" r="r" b="b"/>
              <a:pathLst>
                <a:path w="2158" h="752">
                  <a:moveTo>
                    <a:pt x="2158" y="737"/>
                  </a:moveTo>
                  <a:lnTo>
                    <a:pt x="1952" y="737"/>
                  </a:lnTo>
                  <a:lnTo>
                    <a:pt x="1952" y="278"/>
                  </a:lnTo>
                  <a:lnTo>
                    <a:pt x="1827" y="737"/>
                  </a:lnTo>
                  <a:lnTo>
                    <a:pt x="1672" y="737"/>
                  </a:lnTo>
                  <a:lnTo>
                    <a:pt x="1548" y="278"/>
                  </a:lnTo>
                  <a:lnTo>
                    <a:pt x="1548" y="737"/>
                  </a:lnTo>
                  <a:lnTo>
                    <a:pt x="1337" y="737"/>
                  </a:lnTo>
                  <a:lnTo>
                    <a:pt x="1337" y="517"/>
                  </a:lnTo>
                  <a:lnTo>
                    <a:pt x="1337" y="517"/>
                  </a:lnTo>
                  <a:lnTo>
                    <a:pt x="1327" y="544"/>
                  </a:lnTo>
                  <a:lnTo>
                    <a:pt x="1316" y="569"/>
                  </a:lnTo>
                  <a:lnTo>
                    <a:pt x="1303" y="591"/>
                  </a:lnTo>
                  <a:lnTo>
                    <a:pt x="1288" y="613"/>
                  </a:lnTo>
                  <a:lnTo>
                    <a:pt x="1272" y="633"/>
                  </a:lnTo>
                  <a:lnTo>
                    <a:pt x="1254" y="651"/>
                  </a:lnTo>
                  <a:lnTo>
                    <a:pt x="1235" y="667"/>
                  </a:lnTo>
                  <a:lnTo>
                    <a:pt x="1213" y="681"/>
                  </a:lnTo>
                  <a:lnTo>
                    <a:pt x="1190" y="694"/>
                  </a:lnTo>
                  <a:lnTo>
                    <a:pt x="1165" y="705"/>
                  </a:lnTo>
                  <a:lnTo>
                    <a:pt x="1139" y="715"/>
                  </a:lnTo>
                  <a:lnTo>
                    <a:pt x="1111" y="723"/>
                  </a:lnTo>
                  <a:lnTo>
                    <a:pt x="1082" y="729"/>
                  </a:lnTo>
                  <a:lnTo>
                    <a:pt x="1050" y="732"/>
                  </a:lnTo>
                  <a:lnTo>
                    <a:pt x="1018" y="736"/>
                  </a:lnTo>
                  <a:lnTo>
                    <a:pt x="983" y="737"/>
                  </a:lnTo>
                  <a:lnTo>
                    <a:pt x="672" y="737"/>
                  </a:lnTo>
                  <a:lnTo>
                    <a:pt x="672" y="560"/>
                  </a:lnTo>
                  <a:lnTo>
                    <a:pt x="672" y="560"/>
                  </a:lnTo>
                  <a:lnTo>
                    <a:pt x="662" y="583"/>
                  </a:lnTo>
                  <a:lnTo>
                    <a:pt x="651" y="603"/>
                  </a:lnTo>
                  <a:lnTo>
                    <a:pt x="638" y="623"/>
                  </a:lnTo>
                  <a:lnTo>
                    <a:pt x="625" y="641"/>
                  </a:lnTo>
                  <a:lnTo>
                    <a:pt x="610" y="658"/>
                  </a:lnTo>
                  <a:lnTo>
                    <a:pt x="592" y="674"/>
                  </a:lnTo>
                  <a:lnTo>
                    <a:pt x="575" y="688"/>
                  </a:lnTo>
                  <a:lnTo>
                    <a:pt x="556" y="702"/>
                  </a:lnTo>
                  <a:lnTo>
                    <a:pt x="556" y="702"/>
                  </a:lnTo>
                  <a:lnTo>
                    <a:pt x="535" y="713"/>
                  </a:lnTo>
                  <a:lnTo>
                    <a:pt x="514" y="724"/>
                  </a:lnTo>
                  <a:lnTo>
                    <a:pt x="491" y="732"/>
                  </a:lnTo>
                  <a:lnTo>
                    <a:pt x="469" y="739"/>
                  </a:lnTo>
                  <a:lnTo>
                    <a:pt x="445" y="744"/>
                  </a:lnTo>
                  <a:lnTo>
                    <a:pt x="420" y="749"/>
                  </a:lnTo>
                  <a:lnTo>
                    <a:pt x="394" y="751"/>
                  </a:lnTo>
                  <a:lnTo>
                    <a:pt x="367" y="752"/>
                  </a:lnTo>
                  <a:lnTo>
                    <a:pt x="367" y="752"/>
                  </a:lnTo>
                  <a:lnTo>
                    <a:pt x="346" y="752"/>
                  </a:lnTo>
                  <a:lnTo>
                    <a:pt x="325" y="751"/>
                  </a:lnTo>
                  <a:lnTo>
                    <a:pt x="306" y="749"/>
                  </a:lnTo>
                  <a:lnTo>
                    <a:pt x="286" y="745"/>
                  </a:lnTo>
                  <a:lnTo>
                    <a:pt x="267" y="742"/>
                  </a:lnTo>
                  <a:lnTo>
                    <a:pt x="248" y="738"/>
                  </a:lnTo>
                  <a:lnTo>
                    <a:pt x="231" y="732"/>
                  </a:lnTo>
                  <a:lnTo>
                    <a:pt x="214" y="727"/>
                  </a:lnTo>
                  <a:lnTo>
                    <a:pt x="197" y="719"/>
                  </a:lnTo>
                  <a:lnTo>
                    <a:pt x="181" y="713"/>
                  </a:lnTo>
                  <a:lnTo>
                    <a:pt x="166" y="704"/>
                  </a:lnTo>
                  <a:lnTo>
                    <a:pt x="152" y="696"/>
                  </a:lnTo>
                  <a:lnTo>
                    <a:pt x="137" y="685"/>
                  </a:lnTo>
                  <a:lnTo>
                    <a:pt x="124" y="675"/>
                  </a:lnTo>
                  <a:lnTo>
                    <a:pt x="111" y="663"/>
                  </a:lnTo>
                  <a:lnTo>
                    <a:pt x="98" y="651"/>
                  </a:lnTo>
                  <a:lnTo>
                    <a:pt x="98" y="651"/>
                  </a:lnTo>
                  <a:lnTo>
                    <a:pt x="86" y="638"/>
                  </a:lnTo>
                  <a:lnTo>
                    <a:pt x="75" y="624"/>
                  </a:lnTo>
                  <a:lnTo>
                    <a:pt x="65" y="610"/>
                  </a:lnTo>
                  <a:lnTo>
                    <a:pt x="55" y="596"/>
                  </a:lnTo>
                  <a:lnTo>
                    <a:pt x="47" y="581"/>
                  </a:lnTo>
                  <a:lnTo>
                    <a:pt x="38" y="564"/>
                  </a:lnTo>
                  <a:lnTo>
                    <a:pt x="31" y="548"/>
                  </a:lnTo>
                  <a:lnTo>
                    <a:pt x="25" y="531"/>
                  </a:lnTo>
                  <a:lnTo>
                    <a:pt x="18" y="513"/>
                  </a:lnTo>
                  <a:lnTo>
                    <a:pt x="14" y="496"/>
                  </a:lnTo>
                  <a:lnTo>
                    <a:pt x="10" y="476"/>
                  </a:lnTo>
                  <a:lnTo>
                    <a:pt x="7" y="458"/>
                  </a:lnTo>
                  <a:lnTo>
                    <a:pt x="3" y="437"/>
                  </a:lnTo>
                  <a:lnTo>
                    <a:pt x="1" y="418"/>
                  </a:lnTo>
                  <a:lnTo>
                    <a:pt x="0" y="396"/>
                  </a:lnTo>
                  <a:lnTo>
                    <a:pt x="0" y="374"/>
                  </a:lnTo>
                  <a:lnTo>
                    <a:pt x="0" y="374"/>
                  </a:lnTo>
                  <a:lnTo>
                    <a:pt x="0" y="354"/>
                  </a:lnTo>
                  <a:lnTo>
                    <a:pt x="1" y="333"/>
                  </a:lnTo>
                  <a:lnTo>
                    <a:pt x="3" y="314"/>
                  </a:lnTo>
                  <a:lnTo>
                    <a:pt x="7" y="294"/>
                  </a:lnTo>
                  <a:lnTo>
                    <a:pt x="10" y="276"/>
                  </a:lnTo>
                  <a:lnTo>
                    <a:pt x="14" y="257"/>
                  </a:lnTo>
                  <a:lnTo>
                    <a:pt x="20" y="239"/>
                  </a:lnTo>
                  <a:lnTo>
                    <a:pt x="25" y="221"/>
                  </a:lnTo>
                  <a:lnTo>
                    <a:pt x="31" y="205"/>
                  </a:lnTo>
                  <a:lnTo>
                    <a:pt x="39" y="189"/>
                  </a:lnTo>
                  <a:lnTo>
                    <a:pt x="48" y="173"/>
                  </a:lnTo>
                  <a:lnTo>
                    <a:pt x="56" y="157"/>
                  </a:lnTo>
                  <a:lnTo>
                    <a:pt x="66" y="142"/>
                  </a:lnTo>
                  <a:lnTo>
                    <a:pt x="77" y="128"/>
                  </a:lnTo>
                  <a:lnTo>
                    <a:pt x="88" y="114"/>
                  </a:lnTo>
                  <a:lnTo>
                    <a:pt x="100" y="101"/>
                  </a:lnTo>
                  <a:lnTo>
                    <a:pt x="100" y="101"/>
                  </a:lnTo>
                  <a:lnTo>
                    <a:pt x="112" y="89"/>
                  </a:lnTo>
                  <a:lnTo>
                    <a:pt x="125" y="77"/>
                  </a:lnTo>
                  <a:lnTo>
                    <a:pt x="138" y="67"/>
                  </a:lnTo>
                  <a:lnTo>
                    <a:pt x="152" y="56"/>
                  </a:lnTo>
                  <a:lnTo>
                    <a:pt x="165" y="48"/>
                  </a:lnTo>
                  <a:lnTo>
                    <a:pt x="180" y="39"/>
                  </a:lnTo>
                  <a:lnTo>
                    <a:pt x="194" y="33"/>
                  </a:lnTo>
                  <a:lnTo>
                    <a:pt x="209" y="25"/>
                  </a:lnTo>
                  <a:lnTo>
                    <a:pt x="225" y="20"/>
                  </a:lnTo>
                  <a:lnTo>
                    <a:pt x="241" y="14"/>
                  </a:lnTo>
                  <a:lnTo>
                    <a:pt x="257" y="10"/>
                  </a:lnTo>
                  <a:lnTo>
                    <a:pt x="274" y="7"/>
                  </a:lnTo>
                  <a:lnTo>
                    <a:pt x="291" y="3"/>
                  </a:lnTo>
                  <a:lnTo>
                    <a:pt x="309" y="2"/>
                  </a:lnTo>
                  <a:lnTo>
                    <a:pt x="327" y="1"/>
                  </a:lnTo>
                  <a:lnTo>
                    <a:pt x="345" y="0"/>
                  </a:lnTo>
                  <a:lnTo>
                    <a:pt x="345" y="0"/>
                  </a:lnTo>
                  <a:lnTo>
                    <a:pt x="376" y="1"/>
                  </a:lnTo>
                  <a:lnTo>
                    <a:pt x="407" y="3"/>
                  </a:lnTo>
                  <a:lnTo>
                    <a:pt x="435" y="7"/>
                  </a:lnTo>
                  <a:lnTo>
                    <a:pt x="462" y="12"/>
                  </a:lnTo>
                  <a:lnTo>
                    <a:pt x="487" y="20"/>
                  </a:lnTo>
                  <a:lnTo>
                    <a:pt x="512" y="27"/>
                  </a:lnTo>
                  <a:lnTo>
                    <a:pt x="534" y="37"/>
                  </a:lnTo>
                  <a:lnTo>
                    <a:pt x="556" y="49"/>
                  </a:lnTo>
                  <a:lnTo>
                    <a:pt x="575" y="61"/>
                  </a:lnTo>
                  <a:lnTo>
                    <a:pt x="593" y="76"/>
                  </a:lnTo>
                  <a:lnTo>
                    <a:pt x="610" y="91"/>
                  </a:lnTo>
                  <a:lnTo>
                    <a:pt x="626" y="109"/>
                  </a:lnTo>
                  <a:lnTo>
                    <a:pt x="639" y="127"/>
                  </a:lnTo>
                  <a:lnTo>
                    <a:pt x="652" y="148"/>
                  </a:lnTo>
                  <a:lnTo>
                    <a:pt x="663" y="169"/>
                  </a:lnTo>
                  <a:lnTo>
                    <a:pt x="672" y="193"/>
                  </a:lnTo>
                  <a:lnTo>
                    <a:pt x="672" y="15"/>
                  </a:lnTo>
                  <a:lnTo>
                    <a:pt x="1034" y="15"/>
                  </a:lnTo>
                  <a:lnTo>
                    <a:pt x="1034" y="15"/>
                  </a:lnTo>
                  <a:lnTo>
                    <a:pt x="1061" y="16"/>
                  </a:lnTo>
                  <a:lnTo>
                    <a:pt x="1087" y="18"/>
                  </a:lnTo>
                  <a:lnTo>
                    <a:pt x="1112" y="22"/>
                  </a:lnTo>
                  <a:lnTo>
                    <a:pt x="1137" y="28"/>
                  </a:lnTo>
                  <a:lnTo>
                    <a:pt x="1160" y="35"/>
                  </a:lnTo>
                  <a:lnTo>
                    <a:pt x="1183" y="43"/>
                  </a:lnTo>
                  <a:lnTo>
                    <a:pt x="1204" y="54"/>
                  </a:lnTo>
                  <a:lnTo>
                    <a:pt x="1224" y="66"/>
                  </a:lnTo>
                  <a:lnTo>
                    <a:pt x="1224" y="66"/>
                  </a:lnTo>
                  <a:lnTo>
                    <a:pt x="1243" y="79"/>
                  </a:lnTo>
                  <a:lnTo>
                    <a:pt x="1261" y="94"/>
                  </a:lnTo>
                  <a:lnTo>
                    <a:pt x="1277" y="111"/>
                  </a:lnTo>
                  <a:lnTo>
                    <a:pt x="1292" y="128"/>
                  </a:lnTo>
                  <a:lnTo>
                    <a:pt x="1305" y="148"/>
                  </a:lnTo>
                  <a:lnTo>
                    <a:pt x="1317" y="169"/>
                  </a:lnTo>
                  <a:lnTo>
                    <a:pt x="1328" y="191"/>
                  </a:lnTo>
                  <a:lnTo>
                    <a:pt x="1337" y="215"/>
                  </a:lnTo>
                  <a:lnTo>
                    <a:pt x="1337" y="15"/>
                  </a:lnTo>
                  <a:lnTo>
                    <a:pt x="1642" y="15"/>
                  </a:lnTo>
                  <a:lnTo>
                    <a:pt x="1748" y="464"/>
                  </a:lnTo>
                  <a:lnTo>
                    <a:pt x="1860" y="15"/>
                  </a:lnTo>
                  <a:lnTo>
                    <a:pt x="2158" y="15"/>
                  </a:lnTo>
                  <a:lnTo>
                    <a:pt x="2158" y="737"/>
                  </a:lnTo>
                  <a:close/>
                  <a:moveTo>
                    <a:pt x="672" y="456"/>
                  </a:moveTo>
                  <a:lnTo>
                    <a:pt x="672" y="288"/>
                  </a:lnTo>
                  <a:lnTo>
                    <a:pt x="474" y="288"/>
                  </a:lnTo>
                  <a:lnTo>
                    <a:pt x="474" y="288"/>
                  </a:lnTo>
                  <a:lnTo>
                    <a:pt x="472" y="275"/>
                  </a:lnTo>
                  <a:lnTo>
                    <a:pt x="470" y="263"/>
                  </a:lnTo>
                  <a:lnTo>
                    <a:pt x="467" y="251"/>
                  </a:lnTo>
                  <a:lnTo>
                    <a:pt x="462" y="240"/>
                  </a:lnTo>
                  <a:lnTo>
                    <a:pt x="458" y="230"/>
                  </a:lnTo>
                  <a:lnTo>
                    <a:pt x="452" y="221"/>
                  </a:lnTo>
                  <a:lnTo>
                    <a:pt x="446" y="214"/>
                  </a:lnTo>
                  <a:lnTo>
                    <a:pt x="439" y="206"/>
                  </a:lnTo>
                  <a:lnTo>
                    <a:pt x="431" y="200"/>
                  </a:lnTo>
                  <a:lnTo>
                    <a:pt x="423" y="194"/>
                  </a:lnTo>
                  <a:lnTo>
                    <a:pt x="413" y="190"/>
                  </a:lnTo>
                  <a:lnTo>
                    <a:pt x="404" y="186"/>
                  </a:lnTo>
                  <a:lnTo>
                    <a:pt x="393" y="182"/>
                  </a:lnTo>
                  <a:lnTo>
                    <a:pt x="381" y="180"/>
                  </a:lnTo>
                  <a:lnTo>
                    <a:pt x="368" y="179"/>
                  </a:lnTo>
                  <a:lnTo>
                    <a:pt x="355" y="179"/>
                  </a:lnTo>
                  <a:lnTo>
                    <a:pt x="355" y="179"/>
                  </a:lnTo>
                  <a:lnTo>
                    <a:pt x="340" y="180"/>
                  </a:lnTo>
                  <a:lnTo>
                    <a:pt x="325" y="182"/>
                  </a:lnTo>
                  <a:lnTo>
                    <a:pt x="311" y="186"/>
                  </a:lnTo>
                  <a:lnTo>
                    <a:pt x="299" y="191"/>
                  </a:lnTo>
                  <a:lnTo>
                    <a:pt x="288" y="197"/>
                  </a:lnTo>
                  <a:lnTo>
                    <a:pt x="277" y="206"/>
                  </a:lnTo>
                  <a:lnTo>
                    <a:pt x="266" y="216"/>
                  </a:lnTo>
                  <a:lnTo>
                    <a:pt x="256" y="227"/>
                  </a:lnTo>
                  <a:lnTo>
                    <a:pt x="256" y="227"/>
                  </a:lnTo>
                  <a:lnTo>
                    <a:pt x="247" y="241"/>
                  </a:lnTo>
                  <a:lnTo>
                    <a:pt x="240" y="256"/>
                  </a:lnTo>
                  <a:lnTo>
                    <a:pt x="233" y="272"/>
                  </a:lnTo>
                  <a:lnTo>
                    <a:pt x="228" y="291"/>
                  </a:lnTo>
                  <a:lnTo>
                    <a:pt x="225" y="310"/>
                  </a:lnTo>
                  <a:lnTo>
                    <a:pt x="221" y="332"/>
                  </a:lnTo>
                  <a:lnTo>
                    <a:pt x="219" y="355"/>
                  </a:lnTo>
                  <a:lnTo>
                    <a:pt x="219" y="379"/>
                  </a:lnTo>
                  <a:lnTo>
                    <a:pt x="219" y="379"/>
                  </a:lnTo>
                  <a:lnTo>
                    <a:pt x="219" y="403"/>
                  </a:lnTo>
                  <a:lnTo>
                    <a:pt x="221" y="425"/>
                  </a:lnTo>
                  <a:lnTo>
                    <a:pt x="224" y="446"/>
                  </a:lnTo>
                  <a:lnTo>
                    <a:pt x="228" y="466"/>
                  </a:lnTo>
                  <a:lnTo>
                    <a:pt x="233" y="484"/>
                  </a:lnTo>
                  <a:lnTo>
                    <a:pt x="239" y="500"/>
                  </a:lnTo>
                  <a:lnTo>
                    <a:pt x="246" y="514"/>
                  </a:lnTo>
                  <a:lnTo>
                    <a:pt x="255" y="527"/>
                  </a:lnTo>
                  <a:lnTo>
                    <a:pt x="265" y="539"/>
                  </a:lnTo>
                  <a:lnTo>
                    <a:pt x="276" y="549"/>
                  </a:lnTo>
                  <a:lnTo>
                    <a:pt x="288" y="558"/>
                  </a:lnTo>
                  <a:lnTo>
                    <a:pt x="299" y="565"/>
                  </a:lnTo>
                  <a:lnTo>
                    <a:pt x="314" y="571"/>
                  </a:lnTo>
                  <a:lnTo>
                    <a:pt x="329" y="574"/>
                  </a:lnTo>
                  <a:lnTo>
                    <a:pt x="346" y="576"/>
                  </a:lnTo>
                  <a:lnTo>
                    <a:pt x="363" y="577"/>
                  </a:lnTo>
                  <a:lnTo>
                    <a:pt x="363" y="577"/>
                  </a:lnTo>
                  <a:lnTo>
                    <a:pt x="375" y="577"/>
                  </a:lnTo>
                  <a:lnTo>
                    <a:pt x="386" y="575"/>
                  </a:lnTo>
                  <a:lnTo>
                    <a:pt x="397" y="573"/>
                  </a:lnTo>
                  <a:lnTo>
                    <a:pt x="407" y="570"/>
                  </a:lnTo>
                  <a:lnTo>
                    <a:pt x="416" y="565"/>
                  </a:lnTo>
                  <a:lnTo>
                    <a:pt x="424" y="560"/>
                  </a:lnTo>
                  <a:lnTo>
                    <a:pt x="433" y="555"/>
                  </a:lnTo>
                  <a:lnTo>
                    <a:pt x="439" y="547"/>
                  </a:lnTo>
                  <a:lnTo>
                    <a:pt x="447" y="539"/>
                  </a:lnTo>
                  <a:lnTo>
                    <a:pt x="452" y="530"/>
                  </a:lnTo>
                  <a:lnTo>
                    <a:pt x="458" y="520"/>
                  </a:lnTo>
                  <a:lnTo>
                    <a:pt x="463" y="509"/>
                  </a:lnTo>
                  <a:lnTo>
                    <a:pt x="467" y="497"/>
                  </a:lnTo>
                  <a:lnTo>
                    <a:pt x="471" y="484"/>
                  </a:lnTo>
                  <a:lnTo>
                    <a:pt x="473" y="471"/>
                  </a:lnTo>
                  <a:lnTo>
                    <a:pt x="475" y="456"/>
                  </a:lnTo>
                  <a:lnTo>
                    <a:pt x="672" y="456"/>
                  </a:lnTo>
                  <a:close/>
                  <a:moveTo>
                    <a:pt x="1140" y="382"/>
                  </a:moveTo>
                  <a:lnTo>
                    <a:pt x="1140" y="382"/>
                  </a:lnTo>
                  <a:lnTo>
                    <a:pt x="1139" y="359"/>
                  </a:lnTo>
                  <a:lnTo>
                    <a:pt x="1137" y="339"/>
                  </a:lnTo>
                  <a:lnTo>
                    <a:pt x="1134" y="319"/>
                  </a:lnTo>
                  <a:lnTo>
                    <a:pt x="1129" y="301"/>
                  </a:lnTo>
                  <a:lnTo>
                    <a:pt x="1124" y="284"/>
                  </a:lnTo>
                  <a:lnTo>
                    <a:pt x="1116" y="269"/>
                  </a:lnTo>
                  <a:lnTo>
                    <a:pt x="1108" y="255"/>
                  </a:lnTo>
                  <a:lnTo>
                    <a:pt x="1098" y="244"/>
                  </a:lnTo>
                  <a:lnTo>
                    <a:pt x="1098" y="244"/>
                  </a:lnTo>
                  <a:lnTo>
                    <a:pt x="1085" y="232"/>
                  </a:lnTo>
                  <a:lnTo>
                    <a:pt x="1072" y="224"/>
                  </a:lnTo>
                  <a:lnTo>
                    <a:pt x="1056" y="215"/>
                  </a:lnTo>
                  <a:lnTo>
                    <a:pt x="1038" y="208"/>
                  </a:lnTo>
                  <a:lnTo>
                    <a:pt x="1019" y="204"/>
                  </a:lnTo>
                  <a:lnTo>
                    <a:pt x="998" y="200"/>
                  </a:lnTo>
                  <a:lnTo>
                    <a:pt x="975" y="197"/>
                  </a:lnTo>
                  <a:lnTo>
                    <a:pt x="950" y="197"/>
                  </a:lnTo>
                  <a:lnTo>
                    <a:pt x="894" y="197"/>
                  </a:lnTo>
                  <a:lnTo>
                    <a:pt x="894" y="551"/>
                  </a:lnTo>
                  <a:lnTo>
                    <a:pt x="956" y="551"/>
                  </a:lnTo>
                  <a:lnTo>
                    <a:pt x="956" y="551"/>
                  </a:lnTo>
                  <a:lnTo>
                    <a:pt x="979" y="550"/>
                  </a:lnTo>
                  <a:lnTo>
                    <a:pt x="999" y="549"/>
                  </a:lnTo>
                  <a:lnTo>
                    <a:pt x="1019" y="546"/>
                  </a:lnTo>
                  <a:lnTo>
                    <a:pt x="1036" y="543"/>
                  </a:lnTo>
                  <a:lnTo>
                    <a:pt x="1052" y="537"/>
                  </a:lnTo>
                  <a:lnTo>
                    <a:pt x="1068" y="532"/>
                  </a:lnTo>
                  <a:lnTo>
                    <a:pt x="1081" y="524"/>
                  </a:lnTo>
                  <a:lnTo>
                    <a:pt x="1091" y="515"/>
                  </a:lnTo>
                  <a:lnTo>
                    <a:pt x="1091" y="515"/>
                  </a:lnTo>
                  <a:lnTo>
                    <a:pt x="1103" y="506"/>
                  </a:lnTo>
                  <a:lnTo>
                    <a:pt x="1113" y="493"/>
                  </a:lnTo>
                  <a:lnTo>
                    <a:pt x="1121" y="479"/>
                  </a:lnTo>
                  <a:lnTo>
                    <a:pt x="1128" y="462"/>
                  </a:lnTo>
                  <a:lnTo>
                    <a:pt x="1134" y="445"/>
                  </a:lnTo>
                  <a:lnTo>
                    <a:pt x="1137" y="426"/>
                  </a:lnTo>
                  <a:lnTo>
                    <a:pt x="1139" y="405"/>
                  </a:lnTo>
                  <a:lnTo>
                    <a:pt x="1140" y="382"/>
                  </a:lnTo>
                  <a:lnTo>
                    <a:pt x="1140" y="3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pic>
        <p:nvPicPr>
          <p:cNvPr id="19" name="Picture 2" descr="Q:\Design Catalog\Corporate Templates\Covers\Photo7 copy_LR.jpg"/>
          <p:cNvPicPr>
            <a:picLocks noChangeAspect="1" noChangeArrowheads="1"/>
          </p:cNvPicPr>
          <p:nvPr userDrawn="1"/>
        </p:nvPicPr>
        <p:blipFill>
          <a:blip r:embed="rId3" cstate="print"/>
          <a:srcRect t="25378"/>
          <a:stretch>
            <a:fillRect/>
          </a:stretch>
        </p:blipFill>
        <p:spPr bwMode="auto">
          <a:xfrm>
            <a:off x="0" y="3012948"/>
            <a:ext cx="6867144" cy="3845052"/>
          </a:xfrm>
          <a:prstGeom prst="rect">
            <a:avLst/>
          </a:prstGeom>
          <a:noFill/>
          <a:ln>
            <a:noFill/>
          </a:ln>
        </p:spPr>
      </p:pic>
      <p:cxnSp>
        <p:nvCxnSpPr>
          <p:cNvPr id="31" name="Straight Connector 30"/>
          <p:cNvCxnSpPr/>
          <p:nvPr userDrawn="1"/>
        </p:nvCxnSpPr>
        <p:spPr>
          <a:xfrm>
            <a:off x="0" y="182403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5400000">
            <a:off x="3440907" y="3429794"/>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30146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21"/>
          <p:cNvSpPr>
            <a:spLocks noGrp="1"/>
          </p:cNvSpPr>
          <p:nvPr>
            <p:ph type="body" sz="quarter" idx="16" hasCustomPrompt="1"/>
          </p:nvPr>
        </p:nvSpPr>
        <p:spPr>
          <a:xfrm>
            <a:off x="6952705" y="3131998"/>
            <a:ext cx="2191295" cy="1259132"/>
          </a:xfrm>
        </p:spPr>
        <p:txBody>
          <a:bodyPr>
            <a:noAutofit/>
          </a:bodyPr>
          <a:lstStyle>
            <a:lvl1pPr marL="0" indent="0">
              <a:buNone/>
              <a:defRPr sz="1500">
                <a:solidFill>
                  <a:schemeClr val="bg1"/>
                </a:solidFill>
              </a:defRPr>
            </a:lvl1pPr>
          </a:lstStyle>
          <a:p>
            <a:pPr lvl="0"/>
            <a:r>
              <a:rPr lang="en-US" dirty="0" smtClean="0"/>
              <a:t>Click to add presenter(s) name, title and presentation type</a:t>
            </a:r>
          </a:p>
        </p:txBody>
      </p:sp>
    </p:spTree>
    <p:extLst>
      <p:ext uri="{BB962C8B-B14F-4D97-AF65-F5344CB8AC3E}">
        <p14:creationId xmlns:p14="http://schemas.microsoft.com/office/powerpoint/2010/main" val="1086869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F48D282-0960-4BCE-AD16-DD8B3F80BAA1}" type="slidenum">
              <a:rPr lang="en-US">
                <a:solidFill>
                  <a:srgbClr val="003399"/>
                </a:solidFill>
              </a:rPr>
              <a:pPr/>
              <a:t>‹#›</a:t>
            </a:fld>
            <a:endParaRPr lang="en-US">
              <a:solidFill>
                <a:srgbClr val="003399"/>
              </a:solidFill>
            </a:endParaRPr>
          </a:p>
        </p:txBody>
      </p:sp>
    </p:spTree>
    <p:extLst>
      <p:ext uri="{BB962C8B-B14F-4D97-AF65-F5344CB8AC3E}">
        <p14:creationId xmlns:p14="http://schemas.microsoft.com/office/powerpoint/2010/main" val="399829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93C6256-03E5-4FC4-860F-223D02FB75BD}" type="slidenum">
              <a:rPr lang="en-US">
                <a:solidFill>
                  <a:srgbClr val="003399"/>
                </a:solidFill>
              </a:rPr>
              <a:pPr/>
              <a:t>‹#›</a:t>
            </a:fld>
            <a:endParaRPr lang="en-US">
              <a:solidFill>
                <a:srgbClr val="003399"/>
              </a:solidFill>
            </a:endParaRPr>
          </a:p>
        </p:txBody>
      </p:sp>
    </p:spTree>
    <p:extLst>
      <p:ext uri="{BB962C8B-B14F-4D97-AF65-F5344CB8AC3E}">
        <p14:creationId xmlns:p14="http://schemas.microsoft.com/office/powerpoint/2010/main" val="553435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2" descr="Q:\Design Catalog\Corporate Templates\Covers\abstract1.jpg"/>
          <p:cNvPicPr>
            <a:picLocks noChangeAspect="1" noChangeArrowheads="1"/>
          </p:cNvPicPr>
          <p:nvPr userDrawn="1"/>
        </p:nvPicPr>
        <p:blipFill>
          <a:blip r:embed="rId2" cstate="email"/>
          <a:stretch>
            <a:fillRect/>
          </a:stretch>
        </p:blipFill>
        <p:spPr bwMode="auto">
          <a:xfrm>
            <a:off x="-120594" y="0"/>
            <a:ext cx="9264594"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36" name="Group 35"/>
          <p:cNvGrpSpPr/>
          <p:nvPr userDrawn="1"/>
        </p:nvGrpSpPr>
        <p:grpSpPr>
          <a:xfrm>
            <a:off x="0" y="-2"/>
            <a:ext cx="9164321" cy="6858004"/>
            <a:chOff x="0" y="-2"/>
            <a:chExt cx="9164321" cy="6858004"/>
          </a:xfrm>
        </p:grpSpPr>
        <p:cxnSp>
          <p:nvCxnSpPr>
            <p:cNvPr id="37" name="Straight Connector 36"/>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5" name="Straight Connector 14"/>
          <p:cNvCxnSpPr/>
          <p:nvPr userDrawn="1"/>
        </p:nvCxnSpPr>
        <p:spPr>
          <a:xfrm>
            <a:off x="0" y="1822450"/>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 Placeholder 21"/>
          <p:cNvSpPr>
            <a:spLocks noGrp="1"/>
          </p:cNvSpPr>
          <p:nvPr>
            <p:ph type="body" sz="quarter" idx="15" hasCustomPrompt="1"/>
          </p:nvPr>
        </p:nvSpPr>
        <p:spPr>
          <a:xfrm>
            <a:off x="6743700" y="1501579"/>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6" name="Text Placeholder 21"/>
          <p:cNvSpPr>
            <a:spLocks noGrp="1"/>
          </p:cNvSpPr>
          <p:nvPr>
            <p:ph type="body" sz="quarter" idx="16" hasCustomPrompt="1"/>
          </p:nvPr>
        </p:nvSpPr>
        <p:spPr>
          <a:xfrm>
            <a:off x="6743700" y="86440"/>
            <a:ext cx="2317750" cy="1386100"/>
          </a:xfrm>
        </p:spPr>
        <p:txBody>
          <a:bodyPr>
            <a:no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57" name="Rectangle 56"/>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2" name="Straight Connector 11"/>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6813550" y="5788025"/>
            <a:ext cx="1368425" cy="604838"/>
            <a:chOff x="4292" y="3646"/>
            <a:chExt cx="862" cy="381"/>
          </a:xfrm>
        </p:grpSpPr>
        <p:sp>
          <p:nvSpPr>
            <p:cNvPr id="3"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2"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3"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4"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5"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6"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107"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spTree>
    <p:extLst>
      <p:ext uri="{BB962C8B-B14F-4D97-AF65-F5344CB8AC3E}">
        <p14:creationId xmlns:p14="http://schemas.microsoft.com/office/powerpoint/2010/main" val="562803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0"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4082945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43025"/>
            <a:ext cx="4038600"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3025"/>
            <a:ext cx="4038600"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p:cNvSpPr/>
          <p:nvPr userDrawn="1"/>
        </p:nvSpPr>
        <p:spPr>
          <a:xfrm>
            <a:off x="8324850" y="0"/>
            <a:ext cx="81915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8"/>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Rectangle 23"/>
          <p:cNvSpPr/>
          <p:nvPr userDrawn="1"/>
        </p:nvSpPr>
        <p:spPr>
          <a:xfrm>
            <a:off x="8324850" y="0"/>
            <a:ext cx="819150" cy="283845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8" name="Slide Number Placeholder 5"/>
          <p:cNvSpPr>
            <a:spLocks noGrp="1"/>
          </p:cNvSpPr>
          <p:nvPr>
            <p:ph type="sldNum" sz="quarter" idx="11"/>
          </p:nvPr>
        </p:nvSpPr>
        <p:spPr>
          <a:xfrm>
            <a:off x="8334375" y="6356350"/>
            <a:ext cx="809625" cy="365125"/>
          </a:xfrm>
          <a:prstGeom prst="rect">
            <a:avLst/>
          </a:prstGeom>
        </p:spPr>
        <p:txBody>
          <a:bodyPr/>
          <a:lstStyle>
            <a:lvl1pPr algn="ctr">
              <a:defRPr smtClean="0">
                <a:solidFill>
                  <a:schemeClr val="tx2">
                    <a:lumMod val="75000"/>
                  </a:schemeClr>
                </a:solidFill>
              </a:defRPr>
            </a:lvl1pPr>
          </a:lstStyle>
          <a:p>
            <a:pPr>
              <a:defRPr/>
            </a:pPr>
            <a:fld id="{D7E5F9BB-FFBE-4F5F-9291-32DE78309692}" type="slidenum">
              <a:rPr lang="en-US">
                <a:solidFill>
                  <a:srgbClr val="000000">
                    <a:lumMod val="75000"/>
                  </a:srgbClr>
                </a:solidFill>
              </a:rPr>
              <a:pPr>
                <a:defRPr/>
              </a:pPr>
              <a:t>‹#›</a:t>
            </a:fld>
            <a:endParaRPr lang="en-US" dirty="0">
              <a:solidFill>
                <a:srgbClr val="000000">
                  <a:lumMod val="75000"/>
                </a:srgbClr>
              </a:solidFill>
            </a:endParaRPr>
          </a:p>
        </p:txBody>
      </p:sp>
      <p:cxnSp>
        <p:nvCxnSpPr>
          <p:cNvPr id="20" name="Straight Connector 19"/>
          <p:cNvCxnSpPr/>
          <p:nvPr userDrawn="1"/>
        </p:nvCxnSpPr>
        <p:spPr>
          <a:xfrm rot="5400000">
            <a:off x="4898233" y="3429796"/>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0" y="-13648"/>
            <a:ext cx="5009566" cy="6871650"/>
            <a:chOff x="0" y="-13648"/>
            <a:chExt cx="5009566" cy="6871650"/>
          </a:xfrm>
        </p:grpSpPr>
        <p:cxnSp>
          <p:nvCxnSpPr>
            <p:cNvPr id="16" name="Straight Connector 15"/>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Date Placeholder 3"/>
          <p:cNvSpPr>
            <a:spLocks noGrp="1"/>
          </p:cNvSpPr>
          <p:nvPr>
            <p:ph type="dt" sz="half" idx="10"/>
          </p:nvPr>
        </p:nvSpPr>
        <p:spPr>
          <a:xfrm>
            <a:off x="1" y="6356350"/>
            <a:ext cx="1276350" cy="365125"/>
          </a:xfrm>
          <a:prstGeom prst="rect">
            <a:avLst/>
          </a:prstGeom>
        </p:spPr>
        <p:txBody>
          <a:bodyPr/>
          <a:lstStyle>
            <a:lvl1pPr algn="ctr">
              <a:defRPr>
                <a:solidFill>
                  <a:schemeClr val="tx2">
                    <a:lumMod val="75000"/>
                  </a:schemeClr>
                </a:solidFill>
              </a:defRPr>
            </a:lvl1pPr>
          </a:lstStyle>
          <a:p>
            <a:pPr>
              <a:defRPr/>
            </a:pPr>
            <a:fld id="{59FF3735-BE30-424A-B8BD-926A3DF2DA53}" type="datetimeFigureOut">
              <a:rPr lang="en-US" smtClean="0">
                <a:solidFill>
                  <a:srgbClr val="000000">
                    <a:lumMod val="75000"/>
                  </a:srgbClr>
                </a:solidFill>
              </a:rPr>
              <a:pPr>
                <a:defRPr/>
              </a:pPr>
              <a:t>3/1/2016</a:t>
            </a:fld>
            <a:endParaRPr lang="en-US" dirty="0">
              <a:solidFill>
                <a:srgbClr val="000000">
                  <a:lumMod val="75000"/>
                </a:srgbClr>
              </a:solidFill>
            </a:endParaRPr>
          </a:p>
        </p:txBody>
      </p:sp>
      <p:cxnSp>
        <p:nvCxnSpPr>
          <p:cNvPr id="15" name="Straight Connector 14"/>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23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8916"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261104"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3566120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2" name="Slide Number Placeholder 5"/>
          <p:cNvSpPr>
            <a:spLocks noGrp="1"/>
          </p:cNvSpPr>
          <p:nvPr>
            <p:ph type="sldNum" sz="quarter" idx="11"/>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3"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1834571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p>
            <a:r>
              <a:rPr lang="en-US" dirty="0" smtClean="0"/>
              <a:t>Click to edit Master title style</a:t>
            </a:r>
            <a:endParaRPr lang="en-US" dirty="0"/>
          </a:p>
        </p:txBody>
      </p:sp>
      <p:sp>
        <p:nvSpPr>
          <p:cNvPr id="7"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8"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9"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1199828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7"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8"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450974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1693425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0"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Text Placeholder 7"/>
          <p:cNvSpPr>
            <a:spLocks noGrp="1"/>
          </p:cNvSpPr>
          <p:nvPr>
            <p:ph type="body" sz="quarter" idx="16" hasCustomPrompt="1"/>
          </p:nvPr>
        </p:nvSpPr>
        <p:spPr>
          <a:xfrm>
            <a:off x="0" y="6629400"/>
            <a:ext cx="8502650" cy="228600"/>
          </a:xfrm>
        </p:spPr>
        <p:txBody>
          <a:bodyPr/>
          <a:lstStyle>
            <a:lvl1pPr marL="0" indent="0" algn="ctr">
              <a:buFontTx/>
              <a:buNone/>
              <a:defRPr sz="1200" b="1" i="1">
                <a:solidFill>
                  <a:srgbClr val="FFD457"/>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smtClean="0"/>
              <a:t>Click to add section indicator OR presentation name</a:t>
            </a:r>
            <a:endParaRPr lang="en-US" dirty="0"/>
          </a:p>
        </p:txBody>
      </p:sp>
    </p:spTree>
    <p:extLst>
      <p:ext uri="{BB962C8B-B14F-4D97-AF65-F5344CB8AC3E}">
        <p14:creationId xmlns:p14="http://schemas.microsoft.com/office/powerpoint/2010/main" val="1725191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Tree>
    <p:extLst>
      <p:ext uri="{BB962C8B-B14F-4D97-AF65-F5344CB8AC3E}">
        <p14:creationId xmlns:p14="http://schemas.microsoft.com/office/powerpoint/2010/main" val="75857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Tree>
    <p:extLst>
      <p:ext uri="{BB962C8B-B14F-4D97-AF65-F5344CB8AC3E}">
        <p14:creationId xmlns:p14="http://schemas.microsoft.com/office/powerpoint/2010/main" val="4072964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Tree>
    <p:extLst>
      <p:ext uri="{BB962C8B-B14F-4D97-AF65-F5344CB8AC3E}">
        <p14:creationId xmlns:p14="http://schemas.microsoft.com/office/powerpoint/2010/main" val="379761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9"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sp>
        <p:nvSpPr>
          <p:cNvPr id="11" name="Content Placeholder 7"/>
          <p:cNvSpPr>
            <a:spLocks noGrp="1"/>
          </p:cNvSpPr>
          <p:nvPr>
            <p:ph sz="quarter" idx="13" hasCustomPrompt="1"/>
          </p:nvPr>
        </p:nvSpPr>
        <p:spPr>
          <a:xfrm>
            <a:off x="1613647" y="6389092"/>
            <a:ext cx="5898776" cy="226861"/>
          </a:xfrm>
        </p:spPr>
        <p:txBody>
          <a:bodyPr anchor="ctr">
            <a:noAutofit/>
          </a:bodyPr>
          <a:lstStyle>
            <a:lvl1pPr algn="ctr">
              <a:buNone/>
              <a:defRPr sz="1300" b="1" i="1" baseline="0">
                <a:solidFill>
                  <a:srgbClr val="FFD457"/>
                </a:solidFill>
              </a:defRPr>
            </a:lvl1pPr>
            <a:lvl2pPr algn="r">
              <a:buNone/>
              <a:defRPr sz="1400" b="1" i="1">
                <a:solidFill>
                  <a:srgbClr val="003399"/>
                </a:solidFill>
              </a:defRPr>
            </a:lvl2pPr>
            <a:lvl3pPr algn="r">
              <a:buNone/>
              <a:defRPr sz="1400" b="1" i="1">
                <a:solidFill>
                  <a:srgbClr val="003399"/>
                </a:solidFill>
              </a:defRPr>
            </a:lvl3pPr>
            <a:lvl4pPr algn="r">
              <a:buNone/>
              <a:defRPr sz="1400" b="1" i="1">
                <a:solidFill>
                  <a:srgbClr val="003399"/>
                </a:solidFill>
              </a:defRPr>
            </a:lvl4pPr>
            <a:lvl5pPr algn="r">
              <a:buNone/>
              <a:defRPr sz="1400" b="1" i="1">
                <a:solidFill>
                  <a:srgbClr val="003399"/>
                </a:solidFill>
              </a:defRPr>
            </a:lvl5pPr>
          </a:lstStyle>
          <a:p>
            <a:pPr lvl="0"/>
            <a:r>
              <a:rPr lang="en-US" dirty="0" smtClean="0"/>
              <a:t>Click to add section indicator OR presentation name</a:t>
            </a:r>
          </a:p>
        </p:txBody>
      </p:sp>
    </p:spTree>
    <p:extLst>
      <p:ext uri="{BB962C8B-B14F-4D97-AF65-F5344CB8AC3E}">
        <p14:creationId xmlns:p14="http://schemas.microsoft.com/office/powerpoint/2010/main" val="96803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9" name="Rectangle 11"/>
          <p:cNvSpPr>
            <a:spLocks noChangeArrowheads="1"/>
          </p:cNvSpPr>
          <p:nvPr userDrawn="1"/>
        </p:nvSpPr>
        <p:spPr bwMode="auto">
          <a:xfrm>
            <a:off x="0" y="6386513"/>
            <a:ext cx="9144000" cy="471487"/>
          </a:xfrm>
          <a:prstGeom prst="rect">
            <a:avLst/>
          </a:prstGeom>
          <a:solidFill>
            <a:srgbClr val="DDDEDF"/>
          </a:solidFill>
          <a:ln w="9525">
            <a:noFill/>
            <a:miter lim="800000"/>
            <a:headEnd/>
            <a:tailEnd/>
          </a:ln>
          <a:effectLst/>
        </p:spPr>
        <p:txBody>
          <a:bodyPr wrap="none" anchor="ctr"/>
          <a:lstStyle/>
          <a:p>
            <a:pPr>
              <a:defRPr/>
            </a:pPr>
            <a:endParaRPr lang="en-US">
              <a:latin typeface="Arial" charset="0"/>
            </a:endParaRPr>
          </a:p>
        </p:txBody>
      </p:sp>
      <p:sp>
        <p:nvSpPr>
          <p:cNvPr id="7182" name="Text Box 14"/>
          <p:cNvSpPr txBox="1">
            <a:spLocks noChangeArrowheads="1"/>
          </p:cNvSpPr>
          <p:nvPr userDrawn="1"/>
        </p:nvSpPr>
        <p:spPr bwMode="auto">
          <a:xfrm>
            <a:off x="3810000" y="6608763"/>
            <a:ext cx="1524000" cy="136525"/>
          </a:xfrm>
          <a:prstGeom prst="rect">
            <a:avLst/>
          </a:prstGeom>
          <a:noFill/>
          <a:ln w="9525">
            <a:noFill/>
            <a:miter lim="800000"/>
            <a:headEnd/>
            <a:tailEnd/>
          </a:ln>
          <a:effectLst/>
        </p:spPr>
        <p:txBody>
          <a:bodyPr lIns="0" tIns="0" rIns="0" bIns="0">
            <a:spAutoFit/>
          </a:bodyPr>
          <a:lstStyle/>
          <a:p>
            <a:pPr algn="ctr">
              <a:spcBef>
                <a:spcPct val="50000"/>
              </a:spcBef>
              <a:defRPr/>
            </a:pPr>
            <a:fld id="{843B5140-06D0-4B44-ABCA-7BDECC9EF2D3}" type="slidenum">
              <a:rPr lang="en-US" sz="900">
                <a:solidFill>
                  <a:schemeClr val="bg2"/>
                </a:solidFill>
                <a:latin typeface="Franklin Gothic Demi" pitchFamily="34" charset="0"/>
              </a:rPr>
              <a:pPr algn="ctr">
                <a:spcBef>
                  <a:spcPct val="50000"/>
                </a:spcBef>
                <a:defRPr/>
              </a:pPr>
              <a:t>‹#›</a:t>
            </a:fld>
            <a:endParaRPr lang="en-US" sz="900">
              <a:solidFill>
                <a:schemeClr val="bg2"/>
              </a:solidFill>
              <a:latin typeface="Franklin Gothic Demi" pitchFamily="34" charset="0"/>
            </a:endParaRPr>
          </a:p>
        </p:txBody>
      </p:sp>
      <p:sp>
        <p:nvSpPr>
          <p:cNvPr id="7175" name="Rectangle 7"/>
          <p:cNvSpPr>
            <a:spLocks noChangeArrowheads="1"/>
          </p:cNvSpPr>
          <p:nvPr userDrawn="1"/>
        </p:nvSpPr>
        <p:spPr bwMode="auto">
          <a:xfrm>
            <a:off x="0" y="0"/>
            <a:ext cx="9144000" cy="1219200"/>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sp>
        <p:nvSpPr>
          <p:cNvPr id="1029" name="Rectangle 2"/>
          <p:cNvSpPr>
            <a:spLocks noGrp="1" noChangeArrowheads="1"/>
          </p:cNvSpPr>
          <p:nvPr>
            <p:ph type="title"/>
          </p:nvPr>
        </p:nvSpPr>
        <p:spPr bwMode="auto">
          <a:xfrm>
            <a:off x="457200" y="46038"/>
            <a:ext cx="8229600" cy="11541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a:t>
            </a:r>
            <a:br>
              <a:rPr lang="en-US" smtClean="0"/>
            </a:br>
            <a:r>
              <a:rPr lang="en-US" smtClean="0"/>
              <a:t>Master title style</a:t>
            </a:r>
          </a:p>
        </p:txBody>
      </p:sp>
      <p:sp>
        <p:nvSpPr>
          <p:cNvPr id="1030" name="Rectangle 3"/>
          <p:cNvSpPr>
            <a:spLocks noGrp="1" noChangeArrowheads="1"/>
          </p:cNvSpPr>
          <p:nvPr>
            <p:ph type="body" idx="1"/>
          </p:nvPr>
        </p:nvSpPr>
        <p:spPr bwMode="auto">
          <a:xfrm>
            <a:off x="457200" y="1343025"/>
            <a:ext cx="8229600"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1" name="Picture 20" descr="Fema logo 19 percent"/>
          <p:cNvPicPr>
            <a:picLocks noChangeAspect="1" noChangeArrowheads="1"/>
          </p:cNvPicPr>
          <p:nvPr userDrawn="1"/>
        </p:nvPicPr>
        <p:blipFill>
          <a:blip r:embed="rId16" cstate="print"/>
          <a:srcRect/>
          <a:stretch>
            <a:fillRect/>
          </a:stretch>
        </p:blipFill>
        <p:spPr bwMode="auto">
          <a:xfrm>
            <a:off x="433388" y="6437313"/>
            <a:ext cx="1020762" cy="361950"/>
          </a:xfrm>
          <a:prstGeom prst="rect">
            <a:avLst/>
          </a:prstGeom>
          <a:noFill/>
          <a:ln w="9525">
            <a:noFill/>
            <a:miter lim="800000"/>
            <a:headEnd/>
            <a:tailEnd/>
          </a:ln>
        </p:spPr>
      </p:pic>
      <p:pic>
        <p:nvPicPr>
          <p:cNvPr id="1032" name="Picture 21" descr="RiskMap type 20 percent"/>
          <p:cNvPicPr>
            <a:picLocks noChangeAspect="1" noChangeArrowheads="1"/>
          </p:cNvPicPr>
          <p:nvPr userDrawn="1"/>
        </p:nvPicPr>
        <p:blipFill>
          <a:blip r:embed="rId17" cstate="print"/>
          <a:srcRect/>
          <a:stretch>
            <a:fillRect/>
          </a:stretch>
        </p:blipFill>
        <p:spPr bwMode="auto">
          <a:xfrm>
            <a:off x="7702550" y="6469063"/>
            <a:ext cx="984250" cy="295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4"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l" rtl="0" eaLnBrk="0" fontAlgn="base" hangingPunct="0">
        <a:lnSpc>
          <a:spcPct val="80000"/>
        </a:lnSpc>
        <a:spcBef>
          <a:spcPct val="0"/>
        </a:spcBef>
        <a:spcAft>
          <a:spcPct val="0"/>
        </a:spcAft>
        <a:defRPr sz="4000">
          <a:solidFill>
            <a:schemeClr val="bg1"/>
          </a:solidFill>
          <a:latin typeface="+mj-lt"/>
          <a:ea typeface="+mj-ea"/>
          <a:cs typeface="+mj-cs"/>
        </a:defRPr>
      </a:lvl1pPr>
      <a:lvl2pPr algn="l" rtl="0" eaLnBrk="0" fontAlgn="base" hangingPunct="0">
        <a:lnSpc>
          <a:spcPct val="80000"/>
        </a:lnSpc>
        <a:spcBef>
          <a:spcPct val="0"/>
        </a:spcBef>
        <a:spcAft>
          <a:spcPct val="0"/>
        </a:spcAft>
        <a:defRPr sz="4000">
          <a:solidFill>
            <a:schemeClr val="bg1"/>
          </a:solidFill>
          <a:latin typeface="Joanna MT Std SemiBold" pitchFamily="18" charset="0"/>
        </a:defRPr>
      </a:lvl2pPr>
      <a:lvl3pPr algn="l" rtl="0" eaLnBrk="0" fontAlgn="base" hangingPunct="0">
        <a:lnSpc>
          <a:spcPct val="80000"/>
        </a:lnSpc>
        <a:spcBef>
          <a:spcPct val="0"/>
        </a:spcBef>
        <a:spcAft>
          <a:spcPct val="0"/>
        </a:spcAft>
        <a:defRPr sz="4000">
          <a:solidFill>
            <a:schemeClr val="bg1"/>
          </a:solidFill>
          <a:latin typeface="Joanna MT Std SemiBold" pitchFamily="18" charset="0"/>
        </a:defRPr>
      </a:lvl3pPr>
      <a:lvl4pPr algn="l" rtl="0" eaLnBrk="0" fontAlgn="base" hangingPunct="0">
        <a:lnSpc>
          <a:spcPct val="80000"/>
        </a:lnSpc>
        <a:spcBef>
          <a:spcPct val="0"/>
        </a:spcBef>
        <a:spcAft>
          <a:spcPct val="0"/>
        </a:spcAft>
        <a:defRPr sz="4000">
          <a:solidFill>
            <a:schemeClr val="bg1"/>
          </a:solidFill>
          <a:latin typeface="Joanna MT Std SemiBold" pitchFamily="18" charset="0"/>
        </a:defRPr>
      </a:lvl4pPr>
      <a:lvl5pPr algn="l" rtl="0" eaLnBrk="0" fontAlgn="base" hangingPunct="0">
        <a:lnSpc>
          <a:spcPct val="80000"/>
        </a:lnSpc>
        <a:spcBef>
          <a:spcPct val="0"/>
        </a:spcBef>
        <a:spcAft>
          <a:spcPct val="0"/>
        </a:spcAft>
        <a:defRPr sz="4000">
          <a:solidFill>
            <a:schemeClr val="bg1"/>
          </a:solidFill>
          <a:latin typeface="Joanna MT Std SemiBold" pitchFamily="18"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chemeClr val="folHlink"/>
        </a:buClr>
        <a:buSzPct val="90000"/>
        <a:buFont typeface="Wingdings" pitchFamily="2" charset="2"/>
        <a:buChar char="§"/>
        <a:defRPr b="1">
          <a:solidFill>
            <a:schemeClr val="tx1"/>
          </a:solidFill>
          <a:latin typeface="+mn-lt"/>
          <a:ea typeface="+mn-ea"/>
          <a:cs typeface="+mn-cs"/>
        </a:defRPr>
      </a:lvl1pPr>
      <a:lvl2pPr marL="568325" indent="-222250" algn="l" rtl="0" eaLnBrk="0" fontAlgn="base" hangingPunct="0">
        <a:spcBef>
          <a:spcPct val="25000"/>
        </a:spcBef>
        <a:spcAft>
          <a:spcPct val="0"/>
        </a:spcAft>
        <a:buClr>
          <a:schemeClr val="bg2"/>
        </a:buClr>
        <a:buSzPct val="90000"/>
        <a:buChar char="•"/>
        <a:defRPr sz="1600">
          <a:solidFill>
            <a:schemeClr val="tx1"/>
          </a:solidFill>
          <a:latin typeface="+mn-lt"/>
        </a:defRPr>
      </a:lvl2pPr>
      <a:lvl3pPr marL="914400" indent="-231775" algn="l" rtl="0" eaLnBrk="0" fontAlgn="base" hangingPunct="0">
        <a:spcBef>
          <a:spcPct val="25000"/>
        </a:spcBef>
        <a:spcAft>
          <a:spcPct val="0"/>
        </a:spcAft>
        <a:buClr>
          <a:srgbClr val="C1C2C4"/>
        </a:buClr>
        <a:buSzPct val="90000"/>
        <a:buFont typeface="Wingdings" pitchFamily="2" charset="2"/>
        <a:buChar char="§"/>
        <a:defRPr sz="1400">
          <a:solidFill>
            <a:schemeClr val="tx1"/>
          </a:solidFill>
          <a:latin typeface="+mn-lt"/>
        </a:defRPr>
      </a:lvl3pPr>
      <a:lvl4pPr marL="1260475" indent="-230188" algn="l" rtl="0" eaLnBrk="0" fontAlgn="base" hangingPunct="0">
        <a:spcBef>
          <a:spcPct val="20000"/>
        </a:spcBef>
        <a:spcAft>
          <a:spcPct val="0"/>
        </a:spcAft>
        <a:buClr>
          <a:srgbClr val="C1C2C4"/>
        </a:buClr>
        <a:buSzPct val="90000"/>
        <a:buFont typeface="Wingdings" pitchFamily="2" charset="2"/>
        <a:buChar char="§"/>
        <a:defRPr sz="1200">
          <a:solidFill>
            <a:schemeClr val="tx1"/>
          </a:solidFill>
          <a:latin typeface="+mn-lt"/>
        </a:defRPr>
      </a:lvl4pPr>
      <a:lvl5pPr marL="1544638" indent="-168275" algn="l" rtl="0" eaLnBrk="0" fontAlgn="base" hangingPunct="0">
        <a:spcBef>
          <a:spcPct val="20000"/>
        </a:spcBef>
        <a:spcAft>
          <a:spcPct val="0"/>
        </a:spcAft>
        <a:buClr>
          <a:srgbClr val="C1C2C4"/>
        </a:buClr>
        <a:buSzPct val="90000"/>
        <a:buFont typeface="Wingdings" pitchFamily="2" charset="2"/>
        <a:buChar char="§"/>
        <a:defRPr sz="1200">
          <a:solidFill>
            <a:schemeClr val="tx1"/>
          </a:solidFill>
          <a:latin typeface="+mn-lt"/>
        </a:defRPr>
      </a:lvl5pPr>
      <a:lvl6pPr marL="20018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18" name="Group 17"/>
          <p:cNvGrpSpPr/>
          <p:nvPr/>
        </p:nvGrpSpPr>
        <p:grpSpPr>
          <a:xfrm>
            <a:off x="0" y="-13648"/>
            <a:ext cx="5009566" cy="6871650"/>
            <a:chOff x="0" y="-13648"/>
            <a:chExt cx="5009566" cy="6871650"/>
          </a:xfrm>
        </p:grpSpPr>
        <p:cxnSp>
          <p:nvCxnSpPr>
            <p:cNvPr id="20" name="Straight Connector 19"/>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flipV="1">
            <a:off x="0" y="0"/>
            <a:ext cx="9144000"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53" name="Text Placeholder 2"/>
          <p:cNvSpPr>
            <a:spLocks noGrp="1"/>
          </p:cNvSpPr>
          <p:nvPr>
            <p:ph type="body" idx="1"/>
          </p:nvPr>
        </p:nvSpPr>
        <p:spPr bwMode="auto">
          <a:xfrm>
            <a:off x="457200" y="1489075"/>
            <a:ext cx="82296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4" name="Title Placeholder 1"/>
          <p:cNvSpPr>
            <a:spLocks noGrp="1"/>
          </p:cNvSpPr>
          <p:nvPr>
            <p:ph type="title"/>
          </p:nvPr>
        </p:nvSpPr>
        <p:spPr bwMode="auto">
          <a:xfrm>
            <a:off x="0" y="0"/>
            <a:ext cx="9144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4"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6"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cxnSp>
        <p:nvCxnSpPr>
          <p:cNvPr id="17" name="Straight Connector 16"/>
          <p:cNvCxnSpPr/>
          <p:nvPr/>
        </p:nvCxnSpPr>
        <p:spPr>
          <a:xfrm>
            <a:off x="0" y="635317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6643798"/>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395525" y="6501725"/>
            <a:ext cx="293006"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8226883" y="6603447"/>
            <a:ext cx="50910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466725" y="6396038"/>
            <a:ext cx="482600" cy="212725"/>
            <a:chOff x="294" y="4029"/>
            <a:chExt cx="304" cy="134"/>
          </a:xfrm>
        </p:grpSpPr>
        <p:sp>
          <p:nvSpPr>
            <p:cNvPr id="3" name="AutoShape 3"/>
            <p:cNvSpPr>
              <a:spLocks noChangeAspect="1" noChangeArrowheads="1" noTextEdit="1"/>
            </p:cNvSpPr>
            <p:nvPr userDrawn="1"/>
          </p:nvSpPr>
          <p:spPr bwMode="auto">
            <a:xfrm>
              <a:off x="294" y="4029"/>
              <a:ext cx="304" cy="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 name="Freeform 5"/>
            <p:cNvSpPr>
              <a:spLocks noEditPoints="1"/>
            </p:cNvSpPr>
            <p:nvPr userDrawn="1"/>
          </p:nvSpPr>
          <p:spPr bwMode="auto">
            <a:xfrm>
              <a:off x="294" y="4029"/>
              <a:ext cx="207" cy="66"/>
            </a:xfrm>
            <a:custGeom>
              <a:avLst/>
              <a:gdLst/>
              <a:ahLst/>
              <a:cxnLst>
                <a:cxn ang="0">
                  <a:pos x="757" y="120"/>
                </a:cxn>
                <a:cxn ang="0">
                  <a:pos x="934" y="120"/>
                </a:cxn>
                <a:cxn ang="0">
                  <a:pos x="890" y="8"/>
                </a:cxn>
                <a:cxn ang="0">
                  <a:pos x="656" y="8"/>
                </a:cxn>
                <a:cxn ang="0">
                  <a:pos x="459" y="88"/>
                </a:cxn>
                <a:cxn ang="0">
                  <a:pos x="501" y="98"/>
                </a:cxn>
                <a:cxn ang="0">
                  <a:pos x="524" y="118"/>
                </a:cxn>
                <a:cxn ang="0">
                  <a:pos x="536" y="154"/>
                </a:cxn>
                <a:cxn ang="0">
                  <a:pos x="534" y="188"/>
                </a:cxn>
                <a:cxn ang="0">
                  <a:pos x="521" y="220"/>
                </a:cxn>
                <a:cxn ang="0">
                  <a:pos x="496" y="237"/>
                </a:cxn>
                <a:cxn ang="0">
                  <a:pos x="428" y="242"/>
                </a:cxn>
                <a:cxn ang="0">
                  <a:pos x="472" y="323"/>
                </a:cxn>
                <a:cxn ang="0">
                  <a:pos x="544" y="312"/>
                </a:cxn>
                <a:cxn ang="0">
                  <a:pos x="595" y="280"/>
                </a:cxn>
                <a:cxn ang="0">
                  <a:pos x="624" y="230"/>
                </a:cxn>
                <a:cxn ang="0">
                  <a:pos x="633" y="165"/>
                </a:cxn>
                <a:cxn ang="0">
                  <a:pos x="629" y="120"/>
                </a:cxn>
                <a:cxn ang="0">
                  <a:pos x="610" y="68"/>
                </a:cxn>
                <a:cxn ang="0">
                  <a:pos x="571" y="28"/>
                </a:cxn>
                <a:cxn ang="0">
                  <a:pos x="510" y="9"/>
                </a:cxn>
                <a:cxn ang="0">
                  <a:pos x="304" y="124"/>
                </a:cxn>
                <a:cxn ang="0">
                  <a:pos x="295" y="84"/>
                </a:cxn>
                <a:cxn ang="0">
                  <a:pos x="271" y="41"/>
                </a:cxn>
                <a:cxn ang="0">
                  <a:pos x="231" y="13"/>
                </a:cxn>
                <a:cxn ang="0">
                  <a:pos x="176" y="0"/>
                </a:cxn>
                <a:cxn ang="0">
                  <a:pos x="126" y="3"/>
                </a:cxn>
                <a:cxn ang="0">
                  <a:pos x="68" y="26"/>
                </a:cxn>
                <a:cxn ang="0">
                  <a:pos x="26" y="69"/>
                </a:cxn>
                <a:cxn ang="0">
                  <a:pos x="3" y="130"/>
                </a:cxn>
                <a:cxn ang="0">
                  <a:pos x="1" y="182"/>
                </a:cxn>
                <a:cxn ang="0">
                  <a:pos x="17" y="244"/>
                </a:cxn>
                <a:cxn ang="0">
                  <a:pos x="53" y="294"/>
                </a:cxn>
                <a:cxn ang="0">
                  <a:pos x="107" y="323"/>
                </a:cxn>
                <a:cxn ang="0">
                  <a:pos x="161" y="330"/>
                </a:cxn>
                <a:cxn ang="0">
                  <a:pos x="222" y="318"/>
                </a:cxn>
                <a:cxn ang="0">
                  <a:pos x="267" y="288"/>
                </a:cxn>
                <a:cxn ang="0">
                  <a:pos x="295" y="247"/>
                </a:cxn>
                <a:cxn ang="0">
                  <a:pos x="305" y="199"/>
                </a:cxn>
                <a:cxn ang="0">
                  <a:pos x="204" y="220"/>
                </a:cxn>
                <a:cxn ang="0">
                  <a:pos x="179" y="248"/>
                </a:cxn>
                <a:cxn ang="0">
                  <a:pos x="150" y="251"/>
                </a:cxn>
                <a:cxn ang="0">
                  <a:pos x="123" y="240"/>
                </a:cxn>
                <a:cxn ang="0">
                  <a:pos x="107" y="218"/>
                </a:cxn>
                <a:cxn ang="0">
                  <a:pos x="98" y="165"/>
                </a:cxn>
                <a:cxn ang="0">
                  <a:pos x="105" y="119"/>
                </a:cxn>
                <a:cxn ang="0">
                  <a:pos x="119" y="94"/>
                </a:cxn>
                <a:cxn ang="0">
                  <a:pos x="143" y="80"/>
                </a:cxn>
                <a:cxn ang="0">
                  <a:pos x="165" y="79"/>
                </a:cxn>
                <a:cxn ang="0">
                  <a:pos x="188" y="87"/>
                </a:cxn>
                <a:cxn ang="0">
                  <a:pos x="206" y="113"/>
                </a:cxn>
              </a:cxnLst>
              <a:rect l="0" t="0" r="r" b="b"/>
              <a:pathLst>
                <a:path w="1034" h="330">
                  <a:moveTo>
                    <a:pt x="656" y="323"/>
                  </a:moveTo>
                  <a:lnTo>
                    <a:pt x="755" y="323"/>
                  </a:lnTo>
                  <a:lnTo>
                    <a:pt x="755" y="120"/>
                  </a:lnTo>
                  <a:lnTo>
                    <a:pt x="757" y="120"/>
                  </a:lnTo>
                  <a:lnTo>
                    <a:pt x="800" y="323"/>
                  </a:lnTo>
                  <a:lnTo>
                    <a:pt x="886" y="323"/>
                  </a:lnTo>
                  <a:lnTo>
                    <a:pt x="932" y="120"/>
                  </a:lnTo>
                  <a:lnTo>
                    <a:pt x="934" y="120"/>
                  </a:lnTo>
                  <a:lnTo>
                    <a:pt x="934" y="283"/>
                  </a:lnTo>
                  <a:lnTo>
                    <a:pt x="1034" y="283"/>
                  </a:lnTo>
                  <a:lnTo>
                    <a:pt x="1034" y="8"/>
                  </a:lnTo>
                  <a:lnTo>
                    <a:pt x="890" y="8"/>
                  </a:lnTo>
                  <a:lnTo>
                    <a:pt x="845" y="193"/>
                  </a:lnTo>
                  <a:lnTo>
                    <a:pt x="844" y="193"/>
                  </a:lnTo>
                  <a:lnTo>
                    <a:pt x="799" y="8"/>
                  </a:lnTo>
                  <a:lnTo>
                    <a:pt x="656" y="8"/>
                  </a:lnTo>
                  <a:lnTo>
                    <a:pt x="656" y="323"/>
                  </a:lnTo>
                  <a:close/>
                  <a:moveTo>
                    <a:pt x="428" y="88"/>
                  </a:moveTo>
                  <a:lnTo>
                    <a:pt x="459" y="88"/>
                  </a:lnTo>
                  <a:lnTo>
                    <a:pt x="459" y="88"/>
                  </a:lnTo>
                  <a:lnTo>
                    <a:pt x="472" y="89"/>
                  </a:lnTo>
                  <a:lnTo>
                    <a:pt x="483" y="90"/>
                  </a:lnTo>
                  <a:lnTo>
                    <a:pt x="493" y="93"/>
                  </a:lnTo>
                  <a:lnTo>
                    <a:pt x="501" y="98"/>
                  </a:lnTo>
                  <a:lnTo>
                    <a:pt x="509" y="102"/>
                  </a:lnTo>
                  <a:lnTo>
                    <a:pt x="515" y="107"/>
                  </a:lnTo>
                  <a:lnTo>
                    <a:pt x="520" y="113"/>
                  </a:lnTo>
                  <a:lnTo>
                    <a:pt x="524" y="118"/>
                  </a:lnTo>
                  <a:lnTo>
                    <a:pt x="528" y="124"/>
                  </a:lnTo>
                  <a:lnTo>
                    <a:pt x="530" y="131"/>
                  </a:lnTo>
                  <a:lnTo>
                    <a:pt x="535" y="144"/>
                  </a:lnTo>
                  <a:lnTo>
                    <a:pt x="536" y="154"/>
                  </a:lnTo>
                  <a:lnTo>
                    <a:pt x="537" y="163"/>
                  </a:lnTo>
                  <a:lnTo>
                    <a:pt x="537" y="163"/>
                  </a:lnTo>
                  <a:lnTo>
                    <a:pt x="536" y="175"/>
                  </a:lnTo>
                  <a:lnTo>
                    <a:pt x="534" y="188"/>
                  </a:lnTo>
                  <a:lnTo>
                    <a:pt x="530" y="202"/>
                  </a:lnTo>
                  <a:lnTo>
                    <a:pt x="527" y="208"/>
                  </a:lnTo>
                  <a:lnTo>
                    <a:pt x="524" y="213"/>
                  </a:lnTo>
                  <a:lnTo>
                    <a:pt x="521" y="220"/>
                  </a:lnTo>
                  <a:lnTo>
                    <a:pt x="515" y="225"/>
                  </a:lnTo>
                  <a:lnTo>
                    <a:pt x="510" y="229"/>
                  </a:lnTo>
                  <a:lnTo>
                    <a:pt x="503" y="234"/>
                  </a:lnTo>
                  <a:lnTo>
                    <a:pt x="496" y="237"/>
                  </a:lnTo>
                  <a:lnTo>
                    <a:pt x="487" y="240"/>
                  </a:lnTo>
                  <a:lnTo>
                    <a:pt x="478" y="241"/>
                  </a:lnTo>
                  <a:lnTo>
                    <a:pt x="467" y="242"/>
                  </a:lnTo>
                  <a:lnTo>
                    <a:pt x="428" y="242"/>
                  </a:lnTo>
                  <a:lnTo>
                    <a:pt x="428" y="88"/>
                  </a:lnTo>
                  <a:close/>
                  <a:moveTo>
                    <a:pt x="331" y="323"/>
                  </a:moveTo>
                  <a:lnTo>
                    <a:pt x="472" y="323"/>
                  </a:lnTo>
                  <a:lnTo>
                    <a:pt x="472" y="323"/>
                  </a:lnTo>
                  <a:lnTo>
                    <a:pt x="492" y="323"/>
                  </a:lnTo>
                  <a:lnTo>
                    <a:pt x="511" y="321"/>
                  </a:lnTo>
                  <a:lnTo>
                    <a:pt x="528" y="316"/>
                  </a:lnTo>
                  <a:lnTo>
                    <a:pt x="544" y="312"/>
                  </a:lnTo>
                  <a:lnTo>
                    <a:pt x="558" y="306"/>
                  </a:lnTo>
                  <a:lnTo>
                    <a:pt x="572" y="298"/>
                  </a:lnTo>
                  <a:lnTo>
                    <a:pt x="584" y="289"/>
                  </a:lnTo>
                  <a:lnTo>
                    <a:pt x="595" y="280"/>
                  </a:lnTo>
                  <a:lnTo>
                    <a:pt x="603" y="269"/>
                  </a:lnTo>
                  <a:lnTo>
                    <a:pt x="612" y="257"/>
                  </a:lnTo>
                  <a:lnTo>
                    <a:pt x="618" y="244"/>
                  </a:lnTo>
                  <a:lnTo>
                    <a:pt x="624" y="230"/>
                  </a:lnTo>
                  <a:lnTo>
                    <a:pt x="628" y="215"/>
                  </a:lnTo>
                  <a:lnTo>
                    <a:pt x="631" y="199"/>
                  </a:lnTo>
                  <a:lnTo>
                    <a:pt x="633" y="182"/>
                  </a:lnTo>
                  <a:lnTo>
                    <a:pt x="633" y="165"/>
                  </a:lnTo>
                  <a:lnTo>
                    <a:pt x="633" y="165"/>
                  </a:lnTo>
                  <a:lnTo>
                    <a:pt x="633" y="150"/>
                  </a:lnTo>
                  <a:lnTo>
                    <a:pt x="632" y="135"/>
                  </a:lnTo>
                  <a:lnTo>
                    <a:pt x="629" y="120"/>
                  </a:lnTo>
                  <a:lnTo>
                    <a:pt x="626" y="106"/>
                  </a:lnTo>
                  <a:lnTo>
                    <a:pt x="622" y="93"/>
                  </a:lnTo>
                  <a:lnTo>
                    <a:pt x="616" y="79"/>
                  </a:lnTo>
                  <a:lnTo>
                    <a:pt x="610" y="68"/>
                  </a:lnTo>
                  <a:lnTo>
                    <a:pt x="602" y="56"/>
                  </a:lnTo>
                  <a:lnTo>
                    <a:pt x="593" y="45"/>
                  </a:lnTo>
                  <a:lnTo>
                    <a:pt x="583" y="36"/>
                  </a:lnTo>
                  <a:lnTo>
                    <a:pt x="571" y="28"/>
                  </a:lnTo>
                  <a:lnTo>
                    <a:pt x="558" y="20"/>
                  </a:lnTo>
                  <a:lnTo>
                    <a:pt x="543" y="15"/>
                  </a:lnTo>
                  <a:lnTo>
                    <a:pt x="527" y="11"/>
                  </a:lnTo>
                  <a:lnTo>
                    <a:pt x="510" y="9"/>
                  </a:lnTo>
                  <a:lnTo>
                    <a:pt x="491" y="8"/>
                  </a:lnTo>
                  <a:lnTo>
                    <a:pt x="331" y="8"/>
                  </a:lnTo>
                  <a:lnTo>
                    <a:pt x="331" y="323"/>
                  </a:lnTo>
                  <a:close/>
                  <a:moveTo>
                    <a:pt x="304" y="124"/>
                  </a:moveTo>
                  <a:lnTo>
                    <a:pt x="304" y="124"/>
                  </a:lnTo>
                  <a:lnTo>
                    <a:pt x="302" y="110"/>
                  </a:lnTo>
                  <a:lnTo>
                    <a:pt x="298" y="96"/>
                  </a:lnTo>
                  <a:lnTo>
                    <a:pt x="295" y="84"/>
                  </a:lnTo>
                  <a:lnTo>
                    <a:pt x="290" y="72"/>
                  </a:lnTo>
                  <a:lnTo>
                    <a:pt x="284" y="61"/>
                  </a:lnTo>
                  <a:lnTo>
                    <a:pt x="278" y="50"/>
                  </a:lnTo>
                  <a:lnTo>
                    <a:pt x="271" y="41"/>
                  </a:lnTo>
                  <a:lnTo>
                    <a:pt x="262" y="33"/>
                  </a:lnTo>
                  <a:lnTo>
                    <a:pt x="252" y="26"/>
                  </a:lnTo>
                  <a:lnTo>
                    <a:pt x="242" y="18"/>
                  </a:lnTo>
                  <a:lnTo>
                    <a:pt x="231" y="13"/>
                  </a:lnTo>
                  <a:lnTo>
                    <a:pt x="219" y="9"/>
                  </a:lnTo>
                  <a:lnTo>
                    <a:pt x="205" y="4"/>
                  </a:lnTo>
                  <a:lnTo>
                    <a:pt x="191" y="2"/>
                  </a:lnTo>
                  <a:lnTo>
                    <a:pt x="176" y="0"/>
                  </a:lnTo>
                  <a:lnTo>
                    <a:pt x="161" y="0"/>
                  </a:lnTo>
                  <a:lnTo>
                    <a:pt x="161" y="0"/>
                  </a:lnTo>
                  <a:lnTo>
                    <a:pt x="143" y="0"/>
                  </a:lnTo>
                  <a:lnTo>
                    <a:pt x="126" y="3"/>
                  </a:lnTo>
                  <a:lnTo>
                    <a:pt x="109" y="6"/>
                  </a:lnTo>
                  <a:lnTo>
                    <a:pt x="94" y="12"/>
                  </a:lnTo>
                  <a:lnTo>
                    <a:pt x="81" y="18"/>
                  </a:lnTo>
                  <a:lnTo>
                    <a:pt x="68" y="26"/>
                  </a:lnTo>
                  <a:lnTo>
                    <a:pt x="55" y="35"/>
                  </a:lnTo>
                  <a:lnTo>
                    <a:pt x="44" y="45"/>
                  </a:lnTo>
                  <a:lnTo>
                    <a:pt x="34" y="57"/>
                  </a:lnTo>
                  <a:lnTo>
                    <a:pt x="26" y="69"/>
                  </a:lnTo>
                  <a:lnTo>
                    <a:pt x="18" y="83"/>
                  </a:lnTo>
                  <a:lnTo>
                    <a:pt x="12" y="98"/>
                  </a:lnTo>
                  <a:lnTo>
                    <a:pt x="6" y="113"/>
                  </a:lnTo>
                  <a:lnTo>
                    <a:pt x="3" y="130"/>
                  </a:lnTo>
                  <a:lnTo>
                    <a:pt x="1" y="147"/>
                  </a:lnTo>
                  <a:lnTo>
                    <a:pt x="0" y="165"/>
                  </a:lnTo>
                  <a:lnTo>
                    <a:pt x="0" y="165"/>
                  </a:lnTo>
                  <a:lnTo>
                    <a:pt x="1" y="182"/>
                  </a:lnTo>
                  <a:lnTo>
                    <a:pt x="3" y="199"/>
                  </a:lnTo>
                  <a:lnTo>
                    <a:pt x="6" y="215"/>
                  </a:lnTo>
                  <a:lnTo>
                    <a:pt x="11" y="230"/>
                  </a:lnTo>
                  <a:lnTo>
                    <a:pt x="17" y="244"/>
                  </a:lnTo>
                  <a:lnTo>
                    <a:pt x="24" y="258"/>
                  </a:lnTo>
                  <a:lnTo>
                    <a:pt x="32" y="271"/>
                  </a:lnTo>
                  <a:lnTo>
                    <a:pt x="42" y="283"/>
                  </a:lnTo>
                  <a:lnTo>
                    <a:pt x="53" y="294"/>
                  </a:lnTo>
                  <a:lnTo>
                    <a:pt x="65" y="302"/>
                  </a:lnTo>
                  <a:lnTo>
                    <a:pt x="78" y="311"/>
                  </a:lnTo>
                  <a:lnTo>
                    <a:pt x="92" y="317"/>
                  </a:lnTo>
                  <a:lnTo>
                    <a:pt x="107" y="323"/>
                  </a:lnTo>
                  <a:lnTo>
                    <a:pt x="125" y="327"/>
                  </a:lnTo>
                  <a:lnTo>
                    <a:pt x="142" y="329"/>
                  </a:lnTo>
                  <a:lnTo>
                    <a:pt x="161" y="330"/>
                  </a:lnTo>
                  <a:lnTo>
                    <a:pt x="161" y="330"/>
                  </a:lnTo>
                  <a:lnTo>
                    <a:pt x="177" y="330"/>
                  </a:lnTo>
                  <a:lnTo>
                    <a:pt x="193" y="327"/>
                  </a:lnTo>
                  <a:lnTo>
                    <a:pt x="208" y="324"/>
                  </a:lnTo>
                  <a:lnTo>
                    <a:pt x="222" y="318"/>
                  </a:lnTo>
                  <a:lnTo>
                    <a:pt x="235" y="313"/>
                  </a:lnTo>
                  <a:lnTo>
                    <a:pt x="247" y="306"/>
                  </a:lnTo>
                  <a:lnTo>
                    <a:pt x="258" y="298"/>
                  </a:lnTo>
                  <a:lnTo>
                    <a:pt x="267" y="288"/>
                  </a:lnTo>
                  <a:lnTo>
                    <a:pt x="276" y="279"/>
                  </a:lnTo>
                  <a:lnTo>
                    <a:pt x="283" y="269"/>
                  </a:lnTo>
                  <a:lnTo>
                    <a:pt x="290" y="257"/>
                  </a:lnTo>
                  <a:lnTo>
                    <a:pt x="295" y="247"/>
                  </a:lnTo>
                  <a:lnTo>
                    <a:pt x="299" y="235"/>
                  </a:lnTo>
                  <a:lnTo>
                    <a:pt x="303" y="223"/>
                  </a:lnTo>
                  <a:lnTo>
                    <a:pt x="305" y="211"/>
                  </a:lnTo>
                  <a:lnTo>
                    <a:pt x="305" y="199"/>
                  </a:lnTo>
                  <a:lnTo>
                    <a:pt x="209" y="199"/>
                  </a:lnTo>
                  <a:lnTo>
                    <a:pt x="209" y="199"/>
                  </a:lnTo>
                  <a:lnTo>
                    <a:pt x="207" y="210"/>
                  </a:lnTo>
                  <a:lnTo>
                    <a:pt x="204" y="220"/>
                  </a:lnTo>
                  <a:lnTo>
                    <a:pt x="200" y="228"/>
                  </a:lnTo>
                  <a:lnTo>
                    <a:pt x="194" y="237"/>
                  </a:lnTo>
                  <a:lnTo>
                    <a:pt x="187" y="243"/>
                  </a:lnTo>
                  <a:lnTo>
                    <a:pt x="179" y="248"/>
                  </a:lnTo>
                  <a:lnTo>
                    <a:pt x="170" y="251"/>
                  </a:lnTo>
                  <a:lnTo>
                    <a:pt x="158" y="252"/>
                  </a:lnTo>
                  <a:lnTo>
                    <a:pt x="158" y="252"/>
                  </a:lnTo>
                  <a:lnTo>
                    <a:pt x="150" y="251"/>
                  </a:lnTo>
                  <a:lnTo>
                    <a:pt x="143" y="250"/>
                  </a:lnTo>
                  <a:lnTo>
                    <a:pt x="135" y="248"/>
                  </a:lnTo>
                  <a:lnTo>
                    <a:pt x="130" y="244"/>
                  </a:lnTo>
                  <a:lnTo>
                    <a:pt x="123" y="240"/>
                  </a:lnTo>
                  <a:lnTo>
                    <a:pt x="119" y="236"/>
                  </a:lnTo>
                  <a:lnTo>
                    <a:pt x="115" y="230"/>
                  </a:lnTo>
                  <a:lnTo>
                    <a:pt x="111" y="224"/>
                  </a:lnTo>
                  <a:lnTo>
                    <a:pt x="107" y="218"/>
                  </a:lnTo>
                  <a:lnTo>
                    <a:pt x="105" y="211"/>
                  </a:lnTo>
                  <a:lnTo>
                    <a:pt x="101" y="196"/>
                  </a:lnTo>
                  <a:lnTo>
                    <a:pt x="99" y="181"/>
                  </a:lnTo>
                  <a:lnTo>
                    <a:pt x="98" y="165"/>
                  </a:lnTo>
                  <a:lnTo>
                    <a:pt x="98" y="165"/>
                  </a:lnTo>
                  <a:lnTo>
                    <a:pt x="99" y="149"/>
                  </a:lnTo>
                  <a:lnTo>
                    <a:pt x="101" y="134"/>
                  </a:lnTo>
                  <a:lnTo>
                    <a:pt x="105" y="119"/>
                  </a:lnTo>
                  <a:lnTo>
                    <a:pt x="107" y="113"/>
                  </a:lnTo>
                  <a:lnTo>
                    <a:pt x="111" y="106"/>
                  </a:lnTo>
                  <a:lnTo>
                    <a:pt x="115" y="100"/>
                  </a:lnTo>
                  <a:lnTo>
                    <a:pt x="119" y="94"/>
                  </a:lnTo>
                  <a:lnTo>
                    <a:pt x="123" y="90"/>
                  </a:lnTo>
                  <a:lnTo>
                    <a:pt x="130" y="86"/>
                  </a:lnTo>
                  <a:lnTo>
                    <a:pt x="135" y="83"/>
                  </a:lnTo>
                  <a:lnTo>
                    <a:pt x="143" y="80"/>
                  </a:lnTo>
                  <a:lnTo>
                    <a:pt x="150" y="79"/>
                  </a:lnTo>
                  <a:lnTo>
                    <a:pt x="158" y="78"/>
                  </a:lnTo>
                  <a:lnTo>
                    <a:pt x="158" y="78"/>
                  </a:lnTo>
                  <a:lnTo>
                    <a:pt x="165" y="79"/>
                  </a:lnTo>
                  <a:lnTo>
                    <a:pt x="172" y="80"/>
                  </a:lnTo>
                  <a:lnTo>
                    <a:pt x="177" y="81"/>
                  </a:lnTo>
                  <a:lnTo>
                    <a:pt x="182" y="84"/>
                  </a:lnTo>
                  <a:lnTo>
                    <a:pt x="188" y="87"/>
                  </a:lnTo>
                  <a:lnTo>
                    <a:pt x="191" y="90"/>
                  </a:lnTo>
                  <a:lnTo>
                    <a:pt x="198" y="98"/>
                  </a:lnTo>
                  <a:lnTo>
                    <a:pt x="203" y="105"/>
                  </a:lnTo>
                  <a:lnTo>
                    <a:pt x="206" y="113"/>
                  </a:lnTo>
                  <a:lnTo>
                    <a:pt x="208" y="120"/>
                  </a:lnTo>
                  <a:lnTo>
                    <a:pt x="209" y="124"/>
                  </a:lnTo>
                  <a:lnTo>
                    <a:pt x="304" y="1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78" name="Rectangle 6"/>
            <p:cNvSpPr>
              <a:spLocks noChangeArrowheads="1"/>
            </p:cNvSpPr>
            <p:nvPr userDrawn="1"/>
          </p:nvSpPr>
          <p:spPr bwMode="auto">
            <a:xfrm>
              <a:off x="481" y="4107"/>
              <a:ext cx="20" cy="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79" name="Freeform 7"/>
            <p:cNvSpPr>
              <a:spLocks/>
            </p:cNvSpPr>
            <p:nvPr userDrawn="1"/>
          </p:nvSpPr>
          <p:spPr bwMode="auto">
            <a:xfrm>
              <a:off x="386" y="4106"/>
              <a:ext cx="88" cy="54"/>
            </a:xfrm>
            <a:custGeom>
              <a:avLst/>
              <a:gdLst/>
              <a:ahLst/>
              <a:cxnLst>
                <a:cxn ang="0">
                  <a:pos x="101" y="272"/>
                </a:cxn>
                <a:cxn ang="0">
                  <a:pos x="101" y="128"/>
                </a:cxn>
                <a:cxn ang="0">
                  <a:pos x="103" y="109"/>
                </a:cxn>
                <a:cxn ang="0">
                  <a:pos x="110" y="94"/>
                </a:cxn>
                <a:cxn ang="0">
                  <a:pos x="120" y="85"/>
                </a:cxn>
                <a:cxn ang="0">
                  <a:pos x="137" y="80"/>
                </a:cxn>
                <a:cxn ang="0">
                  <a:pos x="146" y="81"/>
                </a:cxn>
                <a:cxn ang="0">
                  <a:pos x="160" y="89"/>
                </a:cxn>
                <a:cxn ang="0">
                  <a:pos x="167" y="103"/>
                </a:cxn>
                <a:cxn ang="0">
                  <a:pos x="170" y="119"/>
                </a:cxn>
                <a:cxn ang="0">
                  <a:pos x="170" y="272"/>
                </a:cxn>
                <a:cxn ang="0">
                  <a:pos x="271" y="128"/>
                </a:cxn>
                <a:cxn ang="0">
                  <a:pos x="272" y="119"/>
                </a:cxn>
                <a:cxn ang="0">
                  <a:pos x="275" y="102"/>
                </a:cxn>
                <a:cxn ang="0">
                  <a:pos x="284" y="89"/>
                </a:cxn>
                <a:cxn ang="0">
                  <a:pos x="297" y="81"/>
                </a:cxn>
                <a:cxn ang="0">
                  <a:pos x="306" y="80"/>
                </a:cxn>
                <a:cxn ang="0">
                  <a:pos x="325" y="85"/>
                </a:cxn>
                <a:cxn ang="0">
                  <a:pos x="334" y="95"/>
                </a:cxn>
                <a:cxn ang="0">
                  <a:pos x="339" y="110"/>
                </a:cxn>
                <a:cxn ang="0">
                  <a:pos x="340" y="128"/>
                </a:cxn>
                <a:cxn ang="0">
                  <a:pos x="441" y="272"/>
                </a:cxn>
                <a:cxn ang="0">
                  <a:pos x="441" y="90"/>
                </a:cxn>
                <a:cxn ang="0">
                  <a:pos x="438" y="65"/>
                </a:cxn>
                <a:cxn ang="0">
                  <a:pos x="434" y="50"/>
                </a:cxn>
                <a:cxn ang="0">
                  <a:pos x="426" y="35"/>
                </a:cxn>
                <a:cxn ang="0">
                  <a:pos x="415" y="22"/>
                </a:cxn>
                <a:cxn ang="0">
                  <a:pos x="401" y="12"/>
                </a:cxn>
                <a:cxn ang="0">
                  <a:pos x="384" y="4"/>
                </a:cxn>
                <a:cxn ang="0">
                  <a:pos x="362" y="0"/>
                </a:cxn>
                <a:cxn ang="0">
                  <a:pos x="349" y="0"/>
                </a:cxn>
                <a:cxn ang="0">
                  <a:pos x="327" y="1"/>
                </a:cxn>
                <a:cxn ang="0">
                  <a:pos x="307" y="5"/>
                </a:cxn>
                <a:cxn ang="0">
                  <a:pos x="292" y="12"/>
                </a:cxn>
                <a:cxn ang="0">
                  <a:pos x="272" y="27"/>
                </a:cxn>
                <a:cxn ang="0">
                  <a:pos x="259" y="42"/>
                </a:cxn>
                <a:cxn ang="0">
                  <a:pos x="253" y="32"/>
                </a:cxn>
                <a:cxn ang="0">
                  <a:pos x="238" y="16"/>
                </a:cxn>
                <a:cxn ang="0">
                  <a:pos x="218" y="6"/>
                </a:cxn>
                <a:cxn ang="0">
                  <a:pos x="198" y="0"/>
                </a:cxn>
                <a:cxn ang="0">
                  <a:pos x="186" y="0"/>
                </a:cxn>
                <a:cxn ang="0">
                  <a:pos x="160" y="2"/>
                </a:cxn>
                <a:cxn ang="0">
                  <a:pos x="137" y="9"/>
                </a:cxn>
                <a:cxn ang="0">
                  <a:pos x="116" y="22"/>
                </a:cxn>
                <a:cxn ang="0">
                  <a:pos x="99" y="42"/>
                </a:cxn>
                <a:cxn ang="0">
                  <a:pos x="98" y="6"/>
                </a:cxn>
                <a:cxn ang="0">
                  <a:pos x="0" y="272"/>
                </a:cxn>
              </a:cxnLst>
              <a:rect l="0" t="0" r="r" b="b"/>
              <a:pathLst>
                <a:path w="441" h="272">
                  <a:moveTo>
                    <a:pt x="0" y="272"/>
                  </a:moveTo>
                  <a:lnTo>
                    <a:pt x="101" y="272"/>
                  </a:lnTo>
                  <a:lnTo>
                    <a:pt x="101" y="128"/>
                  </a:lnTo>
                  <a:lnTo>
                    <a:pt x="101" y="128"/>
                  </a:lnTo>
                  <a:lnTo>
                    <a:pt x="102" y="119"/>
                  </a:lnTo>
                  <a:lnTo>
                    <a:pt x="103" y="109"/>
                  </a:lnTo>
                  <a:lnTo>
                    <a:pt x="106" y="102"/>
                  </a:lnTo>
                  <a:lnTo>
                    <a:pt x="110" y="94"/>
                  </a:lnTo>
                  <a:lnTo>
                    <a:pt x="114" y="89"/>
                  </a:lnTo>
                  <a:lnTo>
                    <a:pt x="120" y="85"/>
                  </a:lnTo>
                  <a:lnTo>
                    <a:pt x="127" y="81"/>
                  </a:lnTo>
                  <a:lnTo>
                    <a:pt x="137" y="80"/>
                  </a:lnTo>
                  <a:lnTo>
                    <a:pt x="137" y="80"/>
                  </a:lnTo>
                  <a:lnTo>
                    <a:pt x="146" y="81"/>
                  </a:lnTo>
                  <a:lnTo>
                    <a:pt x="155" y="85"/>
                  </a:lnTo>
                  <a:lnTo>
                    <a:pt x="160" y="89"/>
                  </a:lnTo>
                  <a:lnTo>
                    <a:pt x="165" y="95"/>
                  </a:lnTo>
                  <a:lnTo>
                    <a:pt x="167" y="103"/>
                  </a:lnTo>
                  <a:lnTo>
                    <a:pt x="169" y="110"/>
                  </a:lnTo>
                  <a:lnTo>
                    <a:pt x="170" y="119"/>
                  </a:lnTo>
                  <a:lnTo>
                    <a:pt x="170" y="128"/>
                  </a:lnTo>
                  <a:lnTo>
                    <a:pt x="170" y="272"/>
                  </a:lnTo>
                  <a:lnTo>
                    <a:pt x="271" y="272"/>
                  </a:lnTo>
                  <a:lnTo>
                    <a:pt x="271" y="128"/>
                  </a:lnTo>
                  <a:lnTo>
                    <a:pt x="271" y="128"/>
                  </a:lnTo>
                  <a:lnTo>
                    <a:pt x="272" y="119"/>
                  </a:lnTo>
                  <a:lnTo>
                    <a:pt x="273" y="109"/>
                  </a:lnTo>
                  <a:lnTo>
                    <a:pt x="275" y="102"/>
                  </a:lnTo>
                  <a:lnTo>
                    <a:pt x="280" y="94"/>
                  </a:lnTo>
                  <a:lnTo>
                    <a:pt x="284" y="89"/>
                  </a:lnTo>
                  <a:lnTo>
                    <a:pt x="289" y="85"/>
                  </a:lnTo>
                  <a:lnTo>
                    <a:pt x="297" y="81"/>
                  </a:lnTo>
                  <a:lnTo>
                    <a:pt x="306" y="80"/>
                  </a:lnTo>
                  <a:lnTo>
                    <a:pt x="306" y="80"/>
                  </a:lnTo>
                  <a:lnTo>
                    <a:pt x="316" y="81"/>
                  </a:lnTo>
                  <a:lnTo>
                    <a:pt x="325" y="85"/>
                  </a:lnTo>
                  <a:lnTo>
                    <a:pt x="330" y="89"/>
                  </a:lnTo>
                  <a:lnTo>
                    <a:pt x="334" y="95"/>
                  </a:lnTo>
                  <a:lnTo>
                    <a:pt x="336" y="103"/>
                  </a:lnTo>
                  <a:lnTo>
                    <a:pt x="339" y="110"/>
                  </a:lnTo>
                  <a:lnTo>
                    <a:pt x="340" y="119"/>
                  </a:lnTo>
                  <a:lnTo>
                    <a:pt x="340" y="128"/>
                  </a:lnTo>
                  <a:lnTo>
                    <a:pt x="340" y="272"/>
                  </a:lnTo>
                  <a:lnTo>
                    <a:pt x="441" y="272"/>
                  </a:lnTo>
                  <a:lnTo>
                    <a:pt x="441" y="90"/>
                  </a:lnTo>
                  <a:lnTo>
                    <a:pt x="441" y="90"/>
                  </a:lnTo>
                  <a:lnTo>
                    <a:pt x="439" y="74"/>
                  </a:lnTo>
                  <a:lnTo>
                    <a:pt x="438" y="65"/>
                  </a:lnTo>
                  <a:lnTo>
                    <a:pt x="436" y="58"/>
                  </a:lnTo>
                  <a:lnTo>
                    <a:pt x="434" y="50"/>
                  </a:lnTo>
                  <a:lnTo>
                    <a:pt x="430" y="43"/>
                  </a:lnTo>
                  <a:lnTo>
                    <a:pt x="426" y="35"/>
                  </a:lnTo>
                  <a:lnTo>
                    <a:pt x="421" y="29"/>
                  </a:lnTo>
                  <a:lnTo>
                    <a:pt x="415" y="22"/>
                  </a:lnTo>
                  <a:lnTo>
                    <a:pt x="408" y="17"/>
                  </a:lnTo>
                  <a:lnTo>
                    <a:pt x="401" y="12"/>
                  </a:lnTo>
                  <a:lnTo>
                    <a:pt x="392" y="7"/>
                  </a:lnTo>
                  <a:lnTo>
                    <a:pt x="384" y="4"/>
                  </a:lnTo>
                  <a:lnTo>
                    <a:pt x="373" y="2"/>
                  </a:lnTo>
                  <a:lnTo>
                    <a:pt x="362" y="0"/>
                  </a:lnTo>
                  <a:lnTo>
                    <a:pt x="349" y="0"/>
                  </a:lnTo>
                  <a:lnTo>
                    <a:pt x="349" y="0"/>
                  </a:lnTo>
                  <a:lnTo>
                    <a:pt x="337" y="0"/>
                  </a:lnTo>
                  <a:lnTo>
                    <a:pt x="327" y="1"/>
                  </a:lnTo>
                  <a:lnTo>
                    <a:pt x="317" y="3"/>
                  </a:lnTo>
                  <a:lnTo>
                    <a:pt x="307" y="5"/>
                  </a:lnTo>
                  <a:lnTo>
                    <a:pt x="300" y="8"/>
                  </a:lnTo>
                  <a:lnTo>
                    <a:pt x="292" y="12"/>
                  </a:lnTo>
                  <a:lnTo>
                    <a:pt x="281" y="19"/>
                  </a:lnTo>
                  <a:lnTo>
                    <a:pt x="272" y="27"/>
                  </a:lnTo>
                  <a:lnTo>
                    <a:pt x="266" y="33"/>
                  </a:lnTo>
                  <a:lnTo>
                    <a:pt x="259" y="42"/>
                  </a:lnTo>
                  <a:lnTo>
                    <a:pt x="259" y="42"/>
                  </a:lnTo>
                  <a:lnTo>
                    <a:pt x="253" y="32"/>
                  </a:lnTo>
                  <a:lnTo>
                    <a:pt x="246" y="23"/>
                  </a:lnTo>
                  <a:lnTo>
                    <a:pt x="238" y="16"/>
                  </a:lnTo>
                  <a:lnTo>
                    <a:pt x="229" y="11"/>
                  </a:lnTo>
                  <a:lnTo>
                    <a:pt x="218" y="6"/>
                  </a:lnTo>
                  <a:lnTo>
                    <a:pt x="209" y="2"/>
                  </a:lnTo>
                  <a:lnTo>
                    <a:pt x="198" y="0"/>
                  </a:lnTo>
                  <a:lnTo>
                    <a:pt x="186" y="0"/>
                  </a:lnTo>
                  <a:lnTo>
                    <a:pt x="186" y="0"/>
                  </a:lnTo>
                  <a:lnTo>
                    <a:pt x="173" y="0"/>
                  </a:lnTo>
                  <a:lnTo>
                    <a:pt x="160" y="2"/>
                  </a:lnTo>
                  <a:lnTo>
                    <a:pt x="149" y="5"/>
                  </a:lnTo>
                  <a:lnTo>
                    <a:pt x="137" y="9"/>
                  </a:lnTo>
                  <a:lnTo>
                    <a:pt x="126" y="15"/>
                  </a:lnTo>
                  <a:lnTo>
                    <a:pt x="116" y="22"/>
                  </a:lnTo>
                  <a:lnTo>
                    <a:pt x="108" y="31"/>
                  </a:lnTo>
                  <a:lnTo>
                    <a:pt x="99" y="42"/>
                  </a:lnTo>
                  <a:lnTo>
                    <a:pt x="98" y="42"/>
                  </a:lnTo>
                  <a:lnTo>
                    <a:pt x="98" y="6"/>
                  </a:lnTo>
                  <a:lnTo>
                    <a:pt x="0" y="6"/>
                  </a:lnTo>
                  <a:lnTo>
                    <a:pt x="0" y="27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0" name="Freeform 8"/>
            <p:cNvSpPr>
              <a:spLocks/>
            </p:cNvSpPr>
            <p:nvPr userDrawn="1"/>
          </p:nvSpPr>
          <p:spPr bwMode="auto">
            <a:xfrm>
              <a:off x="323" y="4096"/>
              <a:ext cx="58" cy="67"/>
            </a:xfrm>
            <a:custGeom>
              <a:avLst/>
              <a:gdLst/>
              <a:ahLst/>
              <a:cxnLst>
                <a:cxn ang="0">
                  <a:pos x="283" y="85"/>
                </a:cxn>
                <a:cxn ang="0">
                  <a:pos x="270" y="50"/>
                </a:cxn>
                <a:cxn ang="0">
                  <a:pos x="247" y="25"/>
                </a:cxn>
                <a:cxn ang="0">
                  <a:pos x="215" y="10"/>
                </a:cxn>
                <a:cxn ang="0">
                  <a:pos x="179" y="2"/>
                </a:cxn>
                <a:cxn ang="0">
                  <a:pos x="144" y="0"/>
                </a:cxn>
                <a:cxn ang="0">
                  <a:pos x="98" y="4"/>
                </a:cxn>
                <a:cxn ang="0">
                  <a:pos x="64" y="15"/>
                </a:cxn>
                <a:cxn ang="0">
                  <a:pos x="34" y="34"/>
                </a:cxn>
                <a:cxn ang="0">
                  <a:pos x="15" y="62"/>
                </a:cxn>
                <a:cxn ang="0">
                  <a:pos x="6" y="101"/>
                </a:cxn>
                <a:cxn ang="0">
                  <a:pos x="8" y="121"/>
                </a:cxn>
                <a:cxn ang="0">
                  <a:pos x="17" y="145"/>
                </a:cxn>
                <a:cxn ang="0">
                  <a:pos x="34" y="166"/>
                </a:cxn>
                <a:cxn ang="0">
                  <a:pos x="60" y="182"/>
                </a:cxn>
                <a:cxn ang="0">
                  <a:pos x="95" y="195"/>
                </a:cxn>
                <a:cxn ang="0">
                  <a:pos x="157" y="208"/>
                </a:cxn>
                <a:cxn ang="0">
                  <a:pos x="180" y="218"/>
                </a:cxn>
                <a:cxn ang="0">
                  <a:pos x="187" y="234"/>
                </a:cxn>
                <a:cxn ang="0">
                  <a:pos x="182" y="246"/>
                </a:cxn>
                <a:cxn ang="0">
                  <a:pos x="167" y="256"/>
                </a:cxn>
                <a:cxn ang="0">
                  <a:pos x="149" y="259"/>
                </a:cxn>
                <a:cxn ang="0">
                  <a:pos x="124" y="254"/>
                </a:cxn>
                <a:cxn ang="0">
                  <a:pos x="114" y="244"/>
                </a:cxn>
                <a:cxn ang="0">
                  <a:pos x="106" y="221"/>
                </a:cxn>
                <a:cxn ang="0">
                  <a:pos x="1" y="236"/>
                </a:cxn>
                <a:cxn ang="0">
                  <a:pos x="14" y="274"/>
                </a:cxn>
                <a:cxn ang="0">
                  <a:pos x="37" y="302"/>
                </a:cxn>
                <a:cxn ang="0">
                  <a:pos x="70" y="320"/>
                </a:cxn>
                <a:cxn ang="0">
                  <a:pos x="106" y="331"/>
                </a:cxn>
                <a:cxn ang="0">
                  <a:pos x="145" y="334"/>
                </a:cxn>
                <a:cxn ang="0">
                  <a:pos x="184" y="331"/>
                </a:cxn>
                <a:cxn ang="0">
                  <a:pos x="222" y="321"/>
                </a:cxn>
                <a:cxn ang="0">
                  <a:pos x="255" y="304"/>
                </a:cxn>
                <a:cxn ang="0">
                  <a:pos x="279" y="276"/>
                </a:cxn>
                <a:cxn ang="0">
                  <a:pos x="292" y="238"/>
                </a:cxn>
                <a:cxn ang="0">
                  <a:pos x="292" y="212"/>
                </a:cxn>
                <a:cxn ang="0">
                  <a:pos x="286" y="187"/>
                </a:cxn>
                <a:cxn ang="0">
                  <a:pos x="276" y="168"/>
                </a:cxn>
                <a:cxn ang="0">
                  <a:pos x="249" y="144"/>
                </a:cxn>
                <a:cxn ang="0">
                  <a:pos x="223" y="132"/>
                </a:cxn>
                <a:cxn ang="0">
                  <a:pos x="167" y="119"/>
                </a:cxn>
                <a:cxn ang="0">
                  <a:pos x="125" y="108"/>
                </a:cxn>
                <a:cxn ang="0">
                  <a:pos x="117" y="102"/>
                </a:cxn>
                <a:cxn ang="0">
                  <a:pos x="113" y="92"/>
                </a:cxn>
                <a:cxn ang="0">
                  <a:pos x="119" y="75"/>
                </a:cxn>
                <a:cxn ang="0">
                  <a:pos x="135" y="68"/>
                </a:cxn>
                <a:cxn ang="0">
                  <a:pos x="153" y="68"/>
                </a:cxn>
                <a:cxn ang="0">
                  <a:pos x="171" y="77"/>
                </a:cxn>
                <a:cxn ang="0">
                  <a:pos x="180" y="86"/>
                </a:cxn>
                <a:cxn ang="0">
                  <a:pos x="284" y="100"/>
                </a:cxn>
              </a:cxnLst>
              <a:rect l="0" t="0" r="r" b="b"/>
              <a:pathLst>
                <a:path w="292" h="334">
                  <a:moveTo>
                    <a:pt x="284" y="100"/>
                  </a:moveTo>
                  <a:lnTo>
                    <a:pt x="284" y="100"/>
                  </a:lnTo>
                  <a:lnTo>
                    <a:pt x="283" y="85"/>
                  </a:lnTo>
                  <a:lnTo>
                    <a:pt x="280" y="72"/>
                  </a:lnTo>
                  <a:lnTo>
                    <a:pt x="276" y="61"/>
                  </a:lnTo>
                  <a:lnTo>
                    <a:pt x="270" y="50"/>
                  </a:lnTo>
                  <a:lnTo>
                    <a:pt x="263" y="41"/>
                  </a:lnTo>
                  <a:lnTo>
                    <a:pt x="255" y="33"/>
                  </a:lnTo>
                  <a:lnTo>
                    <a:pt x="247" y="25"/>
                  </a:lnTo>
                  <a:lnTo>
                    <a:pt x="236" y="20"/>
                  </a:lnTo>
                  <a:lnTo>
                    <a:pt x="226" y="15"/>
                  </a:lnTo>
                  <a:lnTo>
                    <a:pt x="215" y="10"/>
                  </a:lnTo>
                  <a:lnTo>
                    <a:pt x="204" y="7"/>
                  </a:lnTo>
                  <a:lnTo>
                    <a:pt x="192" y="4"/>
                  </a:lnTo>
                  <a:lnTo>
                    <a:pt x="179" y="2"/>
                  </a:lnTo>
                  <a:lnTo>
                    <a:pt x="167" y="1"/>
                  </a:lnTo>
                  <a:lnTo>
                    <a:pt x="144" y="0"/>
                  </a:lnTo>
                  <a:lnTo>
                    <a:pt x="144" y="0"/>
                  </a:lnTo>
                  <a:lnTo>
                    <a:pt x="121" y="1"/>
                  </a:lnTo>
                  <a:lnTo>
                    <a:pt x="109" y="3"/>
                  </a:lnTo>
                  <a:lnTo>
                    <a:pt x="98" y="4"/>
                  </a:lnTo>
                  <a:lnTo>
                    <a:pt x="86" y="7"/>
                  </a:lnTo>
                  <a:lnTo>
                    <a:pt x="75" y="10"/>
                  </a:lnTo>
                  <a:lnTo>
                    <a:pt x="64" y="15"/>
                  </a:lnTo>
                  <a:lnTo>
                    <a:pt x="54" y="20"/>
                  </a:lnTo>
                  <a:lnTo>
                    <a:pt x="44" y="26"/>
                  </a:lnTo>
                  <a:lnTo>
                    <a:pt x="34" y="34"/>
                  </a:lnTo>
                  <a:lnTo>
                    <a:pt x="27" y="42"/>
                  </a:lnTo>
                  <a:lnTo>
                    <a:pt x="20" y="51"/>
                  </a:lnTo>
                  <a:lnTo>
                    <a:pt x="15" y="62"/>
                  </a:lnTo>
                  <a:lnTo>
                    <a:pt x="11" y="74"/>
                  </a:lnTo>
                  <a:lnTo>
                    <a:pt x="7" y="86"/>
                  </a:lnTo>
                  <a:lnTo>
                    <a:pt x="6" y="101"/>
                  </a:lnTo>
                  <a:lnTo>
                    <a:pt x="6" y="101"/>
                  </a:lnTo>
                  <a:lnTo>
                    <a:pt x="7" y="111"/>
                  </a:lnTo>
                  <a:lnTo>
                    <a:pt x="8" y="121"/>
                  </a:lnTo>
                  <a:lnTo>
                    <a:pt x="11" y="129"/>
                  </a:lnTo>
                  <a:lnTo>
                    <a:pt x="14" y="138"/>
                  </a:lnTo>
                  <a:lnTo>
                    <a:pt x="17" y="145"/>
                  </a:lnTo>
                  <a:lnTo>
                    <a:pt x="22" y="153"/>
                  </a:lnTo>
                  <a:lnTo>
                    <a:pt x="28" y="159"/>
                  </a:lnTo>
                  <a:lnTo>
                    <a:pt x="34" y="166"/>
                  </a:lnTo>
                  <a:lnTo>
                    <a:pt x="42" y="171"/>
                  </a:lnTo>
                  <a:lnTo>
                    <a:pt x="50" y="176"/>
                  </a:lnTo>
                  <a:lnTo>
                    <a:pt x="60" y="182"/>
                  </a:lnTo>
                  <a:lnTo>
                    <a:pt x="71" y="186"/>
                  </a:lnTo>
                  <a:lnTo>
                    <a:pt x="82" y="190"/>
                  </a:lnTo>
                  <a:lnTo>
                    <a:pt x="95" y="195"/>
                  </a:lnTo>
                  <a:lnTo>
                    <a:pt x="125" y="201"/>
                  </a:lnTo>
                  <a:lnTo>
                    <a:pt x="125" y="201"/>
                  </a:lnTo>
                  <a:lnTo>
                    <a:pt x="157" y="208"/>
                  </a:lnTo>
                  <a:lnTo>
                    <a:pt x="167" y="211"/>
                  </a:lnTo>
                  <a:lnTo>
                    <a:pt x="175" y="214"/>
                  </a:lnTo>
                  <a:lnTo>
                    <a:pt x="180" y="218"/>
                  </a:lnTo>
                  <a:lnTo>
                    <a:pt x="183" y="223"/>
                  </a:lnTo>
                  <a:lnTo>
                    <a:pt x="186" y="228"/>
                  </a:lnTo>
                  <a:lnTo>
                    <a:pt x="187" y="234"/>
                  </a:lnTo>
                  <a:lnTo>
                    <a:pt x="187" y="234"/>
                  </a:lnTo>
                  <a:lnTo>
                    <a:pt x="186" y="241"/>
                  </a:lnTo>
                  <a:lnTo>
                    <a:pt x="182" y="246"/>
                  </a:lnTo>
                  <a:lnTo>
                    <a:pt x="178" y="250"/>
                  </a:lnTo>
                  <a:lnTo>
                    <a:pt x="173" y="254"/>
                  </a:lnTo>
                  <a:lnTo>
                    <a:pt x="167" y="256"/>
                  </a:lnTo>
                  <a:lnTo>
                    <a:pt x="161" y="258"/>
                  </a:lnTo>
                  <a:lnTo>
                    <a:pt x="149" y="259"/>
                  </a:lnTo>
                  <a:lnTo>
                    <a:pt x="149" y="259"/>
                  </a:lnTo>
                  <a:lnTo>
                    <a:pt x="139" y="258"/>
                  </a:lnTo>
                  <a:lnTo>
                    <a:pt x="131" y="257"/>
                  </a:lnTo>
                  <a:lnTo>
                    <a:pt x="124" y="254"/>
                  </a:lnTo>
                  <a:lnTo>
                    <a:pt x="119" y="250"/>
                  </a:lnTo>
                  <a:lnTo>
                    <a:pt x="119" y="250"/>
                  </a:lnTo>
                  <a:lnTo>
                    <a:pt x="114" y="244"/>
                  </a:lnTo>
                  <a:lnTo>
                    <a:pt x="109" y="236"/>
                  </a:lnTo>
                  <a:lnTo>
                    <a:pt x="107" y="230"/>
                  </a:lnTo>
                  <a:lnTo>
                    <a:pt x="106" y="221"/>
                  </a:lnTo>
                  <a:lnTo>
                    <a:pt x="0" y="221"/>
                  </a:lnTo>
                  <a:lnTo>
                    <a:pt x="0" y="221"/>
                  </a:lnTo>
                  <a:lnTo>
                    <a:pt x="1" y="236"/>
                  </a:lnTo>
                  <a:lnTo>
                    <a:pt x="4" y="250"/>
                  </a:lnTo>
                  <a:lnTo>
                    <a:pt x="8" y="262"/>
                  </a:lnTo>
                  <a:lnTo>
                    <a:pt x="14" y="274"/>
                  </a:lnTo>
                  <a:lnTo>
                    <a:pt x="20" y="284"/>
                  </a:lnTo>
                  <a:lnTo>
                    <a:pt x="29" y="293"/>
                  </a:lnTo>
                  <a:lnTo>
                    <a:pt x="37" y="302"/>
                  </a:lnTo>
                  <a:lnTo>
                    <a:pt x="47" y="308"/>
                  </a:lnTo>
                  <a:lnTo>
                    <a:pt x="58" y="315"/>
                  </a:lnTo>
                  <a:lnTo>
                    <a:pt x="70" y="320"/>
                  </a:lnTo>
                  <a:lnTo>
                    <a:pt x="81" y="324"/>
                  </a:lnTo>
                  <a:lnTo>
                    <a:pt x="93" y="328"/>
                  </a:lnTo>
                  <a:lnTo>
                    <a:pt x="106" y="331"/>
                  </a:lnTo>
                  <a:lnTo>
                    <a:pt x="119" y="332"/>
                  </a:lnTo>
                  <a:lnTo>
                    <a:pt x="132" y="333"/>
                  </a:lnTo>
                  <a:lnTo>
                    <a:pt x="145" y="334"/>
                  </a:lnTo>
                  <a:lnTo>
                    <a:pt x="145" y="334"/>
                  </a:lnTo>
                  <a:lnTo>
                    <a:pt x="172" y="333"/>
                  </a:lnTo>
                  <a:lnTo>
                    <a:pt x="184" y="331"/>
                  </a:lnTo>
                  <a:lnTo>
                    <a:pt x="197" y="329"/>
                  </a:lnTo>
                  <a:lnTo>
                    <a:pt x="210" y="325"/>
                  </a:lnTo>
                  <a:lnTo>
                    <a:pt x="222" y="321"/>
                  </a:lnTo>
                  <a:lnTo>
                    <a:pt x="234" y="317"/>
                  </a:lnTo>
                  <a:lnTo>
                    <a:pt x="245" y="310"/>
                  </a:lnTo>
                  <a:lnTo>
                    <a:pt x="255" y="304"/>
                  </a:lnTo>
                  <a:lnTo>
                    <a:pt x="264" y="295"/>
                  </a:lnTo>
                  <a:lnTo>
                    <a:pt x="272" y="287"/>
                  </a:lnTo>
                  <a:lnTo>
                    <a:pt x="279" y="276"/>
                  </a:lnTo>
                  <a:lnTo>
                    <a:pt x="284" y="264"/>
                  </a:lnTo>
                  <a:lnTo>
                    <a:pt x="289" y="251"/>
                  </a:lnTo>
                  <a:lnTo>
                    <a:pt x="292" y="238"/>
                  </a:lnTo>
                  <a:lnTo>
                    <a:pt x="292" y="221"/>
                  </a:lnTo>
                  <a:lnTo>
                    <a:pt x="292" y="221"/>
                  </a:lnTo>
                  <a:lnTo>
                    <a:pt x="292" y="212"/>
                  </a:lnTo>
                  <a:lnTo>
                    <a:pt x="291" y="203"/>
                  </a:lnTo>
                  <a:lnTo>
                    <a:pt x="289" y="196"/>
                  </a:lnTo>
                  <a:lnTo>
                    <a:pt x="286" y="187"/>
                  </a:lnTo>
                  <a:lnTo>
                    <a:pt x="283" y="181"/>
                  </a:lnTo>
                  <a:lnTo>
                    <a:pt x="280" y="174"/>
                  </a:lnTo>
                  <a:lnTo>
                    <a:pt x="276" y="168"/>
                  </a:lnTo>
                  <a:lnTo>
                    <a:pt x="271" y="162"/>
                  </a:lnTo>
                  <a:lnTo>
                    <a:pt x="261" y="153"/>
                  </a:lnTo>
                  <a:lnTo>
                    <a:pt x="249" y="144"/>
                  </a:lnTo>
                  <a:lnTo>
                    <a:pt x="237" y="138"/>
                  </a:lnTo>
                  <a:lnTo>
                    <a:pt x="223" y="132"/>
                  </a:lnTo>
                  <a:lnTo>
                    <a:pt x="223" y="132"/>
                  </a:lnTo>
                  <a:lnTo>
                    <a:pt x="209" y="128"/>
                  </a:lnTo>
                  <a:lnTo>
                    <a:pt x="195" y="125"/>
                  </a:lnTo>
                  <a:lnTo>
                    <a:pt x="167" y="119"/>
                  </a:lnTo>
                  <a:lnTo>
                    <a:pt x="144" y="114"/>
                  </a:lnTo>
                  <a:lnTo>
                    <a:pt x="134" y="111"/>
                  </a:lnTo>
                  <a:lnTo>
                    <a:pt x="125" y="108"/>
                  </a:lnTo>
                  <a:lnTo>
                    <a:pt x="125" y="108"/>
                  </a:lnTo>
                  <a:lnTo>
                    <a:pt x="121" y="106"/>
                  </a:lnTo>
                  <a:lnTo>
                    <a:pt x="117" y="102"/>
                  </a:lnTo>
                  <a:lnTo>
                    <a:pt x="114" y="98"/>
                  </a:lnTo>
                  <a:lnTo>
                    <a:pt x="113" y="92"/>
                  </a:lnTo>
                  <a:lnTo>
                    <a:pt x="113" y="92"/>
                  </a:lnTo>
                  <a:lnTo>
                    <a:pt x="114" y="84"/>
                  </a:lnTo>
                  <a:lnTo>
                    <a:pt x="116" y="79"/>
                  </a:lnTo>
                  <a:lnTo>
                    <a:pt x="119" y="75"/>
                  </a:lnTo>
                  <a:lnTo>
                    <a:pt x="123" y="71"/>
                  </a:lnTo>
                  <a:lnTo>
                    <a:pt x="129" y="69"/>
                  </a:lnTo>
                  <a:lnTo>
                    <a:pt x="135" y="68"/>
                  </a:lnTo>
                  <a:lnTo>
                    <a:pt x="147" y="67"/>
                  </a:lnTo>
                  <a:lnTo>
                    <a:pt x="147" y="67"/>
                  </a:lnTo>
                  <a:lnTo>
                    <a:pt x="153" y="68"/>
                  </a:lnTo>
                  <a:lnTo>
                    <a:pt x="160" y="69"/>
                  </a:lnTo>
                  <a:lnTo>
                    <a:pt x="165" y="72"/>
                  </a:lnTo>
                  <a:lnTo>
                    <a:pt x="171" y="77"/>
                  </a:lnTo>
                  <a:lnTo>
                    <a:pt x="171" y="77"/>
                  </a:lnTo>
                  <a:lnTo>
                    <a:pt x="176" y="81"/>
                  </a:lnTo>
                  <a:lnTo>
                    <a:pt x="180" y="86"/>
                  </a:lnTo>
                  <a:lnTo>
                    <a:pt x="182" y="93"/>
                  </a:lnTo>
                  <a:lnTo>
                    <a:pt x="183" y="100"/>
                  </a:lnTo>
                  <a:lnTo>
                    <a:pt x="284" y="1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1" name="Freeform 9"/>
            <p:cNvSpPr>
              <a:spLocks/>
            </p:cNvSpPr>
            <p:nvPr userDrawn="1"/>
          </p:nvSpPr>
          <p:spPr bwMode="auto">
            <a:xfrm>
              <a:off x="543" y="4086"/>
              <a:ext cx="55" cy="75"/>
            </a:xfrm>
            <a:custGeom>
              <a:avLst/>
              <a:gdLst/>
              <a:ahLst/>
              <a:cxnLst>
                <a:cxn ang="0">
                  <a:pos x="0" y="372"/>
                </a:cxn>
                <a:cxn ang="0">
                  <a:pos x="103" y="372"/>
                </a:cxn>
                <a:cxn ang="0">
                  <a:pos x="103" y="244"/>
                </a:cxn>
                <a:cxn ang="0">
                  <a:pos x="103" y="244"/>
                </a:cxn>
                <a:cxn ang="0">
                  <a:pos x="103" y="227"/>
                </a:cxn>
                <a:cxn ang="0">
                  <a:pos x="105" y="212"/>
                </a:cxn>
                <a:cxn ang="0">
                  <a:pos x="110" y="202"/>
                </a:cxn>
                <a:cxn ang="0">
                  <a:pos x="112" y="197"/>
                </a:cxn>
                <a:cxn ang="0">
                  <a:pos x="114" y="193"/>
                </a:cxn>
                <a:cxn ang="0">
                  <a:pos x="114" y="193"/>
                </a:cxn>
                <a:cxn ang="0">
                  <a:pos x="118" y="188"/>
                </a:cxn>
                <a:cxn ang="0">
                  <a:pos x="125" y="184"/>
                </a:cxn>
                <a:cxn ang="0">
                  <a:pos x="131" y="180"/>
                </a:cxn>
                <a:cxn ang="0">
                  <a:pos x="138" y="179"/>
                </a:cxn>
                <a:cxn ang="0">
                  <a:pos x="138" y="179"/>
                </a:cxn>
                <a:cxn ang="0">
                  <a:pos x="146" y="179"/>
                </a:cxn>
                <a:cxn ang="0">
                  <a:pos x="153" y="181"/>
                </a:cxn>
                <a:cxn ang="0">
                  <a:pos x="158" y="185"/>
                </a:cxn>
                <a:cxn ang="0">
                  <a:pos x="163" y="190"/>
                </a:cxn>
                <a:cxn ang="0">
                  <a:pos x="163" y="190"/>
                </a:cxn>
                <a:cxn ang="0">
                  <a:pos x="168" y="195"/>
                </a:cxn>
                <a:cxn ang="0">
                  <a:pos x="170" y="204"/>
                </a:cxn>
                <a:cxn ang="0">
                  <a:pos x="172" y="214"/>
                </a:cxn>
                <a:cxn ang="0">
                  <a:pos x="172" y="225"/>
                </a:cxn>
                <a:cxn ang="0">
                  <a:pos x="172" y="372"/>
                </a:cxn>
                <a:cxn ang="0">
                  <a:pos x="275" y="372"/>
                </a:cxn>
                <a:cxn ang="0">
                  <a:pos x="275" y="203"/>
                </a:cxn>
                <a:cxn ang="0">
                  <a:pos x="275" y="203"/>
                </a:cxn>
                <a:cxn ang="0">
                  <a:pos x="275" y="190"/>
                </a:cxn>
                <a:cxn ang="0">
                  <a:pos x="274" y="178"/>
                </a:cxn>
                <a:cxn ang="0">
                  <a:pos x="272" y="166"/>
                </a:cxn>
                <a:cxn ang="0">
                  <a:pos x="270" y="157"/>
                </a:cxn>
                <a:cxn ang="0">
                  <a:pos x="265" y="147"/>
                </a:cxn>
                <a:cxn ang="0">
                  <a:pos x="262" y="139"/>
                </a:cxn>
                <a:cxn ang="0">
                  <a:pos x="257" y="131"/>
                </a:cxn>
                <a:cxn ang="0">
                  <a:pos x="251" y="125"/>
                </a:cxn>
                <a:cxn ang="0">
                  <a:pos x="251" y="125"/>
                </a:cxn>
                <a:cxn ang="0">
                  <a:pos x="245" y="118"/>
                </a:cxn>
                <a:cxn ang="0">
                  <a:pos x="239" y="114"/>
                </a:cxn>
                <a:cxn ang="0">
                  <a:pos x="231" y="110"/>
                </a:cxn>
                <a:cxn ang="0">
                  <a:pos x="222" y="105"/>
                </a:cxn>
                <a:cxn ang="0">
                  <a:pos x="214" y="103"/>
                </a:cxn>
                <a:cxn ang="0">
                  <a:pos x="205" y="101"/>
                </a:cxn>
                <a:cxn ang="0">
                  <a:pos x="196" y="100"/>
                </a:cxn>
                <a:cxn ang="0">
                  <a:pos x="186" y="99"/>
                </a:cxn>
                <a:cxn ang="0">
                  <a:pos x="186" y="99"/>
                </a:cxn>
                <a:cxn ang="0">
                  <a:pos x="173" y="100"/>
                </a:cxn>
                <a:cxn ang="0">
                  <a:pos x="161" y="101"/>
                </a:cxn>
                <a:cxn ang="0">
                  <a:pos x="149" y="103"/>
                </a:cxn>
                <a:cxn ang="0">
                  <a:pos x="137" y="108"/>
                </a:cxn>
                <a:cxn ang="0">
                  <a:pos x="137" y="108"/>
                </a:cxn>
                <a:cxn ang="0">
                  <a:pos x="128" y="114"/>
                </a:cxn>
                <a:cxn ang="0">
                  <a:pos x="120" y="119"/>
                </a:cxn>
                <a:cxn ang="0">
                  <a:pos x="112" y="127"/>
                </a:cxn>
                <a:cxn ang="0">
                  <a:pos x="103" y="135"/>
                </a:cxn>
                <a:cxn ang="0">
                  <a:pos x="103" y="0"/>
                </a:cxn>
                <a:cxn ang="0">
                  <a:pos x="0" y="0"/>
                </a:cxn>
                <a:cxn ang="0">
                  <a:pos x="0" y="372"/>
                </a:cxn>
              </a:cxnLst>
              <a:rect l="0" t="0" r="r" b="b"/>
              <a:pathLst>
                <a:path w="275" h="372">
                  <a:moveTo>
                    <a:pt x="0" y="372"/>
                  </a:moveTo>
                  <a:lnTo>
                    <a:pt x="103" y="372"/>
                  </a:lnTo>
                  <a:lnTo>
                    <a:pt x="103" y="244"/>
                  </a:lnTo>
                  <a:lnTo>
                    <a:pt x="103" y="244"/>
                  </a:lnTo>
                  <a:lnTo>
                    <a:pt x="103" y="227"/>
                  </a:lnTo>
                  <a:lnTo>
                    <a:pt x="105" y="212"/>
                  </a:lnTo>
                  <a:lnTo>
                    <a:pt x="110" y="202"/>
                  </a:lnTo>
                  <a:lnTo>
                    <a:pt x="112" y="197"/>
                  </a:lnTo>
                  <a:lnTo>
                    <a:pt x="114" y="193"/>
                  </a:lnTo>
                  <a:lnTo>
                    <a:pt x="114" y="193"/>
                  </a:lnTo>
                  <a:lnTo>
                    <a:pt x="118" y="188"/>
                  </a:lnTo>
                  <a:lnTo>
                    <a:pt x="125" y="184"/>
                  </a:lnTo>
                  <a:lnTo>
                    <a:pt x="131" y="180"/>
                  </a:lnTo>
                  <a:lnTo>
                    <a:pt x="138" y="179"/>
                  </a:lnTo>
                  <a:lnTo>
                    <a:pt x="138" y="179"/>
                  </a:lnTo>
                  <a:lnTo>
                    <a:pt x="146" y="179"/>
                  </a:lnTo>
                  <a:lnTo>
                    <a:pt x="153" y="181"/>
                  </a:lnTo>
                  <a:lnTo>
                    <a:pt x="158" y="185"/>
                  </a:lnTo>
                  <a:lnTo>
                    <a:pt x="163" y="190"/>
                  </a:lnTo>
                  <a:lnTo>
                    <a:pt x="163" y="190"/>
                  </a:lnTo>
                  <a:lnTo>
                    <a:pt x="168" y="195"/>
                  </a:lnTo>
                  <a:lnTo>
                    <a:pt x="170" y="204"/>
                  </a:lnTo>
                  <a:lnTo>
                    <a:pt x="172" y="214"/>
                  </a:lnTo>
                  <a:lnTo>
                    <a:pt x="172" y="225"/>
                  </a:lnTo>
                  <a:lnTo>
                    <a:pt x="172" y="372"/>
                  </a:lnTo>
                  <a:lnTo>
                    <a:pt x="275" y="372"/>
                  </a:lnTo>
                  <a:lnTo>
                    <a:pt x="275" y="203"/>
                  </a:lnTo>
                  <a:lnTo>
                    <a:pt x="275" y="203"/>
                  </a:lnTo>
                  <a:lnTo>
                    <a:pt x="275" y="190"/>
                  </a:lnTo>
                  <a:lnTo>
                    <a:pt x="274" y="178"/>
                  </a:lnTo>
                  <a:lnTo>
                    <a:pt x="272" y="166"/>
                  </a:lnTo>
                  <a:lnTo>
                    <a:pt x="270" y="157"/>
                  </a:lnTo>
                  <a:lnTo>
                    <a:pt x="265" y="147"/>
                  </a:lnTo>
                  <a:lnTo>
                    <a:pt x="262" y="139"/>
                  </a:lnTo>
                  <a:lnTo>
                    <a:pt x="257" y="131"/>
                  </a:lnTo>
                  <a:lnTo>
                    <a:pt x="251" y="125"/>
                  </a:lnTo>
                  <a:lnTo>
                    <a:pt x="251" y="125"/>
                  </a:lnTo>
                  <a:lnTo>
                    <a:pt x="245" y="118"/>
                  </a:lnTo>
                  <a:lnTo>
                    <a:pt x="239" y="114"/>
                  </a:lnTo>
                  <a:lnTo>
                    <a:pt x="231" y="110"/>
                  </a:lnTo>
                  <a:lnTo>
                    <a:pt x="222" y="105"/>
                  </a:lnTo>
                  <a:lnTo>
                    <a:pt x="214" y="103"/>
                  </a:lnTo>
                  <a:lnTo>
                    <a:pt x="205" y="101"/>
                  </a:lnTo>
                  <a:lnTo>
                    <a:pt x="196" y="100"/>
                  </a:lnTo>
                  <a:lnTo>
                    <a:pt x="186" y="99"/>
                  </a:lnTo>
                  <a:lnTo>
                    <a:pt x="186" y="99"/>
                  </a:lnTo>
                  <a:lnTo>
                    <a:pt x="173" y="100"/>
                  </a:lnTo>
                  <a:lnTo>
                    <a:pt x="161" y="101"/>
                  </a:lnTo>
                  <a:lnTo>
                    <a:pt x="149" y="103"/>
                  </a:lnTo>
                  <a:lnTo>
                    <a:pt x="137" y="108"/>
                  </a:lnTo>
                  <a:lnTo>
                    <a:pt x="137" y="108"/>
                  </a:lnTo>
                  <a:lnTo>
                    <a:pt x="128" y="114"/>
                  </a:lnTo>
                  <a:lnTo>
                    <a:pt x="120" y="119"/>
                  </a:lnTo>
                  <a:lnTo>
                    <a:pt x="112" y="127"/>
                  </a:lnTo>
                  <a:lnTo>
                    <a:pt x="103" y="135"/>
                  </a:lnTo>
                  <a:lnTo>
                    <a:pt x="103" y="0"/>
                  </a:lnTo>
                  <a:lnTo>
                    <a:pt x="0" y="0"/>
                  </a:lnTo>
                  <a:lnTo>
                    <a:pt x="0" y="37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2" name="Freeform 10"/>
            <p:cNvSpPr>
              <a:spLocks/>
            </p:cNvSpPr>
            <p:nvPr userDrawn="1"/>
          </p:nvSpPr>
          <p:spPr bwMode="auto">
            <a:xfrm>
              <a:off x="508" y="4091"/>
              <a:ext cx="28" cy="71"/>
            </a:xfrm>
            <a:custGeom>
              <a:avLst/>
              <a:gdLst/>
              <a:ahLst/>
              <a:cxnLst>
                <a:cxn ang="0">
                  <a:pos x="0" y="0"/>
                </a:cxn>
                <a:cxn ang="0">
                  <a:pos x="0" y="81"/>
                </a:cxn>
                <a:cxn ang="0">
                  <a:pos x="0" y="156"/>
                </a:cxn>
                <a:cxn ang="0">
                  <a:pos x="0" y="250"/>
                </a:cxn>
                <a:cxn ang="0">
                  <a:pos x="0" y="250"/>
                </a:cxn>
                <a:cxn ang="0">
                  <a:pos x="0" y="270"/>
                </a:cxn>
                <a:cxn ang="0">
                  <a:pos x="2" y="288"/>
                </a:cxn>
                <a:cxn ang="0">
                  <a:pos x="5" y="303"/>
                </a:cxn>
                <a:cxn ang="0">
                  <a:pos x="10" y="316"/>
                </a:cxn>
                <a:cxn ang="0">
                  <a:pos x="10" y="316"/>
                </a:cxn>
                <a:cxn ang="0">
                  <a:pos x="15" y="326"/>
                </a:cxn>
                <a:cxn ang="0">
                  <a:pos x="20" y="333"/>
                </a:cxn>
                <a:cxn ang="0">
                  <a:pos x="28" y="339"/>
                </a:cxn>
                <a:cxn ang="0">
                  <a:pos x="36" y="344"/>
                </a:cxn>
                <a:cxn ang="0">
                  <a:pos x="36" y="344"/>
                </a:cxn>
                <a:cxn ang="0">
                  <a:pos x="45" y="348"/>
                </a:cxn>
                <a:cxn ang="0">
                  <a:pos x="57" y="351"/>
                </a:cxn>
                <a:cxn ang="0">
                  <a:pos x="71" y="354"/>
                </a:cxn>
                <a:cxn ang="0">
                  <a:pos x="88" y="354"/>
                </a:cxn>
                <a:cxn ang="0">
                  <a:pos x="88" y="354"/>
                </a:cxn>
                <a:cxn ang="0">
                  <a:pos x="100" y="354"/>
                </a:cxn>
                <a:cxn ang="0">
                  <a:pos x="114" y="351"/>
                </a:cxn>
                <a:cxn ang="0">
                  <a:pos x="129" y="349"/>
                </a:cxn>
                <a:cxn ang="0">
                  <a:pos x="143" y="345"/>
                </a:cxn>
                <a:cxn ang="0">
                  <a:pos x="143" y="279"/>
                </a:cxn>
                <a:cxn ang="0">
                  <a:pos x="143" y="279"/>
                </a:cxn>
                <a:cxn ang="0">
                  <a:pos x="139" y="280"/>
                </a:cxn>
                <a:cxn ang="0">
                  <a:pos x="131" y="281"/>
                </a:cxn>
                <a:cxn ang="0">
                  <a:pos x="116" y="282"/>
                </a:cxn>
                <a:cxn ang="0">
                  <a:pos x="116" y="282"/>
                </a:cxn>
                <a:cxn ang="0">
                  <a:pos x="111" y="281"/>
                </a:cxn>
                <a:cxn ang="0">
                  <a:pos x="106" y="277"/>
                </a:cxn>
                <a:cxn ang="0">
                  <a:pos x="104" y="275"/>
                </a:cxn>
                <a:cxn ang="0">
                  <a:pos x="102" y="273"/>
                </a:cxn>
                <a:cxn ang="0">
                  <a:pos x="102" y="273"/>
                </a:cxn>
                <a:cxn ang="0">
                  <a:pos x="101" y="270"/>
                </a:cxn>
                <a:cxn ang="0">
                  <a:pos x="100" y="265"/>
                </a:cxn>
                <a:cxn ang="0">
                  <a:pos x="99" y="251"/>
                </a:cxn>
                <a:cxn ang="0">
                  <a:pos x="99" y="156"/>
                </a:cxn>
                <a:cxn ang="0">
                  <a:pos x="143" y="156"/>
                </a:cxn>
                <a:cxn ang="0">
                  <a:pos x="143" y="81"/>
                </a:cxn>
                <a:cxn ang="0">
                  <a:pos x="99" y="81"/>
                </a:cxn>
                <a:cxn ang="0">
                  <a:pos x="99" y="0"/>
                </a:cxn>
                <a:cxn ang="0">
                  <a:pos x="0" y="0"/>
                </a:cxn>
              </a:cxnLst>
              <a:rect l="0" t="0" r="r" b="b"/>
              <a:pathLst>
                <a:path w="143" h="354">
                  <a:moveTo>
                    <a:pt x="0" y="0"/>
                  </a:moveTo>
                  <a:lnTo>
                    <a:pt x="0" y="81"/>
                  </a:lnTo>
                  <a:lnTo>
                    <a:pt x="0" y="156"/>
                  </a:lnTo>
                  <a:lnTo>
                    <a:pt x="0" y="250"/>
                  </a:lnTo>
                  <a:lnTo>
                    <a:pt x="0" y="250"/>
                  </a:lnTo>
                  <a:lnTo>
                    <a:pt x="0" y="270"/>
                  </a:lnTo>
                  <a:lnTo>
                    <a:pt x="2" y="288"/>
                  </a:lnTo>
                  <a:lnTo>
                    <a:pt x="5" y="303"/>
                  </a:lnTo>
                  <a:lnTo>
                    <a:pt x="10" y="316"/>
                  </a:lnTo>
                  <a:lnTo>
                    <a:pt x="10" y="316"/>
                  </a:lnTo>
                  <a:lnTo>
                    <a:pt x="15" y="326"/>
                  </a:lnTo>
                  <a:lnTo>
                    <a:pt x="20" y="333"/>
                  </a:lnTo>
                  <a:lnTo>
                    <a:pt x="28" y="339"/>
                  </a:lnTo>
                  <a:lnTo>
                    <a:pt x="36" y="344"/>
                  </a:lnTo>
                  <a:lnTo>
                    <a:pt x="36" y="344"/>
                  </a:lnTo>
                  <a:lnTo>
                    <a:pt x="45" y="348"/>
                  </a:lnTo>
                  <a:lnTo>
                    <a:pt x="57" y="351"/>
                  </a:lnTo>
                  <a:lnTo>
                    <a:pt x="71" y="354"/>
                  </a:lnTo>
                  <a:lnTo>
                    <a:pt x="88" y="354"/>
                  </a:lnTo>
                  <a:lnTo>
                    <a:pt x="88" y="354"/>
                  </a:lnTo>
                  <a:lnTo>
                    <a:pt x="100" y="354"/>
                  </a:lnTo>
                  <a:lnTo>
                    <a:pt x="114" y="351"/>
                  </a:lnTo>
                  <a:lnTo>
                    <a:pt x="129" y="349"/>
                  </a:lnTo>
                  <a:lnTo>
                    <a:pt x="143" y="345"/>
                  </a:lnTo>
                  <a:lnTo>
                    <a:pt x="143" y="279"/>
                  </a:lnTo>
                  <a:lnTo>
                    <a:pt x="143" y="279"/>
                  </a:lnTo>
                  <a:lnTo>
                    <a:pt x="139" y="280"/>
                  </a:lnTo>
                  <a:lnTo>
                    <a:pt x="131" y="281"/>
                  </a:lnTo>
                  <a:lnTo>
                    <a:pt x="116" y="282"/>
                  </a:lnTo>
                  <a:lnTo>
                    <a:pt x="116" y="282"/>
                  </a:lnTo>
                  <a:lnTo>
                    <a:pt x="111" y="281"/>
                  </a:lnTo>
                  <a:lnTo>
                    <a:pt x="106" y="277"/>
                  </a:lnTo>
                  <a:lnTo>
                    <a:pt x="104" y="275"/>
                  </a:lnTo>
                  <a:lnTo>
                    <a:pt x="102" y="273"/>
                  </a:lnTo>
                  <a:lnTo>
                    <a:pt x="102" y="273"/>
                  </a:lnTo>
                  <a:lnTo>
                    <a:pt x="101" y="270"/>
                  </a:lnTo>
                  <a:lnTo>
                    <a:pt x="100" y="265"/>
                  </a:lnTo>
                  <a:lnTo>
                    <a:pt x="99" y="251"/>
                  </a:lnTo>
                  <a:lnTo>
                    <a:pt x="99" y="156"/>
                  </a:lnTo>
                  <a:lnTo>
                    <a:pt x="143" y="156"/>
                  </a:lnTo>
                  <a:lnTo>
                    <a:pt x="143" y="81"/>
                  </a:lnTo>
                  <a:lnTo>
                    <a:pt x="99" y="81"/>
                  </a:lnTo>
                  <a:lnTo>
                    <a:pt x="9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3" name="Rectangle 11"/>
            <p:cNvSpPr>
              <a:spLocks noChangeArrowheads="1"/>
            </p:cNvSpPr>
            <p:nvPr userDrawn="1"/>
          </p:nvSpPr>
          <p:spPr bwMode="auto">
            <a:xfrm>
              <a:off x="481" y="4091"/>
              <a:ext cx="20" cy="1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spTree>
    <p:extLst>
      <p:ext uri="{BB962C8B-B14F-4D97-AF65-F5344CB8AC3E}">
        <p14:creationId xmlns:p14="http://schemas.microsoft.com/office/powerpoint/2010/main" val="314050122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Lst>
  <p:txStyles>
    <p:titleStyle>
      <a:lvl1pPr algn="ctr" rtl="0" eaLnBrk="0" fontAlgn="base" hangingPunct="0">
        <a:lnSpc>
          <a:spcPct val="100000"/>
        </a:lnSpc>
        <a:spcBef>
          <a:spcPct val="0"/>
        </a:spcBef>
        <a:spcAft>
          <a:spcPct val="0"/>
        </a:spcAft>
        <a:defRPr sz="3200" kern="1200">
          <a:solidFill>
            <a:srgbClr val="FFD457"/>
          </a:solidFill>
          <a:latin typeface="+mj-lt"/>
          <a:ea typeface="+mj-ea"/>
          <a:cs typeface="+mj-cs"/>
        </a:defRPr>
      </a:lvl1pPr>
      <a:lvl2pPr algn="ctr" rtl="0" eaLnBrk="0" fontAlgn="base" hangingPunct="0">
        <a:lnSpc>
          <a:spcPts val="4400"/>
        </a:lnSpc>
        <a:spcBef>
          <a:spcPct val="0"/>
        </a:spcBef>
        <a:spcAft>
          <a:spcPct val="0"/>
        </a:spcAft>
        <a:defRPr sz="4400">
          <a:solidFill>
            <a:srgbClr val="FFC000"/>
          </a:solidFill>
          <a:latin typeface="Calibri" pitchFamily="34" charset="0"/>
        </a:defRPr>
      </a:lvl2pPr>
      <a:lvl3pPr algn="ctr" rtl="0" eaLnBrk="0" fontAlgn="base" hangingPunct="0">
        <a:lnSpc>
          <a:spcPts val="4400"/>
        </a:lnSpc>
        <a:spcBef>
          <a:spcPct val="0"/>
        </a:spcBef>
        <a:spcAft>
          <a:spcPct val="0"/>
        </a:spcAft>
        <a:defRPr sz="4400">
          <a:solidFill>
            <a:srgbClr val="FFC000"/>
          </a:solidFill>
          <a:latin typeface="Calibri" pitchFamily="34" charset="0"/>
        </a:defRPr>
      </a:lvl3pPr>
      <a:lvl4pPr algn="ctr" rtl="0" eaLnBrk="0" fontAlgn="base" hangingPunct="0">
        <a:lnSpc>
          <a:spcPts val="4400"/>
        </a:lnSpc>
        <a:spcBef>
          <a:spcPct val="0"/>
        </a:spcBef>
        <a:spcAft>
          <a:spcPct val="0"/>
        </a:spcAft>
        <a:defRPr sz="4400">
          <a:solidFill>
            <a:srgbClr val="FFC000"/>
          </a:solidFill>
          <a:latin typeface="Calibri" pitchFamily="34" charset="0"/>
        </a:defRPr>
      </a:lvl4pPr>
      <a:lvl5pPr algn="ctr" rtl="0" eaLnBrk="0" fontAlgn="base" hangingPunct="0">
        <a:lnSpc>
          <a:spcPts val="4400"/>
        </a:lnSpc>
        <a:spcBef>
          <a:spcPct val="0"/>
        </a:spcBef>
        <a:spcAft>
          <a:spcPct val="0"/>
        </a:spcAft>
        <a:defRPr sz="4400">
          <a:solidFill>
            <a:srgbClr val="FFC000"/>
          </a:solidFill>
          <a:latin typeface="Calibri" pitchFamily="34" charset="0"/>
        </a:defRPr>
      </a:lvl5pPr>
      <a:lvl6pPr marL="457200" algn="ctr" rtl="0" fontAlgn="base">
        <a:lnSpc>
          <a:spcPts val="4400"/>
        </a:lnSpc>
        <a:spcBef>
          <a:spcPct val="0"/>
        </a:spcBef>
        <a:spcAft>
          <a:spcPct val="0"/>
        </a:spcAft>
        <a:defRPr sz="4400">
          <a:solidFill>
            <a:srgbClr val="FFC000"/>
          </a:solidFill>
          <a:latin typeface="Calibri" pitchFamily="34" charset="0"/>
        </a:defRPr>
      </a:lvl6pPr>
      <a:lvl7pPr marL="914400" algn="ctr" rtl="0" fontAlgn="base">
        <a:lnSpc>
          <a:spcPts val="4400"/>
        </a:lnSpc>
        <a:spcBef>
          <a:spcPct val="0"/>
        </a:spcBef>
        <a:spcAft>
          <a:spcPct val="0"/>
        </a:spcAft>
        <a:defRPr sz="4400">
          <a:solidFill>
            <a:srgbClr val="FFC000"/>
          </a:solidFill>
          <a:latin typeface="Calibri" pitchFamily="34" charset="0"/>
        </a:defRPr>
      </a:lvl7pPr>
      <a:lvl8pPr marL="1371600" algn="ctr" rtl="0" fontAlgn="base">
        <a:lnSpc>
          <a:spcPts val="4400"/>
        </a:lnSpc>
        <a:spcBef>
          <a:spcPct val="0"/>
        </a:spcBef>
        <a:spcAft>
          <a:spcPct val="0"/>
        </a:spcAft>
        <a:defRPr sz="4400">
          <a:solidFill>
            <a:srgbClr val="FFC000"/>
          </a:solidFill>
          <a:latin typeface="Calibri" pitchFamily="34" charset="0"/>
        </a:defRPr>
      </a:lvl8pPr>
      <a:lvl9pPr marL="1828800" algn="ctr" rtl="0" fontAlgn="base">
        <a:lnSpc>
          <a:spcPts val="4400"/>
        </a:lnSpc>
        <a:spcBef>
          <a:spcPct val="0"/>
        </a:spcBef>
        <a:spcAft>
          <a:spcPct val="0"/>
        </a:spcAft>
        <a:defRPr sz="4400">
          <a:solidFill>
            <a:srgbClr val="FFC000"/>
          </a:solidFill>
          <a:latin typeface="Calibri" pitchFamily="34" charset="0"/>
        </a:defRPr>
      </a:lvl9pPr>
    </p:titleStyle>
    <p:bodyStyle>
      <a:lvl1pPr marL="342900" indent="-342900" algn="l" rtl="0" eaLnBrk="0" fontAlgn="base" hangingPunct="0">
        <a:spcBef>
          <a:spcPct val="20000"/>
        </a:spcBef>
        <a:spcAft>
          <a:spcPct val="0"/>
        </a:spcAft>
        <a:buClr>
          <a:srgbClr val="FFD457"/>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D457"/>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D457"/>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D457"/>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D457"/>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18" name="Group 17"/>
          <p:cNvGrpSpPr/>
          <p:nvPr/>
        </p:nvGrpSpPr>
        <p:grpSpPr>
          <a:xfrm>
            <a:off x="0" y="-13648"/>
            <a:ext cx="5009566" cy="6871650"/>
            <a:chOff x="0" y="-13648"/>
            <a:chExt cx="5009566" cy="6871650"/>
          </a:xfrm>
        </p:grpSpPr>
        <p:cxnSp>
          <p:nvCxnSpPr>
            <p:cNvPr id="20" name="Straight Connector 19"/>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flipV="1">
            <a:off x="0" y="0"/>
            <a:ext cx="9144000"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53" name="Text Placeholder 2"/>
          <p:cNvSpPr>
            <a:spLocks noGrp="1"/>
          </p:cNvSpPr>
          <p:nvPr>
            <p:ph type="body" idx="1"/>
          </p:nvPr>
        </p:nvSpPr>
        <p:spPr bwMode="auto">
          <a:xfrm>
            <a:off x="457200" y="1489075"/>
            <a:ext cx="82296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4" name="Title Placeholder 1"/>
          <p:cNvSpPr>
            <a:spLocks noGrp="1"/>
          </p:cNvSpPr>
          <p:nvPr>
            <p:ph type="title"/>
          </p:nvPr>
        </p:nvSpPr>
        <p:spPr bwMode="auto">
          <a:xfrm>
            <a:off x="0" y="0"/>
            <a:ext cx="9144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4"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6"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cxnSp>
        <p:nvCxnSpPr>
          <p:cNvPr id="17" name="Straight Connector 16"/>
          <p:cNvCxnSpPr/>
          <p:nvPr/>
        </p:nvCxnSpPr>
        <p:spPr>
          <a:xfrm>
            <a:off x="0" y="635317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6643798"/>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395525" y="6501725"/>
            <a:ext cx="293006"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8226883" y="6603447"/>
            <a:ext cx="50910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6633880"/>
            <a:ext cx="9144000" cy="246221"/>
          </a:xfrm>
          <a:prstGeom prst="rect">
            <a:avLst/>
          </a:prstGeom>
          <a:noFill/>
        </p:spPr>
        <p:txBody>
          <a:bodyPr wrap="square" rtlCol="0">
            <a:spAutoFit/>
          </a:bodyPr>
          <a:lstStyle/>
          <a:p>
            <a:pPr algn="ctr"/>
            <a:r>
              <a:rPr lang="en-US" sz="1000" dirty="0" smtClean="0">
                <a:solidFill>
                  <a:srgbClr val="DCDDDE"/>
                </a:solidFill>
                <a:latin typeface="Calibri"/>
              </a:rPr>
              <a:t>ALL CONTENT IS CONFIDENTIAL AND NOT FOR DISTRIBUTION</a:t>
            </a:r>
            <a:endParaRPr lang="en-US" sz="1000" dirty="0">
              <a:solidFill>
                <a:srgbClr val="DCDDDE"/>
              </a:solidFill>
              <a:latin typeface="Calibri"/>
            </a:endParaRPr>
          </a:p>
        </p:txBody>
      </p:sp>
      <p:grpSp>
        <p:nvGrpSpPr>
          <p:cNvPr id="3076" name="Group 4"/>
          <p:cNvGrpSpPr>
            <a:grpSpLocks noChangeAspect="1"/>
          </p:cNvGrpSpPr>
          <p:nvPr/>
        </p:nvGrpSpPr>
        <p:grpSpPr bwMode="auto">
          <a:xfrm>
            <a:off x="304800" y="6423025"/>
            <a:ext cx="474663" cy="166688"/>
            <a:chOff x="192" y="4046"/>
            <a:chExt cx="299" cy="105"/>
          </a:xfrm>
        </p:grpSpPr>
        <p:sp>
          <p:nvSpPr>
            <p:cNvPr id="3075" name="AutoShape 3"/>
            <p:cNvSpPr>
              <a:spLocks noChangeAspect="1" noChangeArrowheads="1" noTextEdit="1"/>
            </p:cNvSpPr>
            <p:nvPr userDrawn="1"/>
          </p:nvSpPr>
          <p:spPr bwMode="auto">
            <a:xfrm>
              <a:off x="192" y="4046"/>
              <a:ext cx="299" cy="1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77" name="Freeform 5"/>
            <p:cNvSpPr>
              <a:spLocks noEditPoints="1"/>
            </p:cNvSpPr>
            <p:nvPr userDrawn="1"/>
          </p:nvSpPr>
          <p:spPr bwMode="auto">
            <a:xfrm>
              <a:off x="192" y="4046"/>
              <a:ext cx="299" cy="105"/>
            </a:xfrm>
            <a:custGeom>
              <a:avLst/>
              <a:gdLst/>
              <a:ahLst/>
              <a:cxnLst>
                <a:cxn ang="0">
                  <a:pos x="1622" y="720"/>
                </a:cxn>
                <a:cxn ang="0">
                  <a:pos x="1296" y="505"/>
                </a:cxn>
                <a:cxn ang="0">
                  <a:pos x="1233" y="618"/>
                </a:cxn>
                <a:cxn ang="0">
                  <a:pos x="1130" y="689"/>
                </a:cxn>
                <a:cxn ang="0">
                  <a:pos x="987" y="719"/>
                </a:cxn>
                <a:cxn ang="0">
                  <a:pos x="642" y="570"/>
                </a:cxn>
                <a:cxn ang="0">
                  <a:pos x="575" y="659"/>
                </a:cxn>
                <a:cxn ang="0">
                  <a:pos x="499" y="707"/>
                </a:cxn>
                <a:cxn ang="0">
                  <a:pos x="382" y="734"/>
                </a:cxn>
                <a:cxn ang="0">
                  <a:pos x="297" y="732"/>
                </a:cxn>
                <a:cxn ang="0">
                  <a:pos x="207" y="711"/>
                </a:cxn>
                <a:cxn ang="0">
                  <a:pos x="133" y="669"/>
                </a:cxn>
                <a:cxn ang="0">
                  <a:pos x="83" y="624"/>
                </a:cxn>
                <a:cxn ang="0">
                  <a:pos x="37" y="552"/>
                </a:cxn>
                <a:cxn ang="0">
                  <a:pos x="9" y="466"/>
                </a:cxn>
                <a:cxn ang="0">
                  <a:pos x="0" y="366"/>
                </a:cxn>
                <a:cxn ang="0">
                  <a:pos x="6" y="287"/>
                </a:cxn>
                <a:cxn ang="0">
                  <a:pos x="31" y="200"/>
                </a:cxn>
                <a:cxn ang="0">
                  <a:pos x="75" y="125"/>
                </a:cxn>
                <a:cxn ang="0">
                  <a:pos x="121" y="75"/>
                </a:cxn>
                <a:cxn ang="0">
                  <a:pos x="188" y="32"/>
                </a:cxn>
                <a:cxn ang="0">
                  <a:pos x="266" y="6"/>
                </a:cxn>
                <a:cxn ang="0">
                  <a:pos x="335" y="0"/>
                </a:cxn>
                <a:cxn ang="0">
                  <a:pos x="472" y="19"/>
                </a:cxn>
                <a:cxn ang="0">
                  <a:pos x="576" y="74"/>
                </a:cxn>
                <a:cxn ang="0">
                  <a:pos x="643" y="165"/>
                </a:cxn>
                <a:cxn ang="0">
                  <a:pos x="1029" y="16"/>
                </a:cxn>
                <a:cxn ang="0">
                  <a:pos x="1147" y="42"/>
                </a:cxn>
                <a:cxn ang="0">
                  <a:pos x="1223" y="92"/>
                </a:cxn>
                <a:cxn ang="0">
                  <a:pos x="1288" y="187"/>
                </a:cxn>
                <a:cxn ang="0">
                  <a:pos x="1804" y="15"/>
                </a:cxn>
                <a:cxn ang="0">
                  <a:pos x="460" y="281"/>
                </a:cxn>
                <a:cxn ang="0">
                  <a:pos x="448" y="234"/>
                </a:cxn>
                <a:cxn ang="0">
                  <a:pos x="418" y="195"/>
                </a:cxn>
                <a:cxn ang="0">
                  <a:pos x="369" y="176"/>
                </a:cxn>
                <a:cxn ang="0">
                  <a:pos x="316" y="178"/>
                </a:cxn>
                <a:cxn ang="0">
                  <a:pos x="258" y="211"/>
                </a:cxn>
                <a:cxn ang="0">
                  <a:pos x="226" y="266"/>
                </a:cxn>
                <a:cxn ang="0">
                  <a:pos x="213" y="370"/>
                </a:cxn>
                <a:cxn ang="0">
                  <a:pos x="221" y="455"/>
                </a:cxn>
                <a:cxn ang="0">
                  <a:pos x="257" y="527"/>
                </a:cxn>
                <a:cxn ang="0">
                  <a:pos x="319" y="561"/>
                </a:cxn>
                <a:cxn ang="0">
                  <a:pos x="375" y="562"/>
                </a:cxn>
                <a:cxn ang="0">
                  <a:pos x="420" y="542"/>
                </a:cxn>
                <a:cxn ang="0">
                  <a:pos x="449" y="497"/>
                </a:cxn>
                <a:cxn ang="0">
                  <a:pos x="651" y="445"/>
                </a:cxn>
                <a:cxn ang="0">
                  <a:pos x="1100" y="312"/>
                </a:cxn>
                <a:cxn ang="0">
                  <a:pos x="1065" y="239"/>
                </a:cxn>
                <a:cxn ang="0">
                  <a:pos x="1007" y="204"/>
                </a:cxn>
                <a:cxn ang="0">
                  <a:pos x="867" y="193"/>
                </a:cxn>
                <a:cxn ang="0">
                  <a:pos x="969" y="537"/>
                </a:cxn>
                <a:cxn ang="0">
                  <a:pos x="1048" y="512"/>
                </a:cxn>
                <a:cxn ang="0">
                  <a:pos x="1087" y="468"/>
                </a:cxn>
                <a:cxn ang="0">
                  <a:pos x="1106" y="373"/>
                </a:cxn>
              </a:cxnLst>
              <a:rect l="0" t="0" r="r" b="b"/>
              <a:pathLst>
                <a:path w="2093" h="735">
                  <a:moveTo>
                    <a:pt x="2093" y="720"/>
                  </a:moveTo>
                  <a:lnTo>
                    <a:pt x="1893" y="720"/>
                  </a:lnTo>
                  <a:lnTo>
                    <a:pt x="1893" y="272"/>
                  </a:lnTo>
                  <a:lnTo>
                    <a:pt x="1772" y="720"/>
                  </a:lnTo>
                  <a:lnTo>
                    <a:pt x="1622" y="720"/>
                  </a:lnTo>
                  <a:lnTo>
                    <a:pt x="1502" y="272"/>
                  </a:lnTo>
                  <a:lnTo>
                    <a:pt x="1502" y="720"/>
                  </a:lnTo>
                  <a:lnTo>
                    <a:pt x="1296" y="720"/>
                  </a:lnTo>
                  <a:lnTo>
                    <a:pt x="1296" y="505"/>
                  </a:lnTo>
                  <a:lnTo>
                    <a:pt x="1296" y="505"/>
                  </a:lnTo>
                  <a:lnTo>
                    <a:pt x="1287" y="531"/>
                  </a:lnTo>
                  <a:lnTo>
                    <a:pt x="1276" y="556"/>
                  </a:lnTo>
                  <a:lnTo>
                    <a:pt x="1264" y="578"/>
                  </a:lnTo>
                  <a:lnTo>
                    <a:pt x="1249" y="599"/>
                  </a:lnTo>
                  <a:lnTo>
                    <a:pt x="1233" y="618"/>
                  </a:lnTo>
                  <a:lnTo>
                    <a:pt x="1216" y="636"/>
                  </a:lnTo>
                  <a:lnTo>
                    <a:pt x="1198" y="652"/>
                  </a:lnTo>
                  <a:lnTo>
                    <a:pt x="1176" y="666"/>
                  </a:lnTo>
                  <a:lnTo>
                    <a:pt x="1154" y="679"/>
                  </a:lnTo>
                  <a:lnTo>
                    <a:pt x="1130" y="689"/>
                  </a:lnTo>
                  <a:lnTo>
                    <a:pt x="1105" y="699"/>
                  </a:lnTo>
                  <a:lnTo>
                    <a:pt x="1078" y="706"/>
                  </a:lnTo>
                  <a:lnTo>
                    <a:pt x="1049" y="713"/>
                  </a:lnTo>
                  <a:lnTo>
                    <a:pt x="1019" y="716"/>
                  </a:lnTo>
                  <a:lnTo>
                    <a:pt x="987" y="719"/>
                  </a:lnTo>
                  <a:lnTo>
                    <a:pt x="953" y="720"/>
                  </a:lnTo>
                  <a:lnTo>
                    <a:pt x="651" y="720"/>
                  </a:lnTo>
                  <a:lnTo>
                    <a:pt x="651" y="547"/>
                  </a:lnTo>
                  <a:lnTo>
                    <a:pt x="651" y="547"/>
                  </a:lnTo>
                  <a:lnTo>
                    <a:pt x="642" y="570"/>
                  </a:lnTo>
                  <a:lnTo>
                    <a:pt x="631" y="590"/>
                  </a:lnTo>
                  <a:lnTo>
                    <a:pt x="619" y="609"/>
                  </a:lnTo>
                  <a:lnTo>
                    <a:pt x="606" y="627"/>
                  </a:lnTo>
                  <a:lnTo>
                    <a:pt x="591" y="643"/>
                  </a:lnTo>
                  <a:lnTo>
                    <a:pt x="575" y="659"/>
                  </a:lnTo>
                  <a:lnTo>
                    <a:pt x="558" y="672"/>
                  </a:lnTo>
                  <a:lnTo>
                    <a:pt x="539" y="686"/>
                  </a:lnTo>
                  <a:lnTo>
                    <a:pt x="539" y="686"/>
                  </a:lnTo>
                  <a:lnTo>
                    <a:pt x="519" y="697"/>
                  </a:lnTo>
                  <a:lnTo>
                    <a:pt x="499" y="707"/>
                  </a:lnTo>
                  <a:lnTo>
                    <a:pt x="477" y="716"/>
                  </a:lnTo>
                  <a:lnTo>
                    <a:pt x="455" y="722"/>
                  </a:lnTo>
                  <a:lnTo>
                    <a:pt x="431" y="728"/>
                  </a:lnTo>
                  <a:lnTo>
                    <a:pt x="407" y="732"/>
                  </a:lnTo>
                  <a:lnTo>
                    <a:pt x="382" y="734"/>
                  </a:lnTo>
                  <a:lnTo>
                    <a:pt x="356" y="735"/>
                  </a:lnTo>
                  <a:lnTo>
                    <a:pt x="356" y="735"/>
                  </a:lnTo>
                  <a:lnTo>
                    <a:pt x="336" y="735"/>
                  </a:lnTo>
                  <a:lnTo>
                    <a:pt x="316" y="734"/>
                  </a:lnTo>
                  <a:lnTo>
                    <a:pt x="297" y="732"/>
                  </a:lnTo>
                  <a:lnTo>
                    <a:pt x="278" y="729"/>
                  </a:lnTo>
                  <a:lnTo>
                    <a:pt x="259" y="725"/>
                  </a:lnTo>
                  <a:lnTo>
                    <a:pt x="241" y="721"/>
                  </a:lnTo>
                  <a:lnTo>
                    <a:pt x="224" y="716"/>
                  </a:lnTo>
                  <a:lnTo>
                    <a:pt x="207" y="711"/>
                  </a:lnTo>
                  <a:lnTo>
                    <a:pt x="192" y="703"/>
                  </a:lnTo>
                  <a:lnTo>
                    <a:pt x="176" y="697"/>
                  </a:lnTo>
                  <a:lnTo>
                    <a:pt x="161" y="688"/>
                  </a:lnTo>
                  <a:lnTo>
                    <a:pt x="147" y="680"/>
                  </a:lnTo>
                  <a:lnTo>
                    <a:pt x="133" y="669"/>
                  </a:lnTo>
                  <a:lnTo>
                    <a:pt x="120" y="660"/>
                  </a:lnTo>
                  <a:lnTo>
                    <a:pt x="107" y="648"/>
                  </a:lnTo>
                  <a:lnTo>
                    <a:pt x="95" y="636"/>
                  </a:lnTo>
                  <a:lnTo>
                    <a:pt x="95" y="636"/>
                  </a:lnTo>
                  <a:lnTo>
                    <a:pt x="83" y="624"/>
                  </a:lnTo>
                  <a:lnTo>
                    <a:pt x="73" y="610"/>
                  </a:lnTo>
                  <a:lnTo>
                    <a:pt x="63" y="596"/>
                  </a:lnTo>
                  <a:lnTo>
                    <a:pt x="54" y="582"/>
                  </a:lnTo>
                  <a:lnTo>
                    <a:pt x="45" y="567"/>
                  </a:lnTo>
                  <a:lnTo>
                    <a:pt x="37" y="552"/>
                  </a:lnTo>
                  <a:lnTo>
                    <a:pt x="31" y="536"/>
                  </a:lnTo>
                  <a:lnTo>
                    <a:pt x="24" y="519"/>
                  </a:lnTo>
                  <a:lnTo>
                    <a:pt x="18" y="502"/>
                  </a:lnTo>
                  <a:lnTo>
                    <a:pt x="14" y="485"/>
                  </a:lnTo>
                  <a:lnTo>
                    <a:pt x="9" y="466"/>
                  </a:lnTo>
                  <a:lnTo>
                    <a:pt x="6" y="448"/>
                  </a:lnTo>
                  <a:lnTo>
                    <a:pt x="3" y="427"/>
                  </a:lnTo>
                  <a:lnTo>
                    <a:pt x="1" y="408"/>
                  </a:lnTo>
                  <a:lnTo>
                    <a:pt x="0" y="387"/>
                  </a:lnTo>
                  <a:lnTo>
                    <a:pt x="0" y="366"/>
                  </a:lnTo>
                  <a:lnTo>
                    <a:pt x="0" y="366"/>
                  </a:lnTo>
                  <a:lnTo>
                    <a:pt x="0" y="346"/>
                  </a:lnTo>
                  <a:lnTo>
                    <a:pt x="1" y="326"/>
                  </a:lnTo>
                  <a:lnTo>
                    <a:pt x="3" y="307"/>
                  </a:lnTo>
                  <a:lnTo>
                    <a:pt x="6" y="287"/>
                  </a:lnTo>
                  <a:lnTo>
                    <a:pt x="9" y="269"/>
                  </a:lnTo>
                  <a:lnTo>
                    <a:pt x="14" y="251"/>
                  </a:lnTo>
                  <a:lnTo>
                    <a:pt x="19" y="233"/>
                  </a:lnTo>
                  <a:lnTo>
                    <a:pt x="24" y="216"/>
                  </a:lnTo>
                  <a:lnTo>
                    <a:pt x="31" y="200"/>
                  </a:lnTo>
                  <a:lnTo>
                    <a:pt x="38" y="185"/>
                  </a:lnTo>
                  <a:lnTo>
                    <a:pt x="46" y="169"/>
                  </a:lnTo>
                  <a:lnTo>
                    <a:pt x="55" y="154"/>
                  </a:lnTo>
                  <a:lnTo>
                    <a:pt x="64" y="139"/>
                  </a:lnTo>
                  <a:lnTo>
                    <a:pt x="75" y="125"/>
                  </a:lnTo>
                  <a:lnTo>
                    <a:pt x="85" y="111"/>
                  </a:lnTo>
                  <a:lnTo>
                    <a:pt x="97" y="99"/>
                  </a:lnTo>
                  <a:lnTo>
                    <a:pt x="97" y="99"/>
                  </a:lnTo>
                  <a:lnTo>
                    <a:pt x="108" y="87"/>
                  </a:lnTo>
                  <a:lnTo>
                    <a:pt x="121" y="75"/>
                  </a:lnTo>
                  <a:lnTo>
                    <a:pt x="134" y="66"/>
                  </a:lnTo>
                  <a:lnTo>
                    <a:pt x="147" y="55"/>
                  </a:lnTo>
                  <a:lnTo>
                    <a:pt x="160" y="47"/>
                  </a:lnTo>
                  <a:lnTo>
                    <a:pt x="175" y="38"/>
                  </a:lnTo>
                  <a:lnTo>
                    <a:pt x="188" y="32"/>
                  </a:lnTo>
                  <a:lnTo>
                    <a:pt x="203" y="24"/>
                  </a:lnTo>
                  <a:lnTo>
                    <a:pt x="218" y="19"/>
                  </a:lnTo>
                  <a:lnTo>
                    <a:pt x="234" y="14"/>
                  </a:lnTo>
                  <a:lnTo>
                    <a:pt x="249" y="10"/>
                  </a:lnTo>
                  <a:lnTo>
                    <a:pt x="266" y="6"/>
                  </a:lnTo>
                  <a:lnTo>
                    <a:pt x="282" y="3"/>
                  </a:lnTo>
                  <a:lnTo>
                    <a:pt x="300" y="2"/>
                  </a:lnTo>
                  <a:lnTo>
                    <a:pt x="317" y="1"/>
                  </a:lnTo>
                  <a:lnTo>
                    <a:pt x="335" y="0"/>
                  </a:lnTo>
                  <a:lnTo>
                    <a:pt x="335" y="0"/>
                  </a:lnTo>
                  <a:lnTo>
                    <a:pt x="365" y="1"/>
                  </a:lnTo>
                  <a:lnTo>
                    <a:pt x="395" y="3"/>
                  </a:lnTo>
                  <a:lnTo>
                    <a:pt x="422" y="6"/>
                  </a:lnTo>
                  <a:lnTo>
                    <a:pt x="448" y="12"/>
                  </a:lnTo>
                  <a:lnTo>
                    <a:pt x="472" y="19"/>
                  </a:lnTo>
                  <a:lnTo>
                    <a:pt x="497" y="27"/>
                  </a:lnTo>
                  <a:lnTo>
                    <a:pt x="518" y="36"/>
                  </a:lnTo>
                  <a:lnTo>
                    <a:pt x="539" y="48"/>
                  </a:lnTo>
                  <a:lnTo>
                    <a:pt x="558" y="59"/>
                  </a:lnTo>
                  <a:lnTo>
                    <a:pt x="576" y="74"/>
                  </a:lnTo>
                  <a:lnTo>
                    <a:pt x="591" y="89"/>
                  </a:lnTo>
                  <a:lnTo>
                    <a:pt x="607" y="106"/>
                  </a:lnTo>
                  <a:lnTo>
                    <a:pt x="620" y="124"/>
                  </a:lnTo>
                  <a:lnTo>
                    <a:pt x="632" y="144"/>
                  </a:lnTo>
                  <a:lnTo>
                    <a:pt x="643" y="165"/>
                  </a:lnTo>
                  <a:lnTo>
                    <a:pt x="651" y="189"/>
                  </a:lnTo>
                  <a:lnTo>
                    <a:pt x="651" y="15"/>
                  </a:lnTo>
                  <a:lnTo>
                    <a:pt x="1003" y="15"/>
                  </a:lnTo>
                  <a:lnTo>
                    <a:pt x="1003" y="15"/>
                  </a:lnTo>
                  <a:lnTo>
                    <a:pt x="1029" y="16"/>
                  </a:lnTo>
                  <a:lnTo>
                    <a:pt x="1054" y="18"/>
                  </a:lnTo>
                  <a:lnTo>
                    <a:pt x="1079" y="21"/>
                  </a:lnTo>
                  <a:lnTo>
                    <a:pt x="1103" y="28"/>
                  </a:lnTo>
                  <a:lnTo>
                    <a:pt x="1125" y="34"/>
                  </a:lnTo>
                  <a:lnTo>
                    <a:pt x="1147" y="42"/>
                  </a:lnTo>
                  <a:lnTo>
                    <a:pt x="1168" y="53"/>
                  </a:lnTo>
                  <a:lnTo>
                    <a:pt x="1187" y="65"/>
                  </a:lnTo>
                  <a:lnTo>
                    <a:pt x="1187" y="65"/>
                  </a:lnTo>
                  <a:lnTo>
                    <a:pt x="1206" y="77"/>
                  </a:lnTo>
                  <a:lnTo>
                    <a:pt x="1223" y="92"/>
                  </a:lnTo>
                  <a:lnTo>
                    <a:pt x="1239" y="108"/>
                  </a:lnTo>
                  <a:lnTo>
                    <a:pt x="1253" y="125"/>
                  </a:lnTo>
                  <a:lnTo>
                    <a:pt x="1266" y="144"/>
                  </a:lnTo>
                  <a:lnTo>
                    <a:pt x="1277" y="165"/>
                  </a:lnTo>
                  <a:lnTo>
                    <a:pt x="1288" y="187"/>
                  </a:lnTo>
                  <a:lnTo>
                    <a:pt x="1296" y="210"/>
                  </a:lnTo>
                  <a:lnTo>
                    <a:pt x="1296" y="15"/>
                  </a:lnTo>
                  <a:lnTo>
                    <a:pt x="1592" y="15"/>
                  </a:lnTo>
                  <a:lnTo>
                    <a:pt x="1695" y="454"/>
                  </a:lnTo>
                  <a:lnTo>
                    <a:pt x="1804" y="15"/>
                  </a:lnTo>
                  <a:lnTo>
                    <a:pt x="2093" y="15"/>
                  </a:lnTo>
                  <a:lnTo>
                    <a:pt x="2093" y="720"/>
                  </a:lnTo>
                  <a:close/>
                  <a:moveTo>
                    <a:pt x="651" y="445"/>
                  </a:moveTo>
                  <a:lnTo>
                    <a:pt x="651" y="281"/>
                  </a:lnTo>
                  <a:lnTo>
                    <a:pt x="460" y="281"/>
                  </a:lnTo>
                  <a:lnTo>
                    <a:pt x="460" y="281"/>
                  </a:lnTo>
                  <a:lnTo>
                    <a:pt x="458" y="268"/>
                  </a:lnTo>
                  <a:lnTo>
                    <a:pt x="456" y="257"/>
                  </a:lnTo>
                  <a:lnTo>
                    <a:pt x="452" y="245"/>
                  </a:lnTo>
                  <a:lnTo>
                    <a:pt x="448" y="234"/>
                  </a:lnTo>
                  <a:lnTo>
                    <a:pt x="444" y="225"/>
                  </a:lnTo>
                  <a:lnTo>
                    <a:pt x="439" y="216"/>
                  </a:lnTo>
                  <a:lnTo>
                    <a:pt x="432" y="209"/>
                  </a:lnTo>
                  <a:lnTo>
                    <a:pt x="426" y="202"/>
                  </a:lnTo>
                  <a:lnTo>
                    <a:pt x="418" y="195"/>
                  </a:lnTo>
                  <a:lnTo>
                    <a:pt x="410" y="190"/>
                  </a:lnTo>
                  <a:lnTo>
                    <a:pt x="401" y="186"/>
                  </a:lnTo>
                  <a:lnTo>
                    <a:pt x="391" y="181"/>
                  </a:lnTo>
                  <a:lnTo>
                    <a:pt x="381" y="178"/>
                  </a:lnTo>
                  <a:lnTo>
                    <a:pt x="369" y="176"/>
                  </a:lnTo>
                  <a:lnTo>
                    <a:pt x="357" y="175"/>
                  </a:lnTo>
                  <a:lnTo>
                    <a:pt x="344" y="175"/>
                  </a:lnTo>
                  <a:lnTo>
                    <a:pt x="344" y="175"/>
                  </a:lnTo>
                  <a:lnTo>
                    <a:pt x="329" y="176"/>
                  </a:lnTo>
                  <a:lnTo>
                    <a:pt x="316" y="178"/>
                  </a:lnTo>
                  <a:lnTo>
                    <a:pt x="302" y="181"/>
                  </a:lnTo>
                  <a:lnTo>
                    <a:pt x="290" y="187"/>
                  </a:lnTo>
                  <a:lnTo>
                    <a:pt x="279" y="193"/>
                  </a:lnTo>
                  <a:lnTo>
                    <a:pt x="268" y="202"/>
                  </a:lnTo>
                  <a:lnTo>
                    <a:pt x="258" y="211"/>
                  </a:lnTo>
                  <a:lnTo>
                    <a:pt x="248" y="222"/>
                  </a:lnTo>
                  <a:lnTo>
                    <a:pt x="248" y="222"/>
                  </a:lnTo>
                  <a:lnTo>
                    <a:pt x="240" y="235"/>
                  </a:lnTo>
                  <a:lnTo>
                    <a:pt x="233" y="250"/>
                  </a:lnTo>
                  <a:lnTo>
                    <a:pt x="226" y="266"/>
                  </a:lnTo>
                  <a:lnTo>
                    <a:pt x="221" y="284"/>
                  </a:lnTo>
                  <a:lnTo>
                    <a:pt x="218" y="303"/>
                  </a:lnTo>
                  <a:lnTo>
                    <a:pt x="215" y="325"/>
                  </a:lnTo>
                  <a:lnTo>
                    <a:pt x="213" y="347"/>
                  </a:lnTo>
                  <a:lnTo>
                    <a:pt x="213" y="370"/>
                  </a:lnTo>
                  <a:lnTo>
                    <a:pt x="213" y="370"/>
                  </a:lnTo>
                  <a:lnTo>
                    <a:pt x="213" y="393"/>
                  </a:lnTo>
                  <a:lnTo>
                    <a:pt x="215" y="416"/>
                  </a:lnTo>
                  <a:lnTo>
                    <a:pt x="217" y="436"/>
                  </a:lnTo>
                  <a:lnTo>
                    <a:pt x="221" y="455"/>
                  </a:lnTo>
                  <a:lnTo>
                    <a:pt x="226" y="473"/>
                  </a:lnTo>
                  <a:lnTo>
                    <a:pt x="232" y="489"/>
                  </a:lnTo>
                  <a:lnTo>
                    <a:pt x="239" y="503"/>
                  </a:lnTo>
                  <a:lnTo>
                    <a:pt x="247" y="515"/>
                  </a:lnTo>
                  <a:lnTo>
                    <a:pt x="257" y="527"/>
                  </a:lnTo>
                  <a:lnTo>
                    <a:pt x="267" y="537"/>
                  </a:lnTo>
                  <a:lnTo>
                    <a:pt x="279" y="545"/>
                  </a:lnTo>
                  <a:lnTo>
                    <a:pt x="290" y="553"/>
                  </a:lnTo>
                  <a:lnTo>
                    <a:pt x="304" y="558"/>
                  </a:lnTo>
                  <a:lnTo>
                    <a:pt x="319" y="561"/>
                  </a:lnTo>
                  <a:lnTo>
                    <a:pt x="336" y="563"/>
                  </a:lnTo>
                  <a:lnTo>
                    <a:pt x="353" y="564"/>
                  </a:lnTo>
                  <a:lnTo>
                    <a:pt x="353" y="564"/>
                  </a:lnTo>
                  <a:lnTo>
                    <a:pt x="364" y="564"/>
                  </a:lnTo>
                  <a:lnTo>
                    <a:pt x="375" y="562"/>
                  </a:lnTo>
                  <a:lnTo>
                    <a:pt x="385" y="560"/>
                  </a:lnTo>
                  <a:lnTo>
                    <a:pt x="395" y="557"/>
                  </a:lnTo>
                  <a:lnTo>
                    <a:pt x="403" y="553"/>
                  </a:lnTo>
                  <a:lnTo>
                    <a:pt x="411" y="547"/>
                  </a:lnTo>
                  <a:lnTo>
                    <a:pt x="420" y="542"/>
                  </a:lnTo>
                  <a:lnTo>
                    <a:pt x="426" y="535"/>
                  </a:lnTo>
                  <a:lnTo>
                    <a:pt x="434" y="527"/>
                  </a:lnTo>
                  <a:lnTo>
                    <a:pt x="439" y="518"/>
                  </a:lnTo>
                  <a:lnTo>
                    <a:pt x="444" y="508"/>
                  </a:lnTo>
                  <a:lnTo>
                    <a:pt x="449" y="497"/>
                  </a:lnTo>
                  <a:lnTo>
                    <a:pt x="452" y="486"/>
                  </a:lnTo>
                  <a:lnTo>
                    <a:pt x="457" y="473"/>
                  </a:lnTo>
                  <a:lnTo>
                    <a:pt x="459" y="460"/>
                  </a:lnTo>
                  <a:lnTo>
                    <a:pt x="461" y="445"/>
                  </a:lnTo>
                  <a:lnTo>
                    <a:pt x="651" y="445"/>
                  </a:lnTo>
                  <a:close/>
                  <a:moveTo>
                    <a:pt x="1106" y="373"/>
                  </a:moveTo>
                  <a:lnTo>
                    <a:pt x="1106" y="373"/>
                  </a:lnTo>
                  <a:lnTo>
                    <a:pt x="1105" y="351"/>
                  </a:lnTo>
                  <a:lnTo>
                    <a:pt x="1103" y="331"/>
                  </a:lnTo>
                  <a:lnTo>
                    <a:pt x="1100" y="312"/>
                  </a:lnTo>
                  <a:lnTo>
                    <a:pt x="1095" y="294"/>
                  </a:lnTo>
                  <a:lnTo>
                    <a:pt x="1090" y="278"/>
                  </a:lnTo>
                  <a:lnTo>
                    <a:pt x="1083" y="263"/>
                  </a:lnTo>
                  <a:lnTo>
                    <a:pt x="1074" y="249"/>
                  </a:lnTo>
                  <a:lnTo>
                    <a:pt x="1065" y="239"/>
                  </a:lnTo>
                  <a:lnTo>
                    <a:pt x="1065" y="239"/>
                  </a:lnTo>
                  <a:lnTo>
                    <a:pt x="1052" y="227"/>
                  </a:lnTo>
                  <a:lnTo>
                    <a:pt x="1040" y="218"/>
                  </a:lnTo>
                  <a:lnTo>
                    <a:pt x="1024" y="210"/>
                  </a:lnTo>
                  <a:lnTo>
                    <a:pt x="1007" y="204"/>
                  </a:lnTo>
                  <a:lnTo>
                    <a:pt x="988" y="199"/>
                  </a:lnTo>
                  <a:lnTo>
                    <a:pt x="968" y="195"/>
                  </a:lnTo>
                  <a:lnTo>
                    <a:pt x="946" y="193"/>
                  </a:lnTo>
                  <a:lnTo>
                    <a:pt x="922" y="193"/>
                  </a:lnTo>
                  <a:lnTo>
                    <a:pt x="867" y="193"/>
                  </a:lnTo>
                  <a:lnTo>
                    <a:pt x="867" y="539"/>
                  </a:lnTo>
                  <a:lnTo>
                    <a:pt x="927" y="539"/>
                  </a:lnTo>
                  <a:lnTo>
                    <a:pt x="927" y="539"/>
                  </a:lnTo>
                  <a:lnTo>
                    <a:pt x="949" y="538"/>
                  </a:lnTo>
                  <a:lnTo>
                    <a:pt x="969" y="537"/>
                  </a:lnTo>
                  <a:lnTo>
                    <a:pt x="988" y="533"/>
                  </a:lnTo>
                  <a:lnTo>
                    <a:pt x="1005" y="530"/>
                  </a:lnTo>
                  <a:lnTo>
                    <a:pt x="1021" y="525"/>
                  </a:lnTo>
                  <a:lnTo>
                    <a:pt x="1035" y="520"/>
                  </a:lnTo>
                  <a:lnTo>
                    <a:pt x="1048" y="512"/>
                  </a:lnTo>
                  <a:lnTo>
                    <a:pt x="1059" y="504"/>
                  </a:lnTo>
                  <a:lnTo>
                    <a:pt x="1059" y="504"/>
                  </a:lnTo>
                  <a:lnTo>
                    <a:pt x="1070" y="494"/>
                  </a:lnTo>
                  <a:lnTo>
                    <a:pt x="1080" y="482"/>
                  </a:lnTo>
                  <a:lnTo>
                    <a:pt x="1087" y="468"/>
                  </a:lnTo>
                  <a:lnTo>
                    <a:pt x="1094" y="452"/>
                  </a:lnTo>
                  <a:lnTo>
                    <a:pt x="1100" y="435"/>
                  </a:lnTo>
                  <a:lnTo>
                    <a:pt x="1103" y="417"/>
                  </a:lnTo>
                  <a:lnTo>
                    <a:pt x="1105" y="396"/>
                  </a:lnTo>
                  <a:lnTo>
                    <a:pt x="1106" y="373"/>
                  </a:lnTo>
                  <a:lnTo>
                    <a:pt x="1106" y="373"/>
                  </a:lnTo>
                  <a:close/>
                </a:path>
              </a:pathLst>
            </a:custGeom>
            <a:solidFill>
              <a:srgbClr val="00529B"/>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spTree>
    <p:extLst>
      <p:ext uri="{BB962C8B-B14F-4D97-AF65-F5344CB8AC3E}">
        <p14:creationId xmlns:p14="http://schemas.microsoft.com/office/powerpoint/2010/main" val="11366943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8" r:id="rId11"/>
    <p:sldLayoutId id="2147483830" r:id="rId12"/>
    <p:sldLayoutId id="2147483831" r:id="rId13"/>
    <p:sldLayoutId id="2147483832" r:id="rId14"/>
  </p:sldLayoutIdLst>
  <p:txStyles>
    <p:titleStyle>
      <a:lvl1pPr algn="ctr" rtl="0" eaLnBrk="0" fontAlgn="base" hangingPunct="0">
        <a:lnSpc>
          <a:spcPct val="100000"/>
        </a:lnSpc>
        <a:spcBef>
          <a:spcPct val="0"/>
        </a:spcBef>
        <a:spcAft>
          <a:spcPct val="0"/>
        </a:spcAft>
        <a:defRPr sz="3200" kern="1200">
          <a:solidFill>
            <a:srgbClr val="FFD457"/>
          </a:solidFill>
          <a:latin typeface="+mj-lt"/>
          <a:ea typeface="+mj-ea"/>
          <a:cs typeface="+mj-cs"/>
        </a:defRPr>
      </a:lvl1pPr>
      <a:lvl2pPr algn="ctr" rtl="0" eaLnBrk="0" fontAlgn="base" hangingPunct="0">
        <a:lnSpc>
          <a:spcPts val="4400"/>
        </a:lnSpc>
        <a:spcBef>
          <a:spcPct val="0"/>
        </a:spcBef>
        <a:spcAft>
          <a:spcPct val="0"/>
        </a:spcAft>
        <a:defRPr sz="4400">
          <a:solidFill>
            <a:srgbClr val="FFC000"/>
          </a:solidFill>
          <a:latin typeface="Calibri" pitchFamily="34" charset="0"/>
        </a:defRPr>
      </a:lvl2pPr>
      <a:lvl3pPr algn="ctr" rtl="0" eaLnBrk="0" fontAlgn="base" hangingPunct="0">
        <a:lnSpc>
          <a:spcPts val="4400"/>
        </a:lnSpc>
        <a:spcBef>
          <a:spcPct val="0"/>
        </a:spcBef>
        <a:spcAft>
          <a:spcPct val="0"/>
        </a:spcAft>
        <a:defRPr sz="4400">
          <a:solidFill>
            <a:srgbClr val="FFC000"/>
          </a:solidFill>
          <a:latin typeface="Calibri" pitchFamily="34" charset="0"/>
        </a:defRPr>
      </a:lvl3pPr>
      <a:lvl4pPr algn="ctr" rtl="0" eaLnBrk="0" fontAlgn="base" hangingPunct="0">
        <a:lnSpc>
          <a:spcPts val="4400"/>
        </a:lnSpc>
        <a:spcBef>
          <a:spcPct val="0"/>
        </a:spcBef>
        <a:spcAft>
          <a:spcPct val="0"/>
        </a:spcAft>
        <a:defRPr sz="4400">
          <a:solidFill>
            <a:srgbClr val="FFC000"/>
          </a:solidFill>
          <a:latin typeface="Calibri" pitchFamily="34" charset="0"/>
        </a:defRPr>
      </a:lvl4pPr>
      <a:lvl5pPr algn="ctr" rtl="0" eaLnBrk="0" fontAlgn="base" hangingPunct="0">
        <a:lnSpc>
          <a:spcPts val="4400"/>
        </a:lnSpc>
        <a:spcBef>
          <a:spcPct val="0"/>
        </a:spcBef>
        <a:spcAft>
          <a:spcPct val="0"/>
        </a:spcAft>
        <a:defRPr sz="4400">
          <a:solidFill>
            <a:srgbClr val="FFC000"/>
          </a:solidFill>
          <a:latin typeface="Calibri" pitchFamily="34" charset="0"/>
        </a:defRPr>
      </a:lvl5pPr>
      <a:lvl6pPr marL="457200" algn="ctr" rtl="0" fontAlgn="base">
        <a:lnSpc>
          <a:spcPts val="4400"/>
        </a:lnSpc>
        <a:spcBef>
          <a:spcPct val="0"/>
        </a:spcBef>
        <a:spcAft>
          <a:spcPct val="0"/>
        </a:spcAft>
        <a:defRPr sz="4400">
          <a:solidFill>
            <a:srgbClr val="FFC000"/>
          </a:solidFill>
          <a:latin typeface="Calibri" pitchFamily="34" charset="0"/>
        </a:defRPr>
      </a:lvl6pPr>
      <a:lvl7pPr marL="914400" algn="ctr" rtl="0" fontAlgn="base">
        <a:lnSpc>
          <a:spcPts val="4400"/>
        </a:lnSpc>
        <a:spcBef>
          <a:spcPct val="0"/>
        </a:spcBef>
        <a:spcAft>
          <a:spcPct val="0"/>
        </a:spcAft>
        <a:defRPr sz="4400">
          <a:solidFill>
            <a:srgbClr val="FFC000"/>
          </a:solidFill>
          <a:latin typeface="Calibri" pitchFamily="34" charset="0"/>
        </a:defRPr>
      </a:lvl7pPr>
      <a:lvl8pPr marL="1371600" algn="ctr" rtl="0" fontAlgn="base">
        <a:lnSpc>
          <a:spcPts val="4400"/>
        </a:lnSpc>
        <a:spcBef>
          <a:spcPct val="0"/>
        </a:spcBef>
        <a:spcAft>
          <a:spcPct val="0"/>
        </a:spcAft>
        <a:defRPr sz="4400">
          <a:solidFill>
            <a:srgbClr val="FFC000"/>
          </a:solidFill>
          <a:latin typeface="Calibri" pitchFamily="34" charset="0"/>
        </a:defRPr>
      </a:lvl8pPr>
      <a:lvl9pPr marL="1828800" algn="ctr" rtl="0" fontAlgn="base">
        <a:lnSpc>
          <a:spcPts val="4400"/>
        </a:lnSpc>
        <a:spcBef>
          <a:spcPct val="0"/>
        </a:spcBef>
        <a:spcAft>
          <a:spcPct val="0"/>
        </a:spcAft>
        <a:defRPr sz="4400">
          <a:solidFill>
            <a:srgbClr val="FFC000"/>
          </a:solidFill>
          <a:latin typeface="Calibri" pitchFamily="34" charset="0"/>
        </a:defRPr>
      </a:lvl9pPr>
    </p:titleStyle>
    <p:bodyStyle>
      <a:lvl1pPr marL="342900" indent="-342900" algn="l" rtl="0" eaLnBrk="0" fontAlgn="base" hangingPunct="0">
        <a:spcBef>
          <a:spcPct val="20000"/>
        </a:spcBef>
        <a:spcAft>
          <a:spcPct val="0"/>
        </a:spcAft>
        <a:buClr>
          <a:srgbClr val="FFD457"/>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D457"/>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D457"/>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D457"/>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D457"/>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18" name="Group 17"/>
          <p:cNvGrpSpPr/>
          <p:nvPr/>
        </p:nvGrpSpPr>
        <p:grpSpPr>
          <a:xfrm>
            <a:off x="0" y="-13648"/>
            <a:ext cx="5009566" cy="6871650"/>
            <a:chOff x="0" y="-13648"/>
            <a:chExt cx="5009566" cy="6871650"/>
          </a:xfrm>
        </p:grpSpPr>
        <p:cxnSp>
          <p:nvCxnSpPr>
            <p:cNvPr id="20" name="Straight Connector 19"/>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flipV="1">
            <a:off x="0" y="0"/>
            <a:ext cx="9144000"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53" name="Text Placeholder 2"/>
          <p:cNvSpPr>
            <a:spLocks noGrp="1"/>
          </p:cNvSpPr>
          <p:nvPr>
            <p:ph type="body" idx="1"/>
          </p:nvPr>
        </p:nvSpPr>
        <p:spPr bwMode="auto">
          <a:xfrm>
            <a:off x="457200" y="1489075"/>
            <a:ext cx="82296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4" name="Title Placeholder 1"/>
          <p:cNvSpPr>
            <a:spLocks noGrp="1"/>
          </p:cNvSpPr>
          <p:nvPr>
            <p:ph type="title"/>
          </p:nvPr>
        </p:nvSpPr>
        <p:spPr bwMode="auto">
          <a:xfrm>
            <a:off x="0" y="0"/>
            <a:ext cx="9144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4" name="Date Placeholder 3"/>
          <p:cNvSpPr>
            <a:spLocks noGrp="1"/>
          </p:cNvSpPr>
          <p:nvPr>
            <p:ph type="dt" sz="half" idx="2"/>
          </p:nvPr>
        </p:nvSpPr>
        <p:spPr>
          <a:xfrm>
            <a:off x="7538484" y="6324302"/>
            <a:ext cx="938104"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52655A1-65ED-4164-8D8E-23EA0717165A}" type="datetimeFigureOut">
              <a:rPr lang="en-US" smtClean="0">
                <a:solidFill>
                  <a:srgbClr val="003399"/>
                </a:solidFill>
              </a:rPr>
              <a:pPr>
                <a:defRPr/>
              </a:pPr>
              <a:t>3/1/2016</a:t>
            </a:fld>
            <a:endParaRPr lang="en-US" dirty="0">
              <a:solidFill>
                <a:srgbClr val="003399"/>
              </a:solidFill>
            </a:endParaRPr>
          </a:p>
        </p:txBody>
      </p:sp>
      <p:sp>
        <p:nvSpPr>
          <p:cNvPr id="16" name="Slide Number Placeholder 5"/>
          <p:cNvSpPr>
            <a:spLocks noGrp="1"/>
          </p:cNvSpPr>
          <p:nvPr>
            <p:ph type="sldNum" sz="quarter" idx="4"/>
          </p:nvPr>
        </p:nvSpPr>
        <p:spPr>
          <a:xfrm>
            <a:off x="8484781" y="6324302"/>
            <a:ext cx="45672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3C6C858-49D8-4E91-970D-07AADC860260}" type="slidenum">
              <a:rPr lang="en-US" smtClean="0">
                <a:solidFill>
                  <a:srgbClr val="003399"/>
                </a:solidFill>
              </a:rPr>
              <a:pPr>
                <a:defRPr/>
              </a:pPr>
              <a:t>‹#›</a:t>
            </a:fld>
            <a:endParaRPr lang="en-US" dirty="0">
              <a:solidFill>
                <a:srgbClr val="003399"/>
              </a:solidFill>
            </a:endParaRPr>
          </a:p>
        </p:txBody>
      </p:sp>
      <p:cxnSp>
        <p:nvCxnSpPr>
          <p:cNvPr id="17" name="Straight Connector 16"/>
          <p:cNvCxnSpPr/>
          <p:nvPr/>
        </p:nvCxnSpPr>
        <p:spPr>
          <a:xfrm>
            <a:off x="0" y="6353175"/>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6643798"/>
            <a:ext cx="9144000"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395525" y="6501725"/>
            <a:ext cx="293006"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8226883" y="6603447"/>
            <a:ext cx="509105"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466725" y="6396038"/>
            <a:ext cx="482600" cy="212725"/>
            <a:chOff x="294" y="4029"/>
            <a:chExt cx="304" cy="134"/>
          </a:xfrm>
        </p:grpSpPr>
        <p:sp>
          <p:nvSpPr>
            <p:cNvPr id="3" name="AutoShape 3"/>
            <p:cNvSpPr>
              <a:spLocks noChangeAspect="1" noChangeArrowheads="1" noTextEdit="1"/>
            </p:cNvSpPr>
            <p:nvPr userDrawn="1"/>
          </p:nvSpPr>
          <p:spPr bwMode="auto">
            <a:xfrm>
              <a:off x="294" y="4029"/>
              <a:ext cx="304" cy="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4" name="Freeform 5"/>
            <p:cNvSpPr>
              <a:spLocks noEditPoints="1"/>
            </p:cNvSpPr>
            <p:nvPr userDrawn="1"/>
          </p:nvSpPr>
          <p:spPr bwMode="auto">
            <a:xfrm>
              <a:off x="294" y="4029"/>
              <a:ext cx="207" cy="66"/>
            </a:xfrm>
            <a:custGeom>
              <a:avLst/>
              <a:gdLst/>
              <a:ahLst/>
              <a:cxnLst>
                <a:cxn ang="0">
                  <a:pos x="757" y="120"/>
                </a:cxn>
                <a:cxn ang="0">
                  <a:pos x="934" y="120"/>
                </a:cxn>
                <a:cxn ang="0">
                  <a:pos x="890" y="8"/>
                </a:cxn>
                <a:cxn ang="0">
                  <a:pos x="656" y="8"/>
                </a:cxn>
                <a:cxn ang="0">
                  <a:pos x="459" y="88"/>
                </a:cxn>
                <a:cxn ang="0">
                  <a:pos x="501" y="98"/>
                </a:cxn>
                <a:cxn ang="0">
                  <a:pos x="524" y="118"/>
                </a:cxn>
                <a:cxn ang="0">
                  <a:pos x="536" y="154"/>
                </a:cxn>
                <a:cxn ang="0">
                  <a:pos x="534" y="188"/>
                </a:cxn>
                <a:cxn ang="0">
                  <a:pos x="521" y="220"/>
                </a:cxn>
                <a:cxn ang="0">
                  <a:pos x="496" y="237"/>
                </a:cxn>
                <a:cxn ang="0">
                  <a:pos x="428" y="242"/>
                </a:cxn>
                <a:cxn ang="0">
                  <a:pos x="472" y="323"/>
                </a:cxn>
                <a:cxn ang="0">
                  <a:pos x="544" y="312"/>
                </a:cxn>
                <a:cxn ang="0">
                  <a:pos x="595" y="280"/>
                </a:cxn>
                <a:cxn ang="0">
                  <a:pos x="624" y="230"/>
                </a:cxn>
                <a:cxn ang="0">
                  <a:pos x="633" y="165"/>
                </a:cxn>
                <a:cxn ang="0">
                  <a:pos x="629" y="120"/>
                </a:cxn>
                <a:cxn ang="0">
                  <a:pos x="610" y="68"/>
                </a:cxn>
                <a:cxn ang="0">
                  <a:pos x="571" y="28"/>
                </a:cxn>
                <a:cxn ang="0">
                  <a:pos x="510" y="9"/>
                </a:cxn>
                <a:cxn ang="0">
                  <a:pos x="304" y="124"/>
                </a:cxn>
                <a:cxn ang="0">
                  <a:pos x="295" y="84"/>
                </a:cxn>
                <a:cxn ang="0">
                  <a:pos x="271" y="41"/>
                </a:cxn>
                <a:cxn ang="0">
                  <a:pos x="231" y="13"/>
                </a:cxn>
                <a:cxn ang="0">
                  <a:pos x="176" y="0"/>
                </a:cxn>
                <a:cxn ang="0">
                  <a:pos x="126" y="3"/>
                </a:cxn>
                <a:cxn ang="0">
                  <a:pos x="68" y="26"/>
                </a:cxn>
                <a:cxn ang="0">
                  <a:pos x="26" y="69"/>
                </a:cxn>
                <a:cxn ang="0">
                  <a:pos x="3" y="130"/>
                </a:cxn>
                <a:cxn ang="0">
                  <a:pos x="1" y="182"/>
                </a:cxn>
                <a:cxn ang="0">
                  <a:pos x="17" y="244"/>
                </a:cxn>
                <a:cxn ang="0">
                  <a:pos x="53" y="294"/>
                </a:cxn>
                <a:cxn ang="0">
                  <a:pos x="107" y="323"/>
                </a:cxn>
                <a:cxn ang="0">
                  <a:pos x="161" y="330"/>
                </a:cxn>
                <a:cxn ang="0">
                  <a:pos x="222" y="318"/>
                </a:cxn>
                <a:cxn ang="0">
                  <a:pos x="267" y="288"/>
                </a:cxn>
                <a:cxn ang="0">
                  <a:pos x="295" y="247"/>
                </a:cxn>
                <a:cxn ang="0">
                  <a:pos x="305" y="199"/>
                </a:cxn>
                <a:cxn ang="0">
                  <a:pos x="204" y="220"/>
                </a:cxn>
                <a:cxn ang="0">
                  <a:pos x="179" y="248"/>
                </a:cxn>
                <a:cxn ang="0">
                  <a:pos x="150" y="251"/>
                </a:cxn>
                <a:cxn ang="0">
                  <a:pos x="123" y="240"/>
                </a:cxn>
                <a:cxn ang="0">
                  <a:pos x="107" y="218"/>
                </a:cxn>
                <a:cxn ang="0">
                  <a:pos x="98" y="165"/>
                </a:cxn>
                <a:cxn ang="0">
                  <a:pos x="105" y="119"/>
                </a:cxn>
                <a:cxn ang="0">
                  <a:pos x="119" y="94"/>
                </a:cxn>
                <a:cxn ang="0">
                  <a:pos x="143" y="80"/>
                </a:cxn>
                <a:cxn ang="0">
                  <a:pos x="165" y="79"/>
                </a:cxn>
                <a:cxn ang="0">
                  <a:pos x="188" y="87"/>
                </a:cxn>
                <a:cxn ang="0">
                  <a:pos x="206" y="113"/>
                </a:cxn>
              </a:cxnLst>
              <a:rect l="0" t="0" r="r" b="b"/>
              <a:pathLst>
                <a:path w="1034" h="330">
                  <a:moveTo>
                    <a:pt x="656" y="323"/>
                  </a:moveTo>
                  <a:lnTo>
                    <a:pt x="755" y="323"/>
                  </a:lnTo>
                  <a:lnTo>
                    <a:pt x="755" y="120"/>
                  </a:lnTo>
                  <a:lnTo>
                    <a:pt x="757" y="120"/>
                  </a:lnTo>
                  <a:lnTo>
                    <a:pt x="800" y="323"/>
                  </a:lnTo>
                  <a:lnTo>
                    <a:pt x="886" y="323"/>
                  </a:lnTo>
                  <a:lnTo>
                    <a:pt x="932" y="120"/>
                  </a:lnTo>
                  <a:lnTo>
                    <a:pt x="934" y="120"/>
                  </a:lnTo>
                  <a:lnTo>
                    <a:pt x="934" y="283"/>
                  </a:lnTo>
                  <a:lnTo>
                    <a:pt x="1034" y="283"/>
                  </a:lnTo>
                  <a:lnTo>
                    <a:pt x="1034" y="8"/>
                  </a:lnTo>
                  <a:lnTo>
                    <a:pt x="890" y="8"/>
                  </a:lnTo>
                  <a:lnTo>
                    <a:pt x="845" y="193"/>
                  </a:lnTo>
                  <a:lnTo>
                    <a:pt x="844" y="193"/>
                  </a:lnTo>
                  <a:lnTo>
                    <a:pt x="799" y="8"/>
                  </a:lnTo>
                  <a:lnTo>
                    <a:pt x="656" y="8"/>
                  </a:lnTo>
                  <a:lnTo>
                    <a:pt x="656" y="323"/>
                  </a:lnTo>
                  <a:close/>
                  <a:moveTo>
                    <a:pt x="428" y="88"/>
                  </a:moveTo>
                  <a:lnTo>
                    <a:pt x="459" y="88"/>
                  </a:lnTo>
                  <a:lnTo>
                    <a:pt x="459" y="88"/>
                  </a:lnTo>
                  <a:lnTo>
                    <a:pt x="472" y="89"/>
                  </a:lnTo>
                  <a:lnTo>
                    <a:pt x="483" y="90"/>
                  </a:lnTo>
                  <a:lnTo>
                    <a:pt x="493" y="93"/>
                  </a:lnTo>
                  <a:lnTo>
                    <a:pt x="501" y="98"/>
                  </a:lnTo>
                  <a:lnTo>
                    <a:pt x="509" y="102"/>
                  </a:lnTo>
                  <a:lnTo>
                    <a:pt x="515" y="107"/>
                  </a:lnTo>
                  <a:lnTo>
                    <a:pt x="520" y="113"/>
                  </a:lnTo>
                  <a:lnTo>
                    <a:pt x="524" y="118"/>
                  </a:lnTo>
                  <a:lnTo>
                    <a:pt x="528" y="124"/>
                  </a:lnTo>
                  <a:lnTo>
                    <a:pt x="530" y="131"/>
                  </a:lnTo>
                  <a:lnTo>
                    <a:pt x="535" y="144"/>
                  </a:lnTo>
                  <a:lnTo>
                    <a:pt x="536" y="154"/>
                  </a:lnTo>
                  <a:lnTo>
                    <a:pt x="537" y="163"/>
                  </a:lnTo>
                  <a:lnTo>
                    <a:pt x="537" y="163"/>
                  </a:lnTo>
                  <a:lnTo>
                    <a:pt x="536" y="175"/>
                  </a:lnTo>
                  <a:lnTo>
                    <a:pt x="534" y="188"/>
                  </a:lnTo>
                  <a:lnTo>
                    <a:pt x="530" y="202"/>
                  </a:lnTo>
                  <a:lnTo>
                    <a:pt x="527" y="208"/>
                  </a:lnTo>
                  <a:lnTo>
                    <a:pt x="524" y="213"/>
                  </a:lnTo>
                  <a:lnTo>
                    <a:pt x="521" y="220"/>
                  </a:lnTo>
                  <a:lnTo>
                    <a:pt x="515" y="225"/>
                  </a:lnTo>
                  <a:lnTo>
                    <a:pt x="510" y="229"/>
                  </a:lnTo>
                  <a:lnTo>
                    <a:pt x="503" y="234"/>
                  </a:lnTo>
                  <a:lnTo>
                    <a:pt x="496" y="237"/>
                  </a:lnTo>
                  <a:lnTo>
                    <a:pt x="487" y="240"/>
                  </a:lnTo>
                  <a:lnTo>
                    <a:pt x="478" y="241"/>
                  </a:lnTo>
                  <a:lnTo>
                    <a:pt x="467" y="242"/>
                  </a:lnTo>
                  <a:lnTo>
                    <a:pt x="428" y="242"/>
                  </a:lnTo>
                  <a:lnTo>
                    <a:pt x="428" y="88"/>
                  </a:lnTo>
                  <a:close/>
                  <a:moveTo>
                    <a:pt x="331" y="323"/>
                  </a:moveTo>
                  <a:lnTo>
                    <a:pt x="472" y="323"/>
                  </a:lnTo>
                  <a:lnTo>
                    <a:pt x="472" y="323"/>
                  </a:lnTo>
                  <a:lnTo>
                    <a:pt x="492" y="323"/>
                  </a:lnTo>
                  <a:lnTo>
                    <a:pt x="511" y="321"/>
                  </a:lnTo>
                  <a:lnTo>
                    <a:pt x="528" y="316"/>
                  </a:lnTo>
                  <a:lnTo>
                    <a:pt x="544" y="312"/>
                  </a:lnTo>
                  <a:lnTo>
                    <a:pt x="558" y="306"/>
                  </a:lnTo>
                  <a:lnTo>
                    <a:pt x="572" y="298"/>
                  </a:lnTo>
                  <a:lnTo>
                    <a:pt x="584" y="289"/>
                  </a:lnTo>
                  <a:lnTo>
                    <a:pt x="595" y="280"/>
                  </a:lnTo>
                  <a:lnTo>
                    <a:pt x="603" y="269"/>
                  </a:lnTo>
                  <a:lnTo>
                    <a:pt x="612" y="257"/>
                  </a:lnTo>
                  <a:lnTo>
                    <a:pt x="618" y="244"/>
                  </a:lnTo>
                  <a:lnTo>
                    <a:pt x="624" y="230"/>
                  </a:lnTo>
                  <a:lnTo>
                    <a:pt x="628" y="215"/>
                  </a:lnTo>
                  <a:lnTo>
                    <a:pt x="631" y="199"/>
                  </a:lnTo>
                  <a:lnTo>
                    <a:pt x="633" y="182"/>
                  </a:lnTo>
                  <a:lnTo>
                    <a:pt x="633" y="165"/>
                  </a:lnTo>
                  <a:lnTo>
                    <a:pt x="633" y="165"/>
                  </a:lnTo>
                  <a:lnTo>
                    <a:pt x="633" y="150"/>
                  </a:lnTo>
                  <a:lnTo>
                    <a:pt x="632" y="135"/>
                  </a:lnTo>
                  <a:lnTo>
                    <a:pt x="629" y="120"/>
                  </a:lnTo>
                  <a:lnTo>
                    <a:pt x="626" y="106"/>
                  </a:lnTo>
                  <a:lnTo>
                    <a:pt x="622" y="93"/>
                  </a:lnTo>
                  <a:lnTo>
                    <a:pt x="616" y="79"/>
                  </a:lnTo>
                  <a:lnTo>
                    <a:pt x="610" y="68"/>
                  </a:lnTo>
                  <a:lnTo>
                    <a:pt x="602" y="56"/>
                  </a:lnTo>
                  <a:lnTo>
                    <a:pt x="593" y="45"/>
                  </a:lnTo>
                  <a:lnTo>
                    <a:pt x="583" y="36"/>
                  </a:lnTo>
                  <a:lnTo>
                    <a:pt x="571" y="28"/>
                  </a:lnTo>
                  <a:lnTo>
                    <a:pt x="558" y="20"/>
                  </a:lnTo>
                  <a:lnTo>
                    <a:pt x="543" y="15"/>
                  </a:lnTo>
                  <a:lnTo>
                    <a:pt x="527" y="11"/>
                  </a:lnTo>
                  <a:lnTo>
                    <a:pt x="510" y="9"/>
                  </a:lnTo>
                  <a:lnTo>
                    <a:pt x="491" y="8"/>
                  </a:lnTo>
                  <a:lnTo>
                    <a:pt x="331" y="8"/>
                  </a:lnTo>
                  <a:lnTo>
                    <a:pt x="331" y="323"/>
                  </a:lnTo>
                  <a:close/>
                  <a:moveTo>
                    <a:pt x="304" y="124"/>
                  </a:moveTo>
                  <a:lnTo>
                    <a:pt x="304" y="124"/>
                  </a:lnTo>
                  <a:lnTo>
                    <a:pt x="302" y="110"/>
                  </a:lnTo>
                  <a:lnTo>
                    <a:pt x="298" y="96"/>
                  </a:lnTo>
                  <a:lnTo>
                    <a:pt x="295" y="84"/>
                  </a:lnTo>
                  <a:lnTo>
                    <a:pt x="290" y="72"/>
                  </a:lnTo>
                  <a:lnTo>
                    <a:pt x="284" y="61"/>
                  </a:lnTo>
                  <a:lnTo>
                    <a:pt x="278" y="50"/>
                  </a:lnTo>
                  <a:lnTo>
                    <a:pt x="271" y="41"/>
                  </a:lnTo>
                  <a:lnTo>
                    <a:pt x="262" y="33"/>
                  </a:lnTo>
                  <a:lnTo>
                    <a:pt x="252" y="26"/>
                  </a:lnTo>
                  <a:lnTo>
                    <a:pt x="242" y="18"/>
                  </a:lnTo>
                  <a:lnTo>
                    <a:pt x="231" y="13"/>
                  </a:lnTo>
                  <a:lnTo>
                    <a:pt x="219" y="9"/>
                  </a:lnTo>
                  <a:lnTo>
                    <a:pt x="205" y="4"/>
                  </a:lnTo>
                  <a:lnTo>
                    <a:pt x="191" y="2"/>
                  </a:lnTo>
                  <a:lnTo>
                    <a:pt x="176" y="0"/>
                  </a:lnTo>
                  <a:lnTo>
                    <a:pt x="161" y="0"/>
                  </a:lnTo>
                  <a:lnTo>
                    <a:pt x="161" y="0"/>
                  </a:lnTo>
                  <a:lnTo>
                    <a:pt x="143" y="0"/>
                  </a:lnTo>
                  <a:lnTo>
                    <a:pt x="126" y="3"/>
                  </a:lnTo>
                  <a:lnTo>
                    <a:pt x="109" y="6"/>
                  </a:lnTo>
                  <a:lnTo>
                    <a:pt x="94" y="12"/>
                  </a:lnTo>
                  <a:lnTo>
                    <a:pt x="81" y="18"/>
                  </a:lnTo>
                  <a:lnTo>
                    <a:pt x="68" y="26"/>
                  </a:lnTo>
                  <a:lnTo>
                    <a:pt x="55" y="35"/>
                  </a:lnTo>
                  <a:lnTo>
                    <a:pt x="44" y="45"/>
                  </a:lnTo>
                  <a:lnTo>
                    <a:pt x="34" y="57"/>
                  </a:lnTo>
                  <a:lnTo>
                    <a:pt x="26" y="69"/>
                  </a:lnTo>
                  <a:lnTo>
                    <a:pt x="18" y="83"/>
                  </a:lnTo>
                  <a:lnTo>
                    <a:pt x="12" y="98"/>
                  </a:lnTo>
                  <a:lnTo>
                    <a:pt x="6" y="113"/>
                  </a:lnTo>
                  <a:lnTo>
                    <a:pt x="3" y="130"/>
                  </a:lnTo>
                  <a:lnTo>
                    <a:pt x="1" y="147"/>
                  </a:lnTo>
                  <a:lnTo>
                    <a:pt x="0" y="165"/>
                  </a:lnTo>
                  <a:lnTo>
                    <a:pt x="0" y="165"/>
                  </a:lnTo>
                  <a:lnTo>
                    <a:pt x="1" y="182"/>
                  </a:lnTo>
                  <a:lnTo>
                    <a:pt x="3" y="199"/>
                  </a:lnTo>
                  <a:lnTo>
                    <a:pt x="6" y="215"/>
                  </a:lnTo>
                  <a:lnTo>
                    <a:pt x="11" y="230"/>
                  </a:lnTo>
                  <a:lnTo>
                    <a:pt x="17" y="244"/>
                  </a:lnTo>
                  <a:lnTo>
                    <a:pt x="24" y="258"/>
                  </a:lnTo>
                  <a:lnTo>
                    <a:pt x="32" y="271"/>
                  </a:lnTo>
                  <a:lnTo>
                    <a:pt x="42" y="283"/>
                  </a:lnTo>
                  <a:lnTo>
                    <a:pt x="53" y="294"/>
                  </a:lnTo>
                  <a:lnTo>
                    <a:pt x="65" y="302"/>
                  </a:lnTo>
                  <a:lnTo>
                    <a:pt x="78" y="311"/>
                  </a:lnTo>
                  <a:lnTo>
                    <a:pt x="92" y="317"/>
                  </a:lnTo>
                  <a:lnTo>
                    <a:pt x="107" y="323"/>
                  </a:lnTo>
                  <a:lnTo>
                    <a:pt x="125" y="327"/>
                  </a:lnTo>
                  <a:lnTo>
                    <a:pt x="142" y="329"/>
                  </a:lnTo>
                  <a:lnTo>
                    <a:pt x="161" y="330"/>
                  </a:lnTo>
                  <a:lnTo>
                    <a:pt x="161" y="330"/>
                  </a:lnTo>
                  <a:lnTo>
                    <a:pt x="177" y="330"/>
                  </a:lnTo>
                  <a:lnTo>
                    <a:pt x="193" y="327"/>
                  </a:lnTo>
                  <a:lnTo>
                    <a:pt x="208" y="324"/>
                  </a:lnTo>
                  <a:lnTo>
                    <a:pt x="222" y="318"/>
                  </a:lnTo>
                  <a:lnTo>
                    <a:pt x="235" y="313"/>
                  </a:lnTo>
                  <a:lnTo>
                    <a:pt x="247" y="306"/>
                  </a:lnTo>
                  <a:lnTo>
                    <a:pt x="258" y="298"/>
                  </a:lnTo>
                  <a:lnTo>
                    <a:pt x="267" y="288"/>
                  </a:lnTo>
                  <a:lnTo>
                    <a:pt x="276" y="279"/>
                  </a:lnTo>
                  <a:lnTo>
                    <a:pt x="283" y="269"/>
                  </a:lnTo>
                  <a:lnTo>
                    <a:pt x="290" y="257"/>
                  </a:lnTo>
                  <a:lnTo>
                    <a:pt x="295" y="247"/>
                  </a:lnTo>
                  <a:lnTo>
                    <a:pt x="299" y="235"/>
                  </a:lnTo>
                  <a:lnTo>
                    <a:pt x="303" y="223"/>
                  </a:lnTo>
                  <a:lnTo>
                    <a:pt x="305" y="211"/>
                  </a:lnTo>
                  <a:lnTo>
                    <a:pt x="305" y="199"/>
                  </a:lnTo>
                  <a:lnTo>
                    <a:pt x="209" y="199"/>
                  </a:lnTo>
                  <a:lnTo>
                    <a:pt x="209" y="199"/>
                  </a:lnTo>
                  <a:lnTo>
                    <a:pt x="207" y="210"/>
                  </a:lnTo>
                  <a:lnTo>
                    <a:pt x="204" y="220"/>
                  </a:lnTo>
                  <a:lnTo>
                    <a:pt x="200" y="228"/>
                  </a:lnTo>
                  <a:lnTo>
                    <a:pt x="194" y="237"/>
                  </a:lnTo>
                  <a:lnTo>
                    <a:pt x="187" y="243"/>
                  </a:lnTo>
                  <a:lnTo>
                    <a:pt x="179" y="248"/>
                  </a:lnTo>
                  <a:lnTo>
                    <a:pt x="170" y="251"/>
                  </a:lnTo>
                  <a:lnTo>
                    <a:pt x="158" y="252"/>
                  </a:lnTo>
                  <a:lnTo>
                    <a:pt x="158" y="252"/>
                  </a:lnTo>
                  <a:lnTo>
                    <a:pt x="150" y="251"/>
                  </a:lnTo>
                  <a:lnTo>
                    <a:pt x="143" y="250"/>
                  </a:lnTo>
                  <a:lnTo>
                    <a:pt x="135" y="248"/>
                  </a:lnTo>
                  <a:lnTo>
                    <a:pt x="130" y="244"/>
                  </a:lnTo>
                  <a:lnTo>
                    <a:pt x="123" y="240"/>
                  </a:lnTo>
                  <a:lnTo>
                    <a:pt x="119" y="236"/>
                  </a:lnTo>
                  <a:lnTo>
                    <a:pt x="115" y="230"/>
                  </a:lnTo>
                  <a:lnTo>
                    <a:pt x="111" y="224"/>
                  </a:lnTo>
                  <a:lnTo>
                    <a:pt x="107" y="218"/>
                  </a:lnTo>
                  <a:lnTo>
                    <a:pt x="105" y="211"/>
                  </a:lnTo>
                  <a:lnTo>
                    <a:pt x="101" y="196"/>
                  </a:lnTo>
                  <a:lnTo>
                    <a:pt x="99" y="181"/>
                  </a:lnTo>
                  <a:lnTo>
                    <a:pt x="98" y="165"/>
                  </a:lnTo>
                  <a:lnTo>
                    <a:pt x="98" y="165"/>
                  </a:lnTo>
                  <a:lnTo>
                    <a:pt x="99" y="149"/>
                  </a:lnTo>
                  <a:lnTo>
                    <a:pt x="101" y="134"/>
                  </a:lnTo>
                  <a:lnTo>
                    <a:pt x="105" y="119"/>
                  </a:lnTo>
                  <a:lnTo>
                    <a:pt x="107" y="113"/>
                  </a:lnTo>
                  <a:lnTo>
                    <a:pt x="111" y="106"/>
                  </a:lnTo>
                  <a:lnTo>
                    <a:pt x="115" y="100"/>
                  </a:lnTo>
                  <a:lnTo>
                    <a:pt x="119" y="94"/>
                  </a:lnTo>
                  <a:lnTo>
                    <a:pt x="123" y="90"/>
                  </a:lnTo>
                  <a:lnTo>
                    <a:pt x="130" y="86"/>
                  </a:lnTo>
                  <a:lnTo>
                    <a:pt x="135" y="83"/>
                  </a:lnTo>
                  <a:lnTo>
                    <a:pt x="143" y="80"/>
                  </a:lnTo>
                  <a:lnTo>
                    <a:pt x="150" y="79"/>
                  </a:lnTo>
                  <a:lnTo>
                    <a:pt x="158" y="78"/>
                  </a:lnTo>
                  <a:lnTo>
                    <a:pt x="158" y="78"/>
                  </a:lnTo>
                  <a:lnTo>
                    <a:pt x="165" y="79"/>
                  </a:lnTo>
                  <a:lnTo>
                    <a:pt x="172" y="80"/>
                  </a:lnTo>
                  <a:lnTo>
                    <a:pt x="177" y="81"/>
                  </a:lnTo>
                  <a:lnTo>
                    <a:pt x="182" y="84"/>
                  </a:lnTo>
                  <a:lnTo>
                    <a:pt x="188" y="87"/>
                  </a:lnTo>
                  <a:lnTo>
                    <a:pt x="191" y="90"/>
                  </a:lnTo>
                  <a:lnTo>
                    <a:pt x="198" y="98"/>
                  </a:lnTo>
                  <a:lnTo>
                    <a:pt x="203" y="105"/>
                  </a:lnTo>
                  <a:lnTo>
                    <a:pt x="206" y="113"/>
                  </a:lnTo>
                  <a:lnTo>
                    <a:pt x="208" y="120"/>
                  </a:lnTo>
                  <a:lnTo>
                    <a:pt x="209" y="124"/>
                  </a:lnTo>
                  <a:lnTo>
                    <a:pt x="304" y="1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78" name="Rectangle 6"/>
            <p:cNvSpPr>
              <a:spLocks noChangeArrowheads="1"/>
            </p:cNvSpPr>
            <p:nvPr userDrawn="1"/>
          </p:nvSpPr>
          <p:spPr bwMode="auto">
            <a:xfrm>
              <a:off x="481" y="4107"/>
              <a:ext cx="20" cy="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79" name="Freeform 7"/>
            <p:cNvSpPr>
              <a:spLocks/>
            </p:cNvSpPr>
            <p:nvPr userDrawn="1"/>
          </p:nvSpPr>
          <p:spPr bwMode="auto">
            <a:xfrm>
              <a:off x="386" y="4106"/>
              <a:ext cx="88" cy="54"/>
            </a:xfrm>
            <a:custGeom>
              <a:avLst/>
              <a:gdLst/>
              <a:ahLst/>
              <a:cxnLst>
                <a:cxn ang="0">
                  <a:pos x="101" y="272"/>
                </a:cxn>
                <a:cxn ang="0">
                  <a:pos x="101" y="128"/>
                </a:cxn>
                <a:cxn ang="0">
                  <a:pos x="103" y="109"/>
                </a:cxn>
                <a:cxn ang="0">
                  <a:pos x="110" y="94"/>
                </a:cxn>
                <a:cxn ang="0">
                  <a:pos x="120" y="85"/>
                </a:cxn>
                <a:cxn ang="0">
                  <a:pos x="137" y="80"/>
                </a:cxn>
                <a:cxn ang="0">
                  <a:pos x="146" y="81"/>
                </a:cxn>
                <a:cxn ang="0">
                  <a:pos x="160" y="89"/>
                </a:cxn>
                <a:cxn ang="0">
                  <a:pos x="167" y="103"/>
                </a:cxn>
                <a:cxn ang="0">
                  <a:pos x="170" y="119"/>
                </a:cxn>
                <a:cxn ang="0">
                  <a:pos x="170" y="272"/>
                </a:cxn>
                <a:cxn ang="0">
                  <a:pos x="271" y="128"/>
                </a:cxn>
                <a:cxn ang="0">
                  <a:pos x="272" y="119"/>
                </a:cxn>
                <a:cxn ang="0">
                  <a:pos x="275" y="102"/>
                </a:cxn>
                <a:cxn ang="0">
                  <a:pos x="284" y="89"/>
                </a:cxn>
                <a:cxn ang="0">
                  <a:pos x="297" y="81"/>
                </a:cxn>
                <a:cxn ang="0">
                  <a:pos x="306" y="80"/>
                </a:cxn>
                <a:cxn ang="0">
                  <a:pos x="325" y="85"/>
                </a:cxn>
                <a:cxn ang="0">
                  <a:pos x="334" y="95"/>
                </a:cxn>
                <a:cxn ang="0">
                  <a:pos x="339" y="110"/>
                </a:cxn>
                <a:cxn ang="0">
                  <a:pos x="340" y="128"/>
                </a:cxn>
                <a:cxn ang="0">
                  <a:pos x="441" y="272"/>
                </a:cxn>
                <a:cxn ang="0">
                  <a:pos x="441" y="90"/>
                </a:cxn>
                <a:cxn ang="0">
                  <a:pos x="438" y="65"/>
                </a:cxn>
                <a:cxn ang="0">
                  <a:pos x="434" y="50"/>
                </a:cxn>
                <a:cxn ang="0">
                  <a:pos x="426" y="35"/>
                </a:cxn>
                <a:cxn ang="0">
                  <a:pos x="415" y="22"/>
                </a:cxn>
                <a:cxn ang="0">
                  <a:pos x="401" y="12"/>
                </a:cxn>
                <a:cxn ang="0">
                  <a:pos x="384" y="4"/>
                </a:cxn>
                <a:cxn ang="0">
                  <a:pos x="362" y="0"/>
                </a:cxn>
                <a:cxn ang="0">
                  <a:pos x="349" y="0"/>
                </a:cxn>
                <a:cxn ang="0">
                  <a:pos x="327" y="1"/>
                </a:cxn>
                <a:cxn ang="0">
                  <a:pos x="307" y="5"/>
                </a:cxn>
                <a:cxn ang="0">
                  <a:pos x="292" y="12"/>
                </a:cxn>
                <a:cxn ang="0">
                  <a:pos x="272" y="27"/>
                </a:cxn>
                <a:cxn ang="0">
                  <a:pos x="259" y="42"/>
                </a:cxn>
                <a:cxn ang="0">
                  <a:pos x="253" y="32"/>
                </a:cxn>
                <a:cxn ang="0">
                  <a:pos x="238" y="16"/>
                </a:cxn>
                <a:cxn ang="0">
                  <a:pos x="218" y="6"/>
                </a:cxn>
                <a:cxn ang="0">
                  <a:pos x="198" y="0"/>
                </a:cxn>
                <a:cxn ang="0">
                  <a:pos x="186" y="0"/>
                </a:cxn>
                <a:cxn ang="0">
                  <a:pos x="160" y="2"/>
                </a:cxn>
                <a:cxn ang="0">
                  <a:pos x="137" y="9"/>
                </a:cxn>
                <a:cxn ang="0">
                  <a:pos x="116" y="22"/>
                </a:cxn>
                <a:cxn ang="0">
                  <a:pos x="99" y="42"/>
                </a:cxn>
                <a:cxn ang="0">
                  <a:pos x="98" y="6"/>
                </a:cxn>
                <a:cxn ang="0">
                  <a:pos x="0" y="272"/>
                </a:cxn>
              </a:cxnLst>
              <a:rect l="0" t="0" r="r" b="b"/>
              <a:pathLst>
                <a:path w="441" h="272">
                  <a:moveTo>
                    <a:pt x="0" y="272"/>
                  </a:moveTo>
                  <a:lnTo>
                    <a:pt x="101" y="272"/>
                  </a:lnTo>
                  <a:lnTo>
                    <a:pt x="101" y="128"/>
                  </a:lnTo>
                  <a:lnTo>
                    <a:pt x="101" y="128"/>
                  </a:lnTo>
                  <a:lnTo>
                    <a:pt x="102" y="119"/>
                  </a:lnTo>
                  <a:lnTo>
                    <a:pt x="103" y="109"/>
                  </a:lnTo>
                  <a:lnTo>
                    <a:pt x="106" y="102"/>
                  </a:lnTo>
                  <a:lnTo>
                    <a:pt x="110" y="94"/>
                  </a:lnTo>
                  <a:lnTo>
                    <a:pt x="114" y="89"/>
                  </a:lnTo>
                  <a:lnTo>
                    <a:pt x="120" y="85"/>
                  </a:lnTo>
                  <a:lnTo>
                    <a:pt x="127" y="81"/>
                  </a:lnTo>
                  <a:lnTo>
                    <a:pt x="137" y="80"/>
                  </a:lnTo>
                  <a:lnTo>
                    <a:pt x="137" y="80"/>
                  </a:lnTo>
                  <a:lnTo>
                    <a:pt x="146" y="81"/>
                  </a:lnTo>
                  <a:lnTo>
                    <a:pt x="155" y="85"/>
                  </a:lnTo>
                  <a:lnTo>
                    <a:pt x="160" y="89"/>
                  </a:lnTo>
                  <a:lnTo>
                    <a:pt x="165" y="95"/>
                  </a:lnTo>
                  <a:lnTo>
                    <a:pt x="167" y="103"/>
                  </a:lnTo>
                  <a:lnTo>
                    <a:pt x="169" y="110"/>
                  </a:lnTo>
                  <a:lnTo>
                    <a:pt x="170" y="119"/>
                  </a:lnTo>
                  <a:lnTo>
                    <a:pt x="170" y="128"/>
                  </a:lnTo>
                  <a:lnTo>
                    <a:pt x="170" y="272"/>
                  </a:lnTo>
                  <a:lnTo>
                    <a:pt x="271" y="272"/>
                  </a:lnTo>
                  <a:lnTo>
                    <a:pt x="271" y="128"/>
                  </a:lnTo>
                  <a:lnTo>
                    <a:pt x="271" y="128"/>
                  </a:lnTo>
                  <a:lnTo>
                    <a:pt x="272" y="119"/>
                  </a:lnTo>
                  <a:lnTo>
                    <a:pt x="273" y="109"/>
                  </a:lnTo>
                  <a:lnTo>
                    <a:pt x="275" y="102"/>
                  </a:lnTo>
                  <a:lnTo>
                    <a:pt x="280" y="94"/>
                  </a:lnTo>
                  <a:lnTo>
                    <a:pt x="284" y="89"/>
                  </a:lnTo>
                  <a:lnTo>
                    <a:pt x="289" y="85"/>
                  </a:lnTo>
                  <a:lnTo>
                    <a:pt x="297" y="81"/>
                  </a:lnTo>
                  <a:lnTo>
                    <a:pt x="306" y="80"/>
                  </a:lnTo>
                  <a:lnTo>
                    <a:pt x="306" y="80"/>
                  </a:lnTo>
                  <a:lnTo>
                    <a:pt x="316" y="81"/>
                  </a:lnTo>
                  <a:lnTo>
                    <a:pt x="325" y="85"/>
                  </a:lnTo>
                  <a:lnTo>
                    <a:pt x="330" y="89"/>
                  </a:lnTo>
                  <a:lnTo>
                    <a:pt x="334" y="95"/>
                  </a:lnTo>
                  <a:lnTo>
                    <a:pt x="336" y="103"/>
                  </a:lnTo>
                  <a:lnTo>
                    <a:pt x="339" y="110"/>
                  </a:lnTo>
                  <a:lnTo>
                    <a:pt x="340" y="119"/>
                  </a:lnTo>
                  <a:lnTo>
                    <a:pt x="340" y="128"/>
                  </a:lnTo>
                  <a:lnTo>
                    <a:pt x="340" y="272"/>
                  </a:lnTo>
                  <a:lnTo>
                    <a:pt x="441" y="272"/>
                  </a:lnTo>
                  <a:lnTo>
                    <a:pt x="441" y="90"/>
                  </a:lnTo>
                  <a:lnTo>
                    <a:pt x="441" y="90"/>
                  </a:lnTo>
                  <a:lnTo>
                    <a:pt x="439" y="74"/>
                  </a:lnTo>
                  <a:lnTo>
                    <a:pt x="438" y="65"/>
                  </a:lnTo>
                  <a:lnTo>
                    <a:pt x="436" y="58"/>
                  </a:lnTo>
                  <a:lnTo>
                    <a:pt x="434" y="50"/>
                  </a:lnTo>
                  <a:lnTo>
                    <a:pt x="430" y="43"/>
                  </a:lnTo>
                  <a:lnTo>
                    <a:pt x="426" y="35"/>
                  </a:lnTo>
                  <a:lnTo>
                    <a:pt x="421" y="29"/>
                  </a:lnTo>
                  <a:lnTo>
                    <a:pt x="415" y="22"/>
                  </a:lnTo>
                  <a:lnTo>
                    <a:pt x="408" y="17"/>
                  </a:lnTo>
                  <a:lnTo>
                    <a:pt x="401" y="12"/>
                  </a:lnTo>
                  <a:lnTo>
                    <a:pt x="392" y="7"/>
                  </a:lnTo>
                  <a:lnTo>
                    <a:pt x="384" y="4"/>
                  </a:lnTo>
                  <a:lnTo>
                    <a:pt x="373" y="2"/>
                  </a:lnTo>
                  <a:lnTo>
                    <a:pt x="362" y="0"/>
                  </a:lnTo>
                  <a:lnTo>
                    <a:pt x="349" y="0"/>
                  </a:lnTo>
                  <a:lnTo>
                    <a:pt x="349" y="0"/>
                  </a:lnTo>
                  <a:lnTo>
                    <a:pt x="337" y="0"/>
                  </a:lnTo>
                  <a:lnTo>
                    <a:pt x="327" y="1"/>
                  </a:lnTo>
                  <a:lnTo>
                    <a:pt x="317" y="3"/>
                  </a:lnTo>
                  <a:lnTo>
                    <a:pt x="307" y="5"/>
                  </a:lnTo>
                  <a:lnTo>
                    <a:pt x="300" y="8"/>
                  </a:lnTo>
                  <a:lnTo>
                    <a:pt x="292" y="12"/>
                  </a:lnTo>
                  <a:lnTo>
                    <a:pt x="281" y="19"/>
                  </a:lnTo>
                  <a:lnTo>
                    <a:pt x="272" y="27"/>
                  </a:lnTo>
                  <a:lnTo>
                    <a:pt x="266" y="33"/>
                  </a:lnTo>
                  <a:lnTo>
                    <a:pt x="259" y="42"/>
                  </a:lnTo>
                  <a:lnTo>
                    <a:pt x="259" y="42"/>
                  </a:lnTo>
                  <a:lnTo>
                    <a:pt x="253" y="32"/>
                  </a:lnTo>
                  <a:lnTo>
                    <a:pt x="246" y="23"/>
                  </a:lnTo>
                  <a:lnTo>
                    <a:pt x="238" y="16"/>
                  </a:lnTo>
                  <a:lnTo>
                    <a:pt x="229" y="11"/>
                  </a:lnTo>
                  <a:lnTo>
                    <a:pt x="218" y="6"/>
                  </a:lnTo>
                  <a:lnTo>
                    <a:pt x="209" y="2"/>
                  </a:lnTo>
                  <a:lnTo>
                    <a:pt x="198" y="0"/>
                  </a:lnTo>
                  <a:lnTo>
                    <a:pt x="186" y="0"/>
                  </a:lnTo>
                  <a:lnTo>
                    <a:pt x="186" y="0"/>
                  </a:lnTo>
                  <a:lnTo>
                    <a:pt x="173" y="0"/>
                  </a:lnTo>
                  <a:lnTo>
                    <a:pt x="160" y="2"/>
                  </a:lnTo>
                  <a:lnTo>
                    <a:pt x="149" y="5"/>
                  </a:lnTo>
                  <a:lnTo>
                    <a:pt x="137" y="9"/>
                  </a:lnTo>
                  <a:lnTo>
                    <a:pt x="126" y="15"/>
                  </a:lnTo>
                  <a:lnTo>
                    <a:pt x="116" y="22"/>
                  </a:lnTo>
                  <a:lnTo>
                    <a:pt x="108" y="31"/>
                  </a:lnTo>
                  <a:lnTo>
                    <a:pt x="99" y="42"/>
                  </a:lnTo>
                  <a:lnTo>
                    <a:pt x="98" y="42"/>
                  </a:lnTo>
                  <a:lnTo>
                    <a:pt x="98" y="6"/>
                  </a:lnTo>
                  <a:lnTo>
                    <a:pt x="0" y="6"/>
                  </a:lnTo>
                  <a:lnTo>
                    <a:pt x="0" y="27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0" name="Freeform 8"/>
            <p:cNvSpPr>
              <a:spLocks/>
            </p:cNvSpPr>
            <p:nvPr userDrawn="1"/>
          </p:nvSpPr>
          <p:spPr bwMode="auto">
            <a:xfrm>
              <a:off x="323" y="4096"/>
              <a:ext cx="58" cy="67"/>
            </a:xfrm>
            <a:custGeom>
              <a:avLst/>
              <a:gdLst/>
              <a:ahLst/>
              <a:cxnLst>
                <a:cxn ang="0">
                  <a:pos x="283" y="85"/>
                </a:cxn>
                <a:cxn ang="0">
                  <a:pos x="270" y="50"/>
                </a:cxn>
                <a:cxn ang="0">
                  <a:pos x="247" y="25"/>
                </a:cxn>
                <a:cxn ang="0">
                  <a:pos x="215" y="10"/>
                </a:cxn>
                <a:cxn ang="0">
                  <a:pos x="179" y="2"/>
                </a:cxn>
                <a:cxn ang="0">
                  <a:pos x="144" y="0"/>
                </a:cxn>
                <a:cxn ang="0">
                  <a:pos x="98" y="4"/>
                </a:cxn>
                <a:cxn ang="0">
                  <a:pos x="64" y="15"/>
                </a:cxn>
                <a:cxn ang="0">
                  <a:pos x="34" y="34"/>
                </a:cxn>
                <a:cxn ang="0">
                  <a:pos x="15" y="62"/>
                </a:cxn>
                <a:cxn ang="0">
                  <a:pos x="6" y="101"/>
                </a:cxn>
                <a:cxn ang="0">
                  <a:pos x="8" y="121"/>
                </a:cxn>
                <a:cxn ang="0">
                  <a:pos x="17" y="145"/>
                </a:cxn>
                <a:cxn ang="0">
                  <a:pos x="34" y="166"/>
                </a:cxn>
                <a:cxn ang="0">
                  <a:pos x="60" y="182"/>
                </a:cxn>
                <a:cxn ang="0">
                  <a:pos x="95" y="195"/>
                </a:cxn>
                <a:cxn ang="0">
                  <a:pos x="157" y="208"/>
                </a:cxn>
                <a:cxn ang="0">
                  <a:pos x="180" y="218"/>
                </a:cxn>
                <a:cxn ang="0">
                  <a:pos x="187" y="234"/>
                </a:cxn>
                <a:cxn ang="0">
                  <a:pos x="182" y="246"/>
                </a:cxn>
                <a:cxn ang="0">
                  <a:pos x="167" y="256"/>
                </a:cxn>
                <a:cxn ang="0">
                  <a:pos x="149" y="259"/>
                </a:cxn>
                <a:cxn ang="0">
                  <a:pos x="124" y="254"/>
                </a:cxn>
                <a:cxn ang="0">
                  <a:pos x="114" y="244"/>
                </a:cxn>
                <a:cxn ang="0">
                  <a:pos x="106" y="221"/>
                </a:cxn>
                <a:cxn ang="0">
                  <a:pos x="1" y="236"/>
                </a:cxn>
                <a:cxn ang="0">
                  <a:pos x="14" y="274"/>
                </a:cxn>
                <a:cxn ang="0">
                  <a:pos x="37" y="302"/>
                </a:cxn>
                <a:cxn ang="0">
                  <a:pos x="70" y="320"/>
                </a:cxn>
                <a:cxn ang="0">
                  <a:pos x="106" y="331"/>
                </a:cxn>
                <a:cxn ang="0">
                  <a:pos x="145" y="334"/>
                </a:cxn>
                <a:cxn ang="0">
                  <a:pos x="184" y="331"/>
                </a:cxn>
                <a:cxn ang="0">
                  <a:pos x="222" y="321"/>
                </a:cxn>
                <a:cxn ang="0">
                  <a:pos x="255" y="304"/>
                </a:cxn>
                <a:cxn ang="0">
                  <a:pos x="279" y="276"/>
                </a:cxn>
                <a:cxn ang="0">
                  <a:pos x="292" y="238"/>
                </a:cxn>
                <a:cxn ang="0">
                  <a:pos x="292" y="212"/>
                </a:cxn>
                <a:cxn ang="0">
                  <a:pos x="286" y="187"/>
                </a:cxn>
                <a:cxn ang="0">
                  <a:pos x="276" y="168"/>
                </a:cxn>
                <a:cxn ang="0">
                  <a:pos x="249" y="144"/>
                </a:cxn>
                <a:cxn ang="0">
                  <a:pos x="223" y="132"/>
                </a:cxn>
                <a:cxn ang="0">
                  <a:pos x="167" y="119"/>
                </a:cxn>
                <a:cxn ang="0">
                  <a:pos x="125" y="108"/>
                </a:cxn>
                <a:cxn ang="0">
                  <a:pos x="117" y="102"/>
                </a:cxn>
                <a:cxn ang="0">
                  <a:pos x="113" y="92"/>
                </a:cxn>
                <a:cxn ang="0">
                  <a:pos x="119" y="75"/>
                </a:cxn>
                <a:cxn ang="0">
                  <a:pos x="135" y="68"/>
                </a:cxn>
                <a:cxn ang="0">
                  <a:pos x="153" y="68"/>
                </a:cxn>
                <a:cxn ang="0">
                  <a:pos x="171" y="77"/>
                </a:cxn>
                <a:cxn ang="0">
                  <a:pos x="180" y="86"/>
                </a:cxn>
                <a:cxn ang="0">
                  <a:pos x="284" y="100"/>
                </a:cxn>
              </a:cxnLst>
              <a:rect l="0" t="0" r="r" b="b"/>
              <a:pathLst>
                <a:path w="292" h="334">
                  <a:moveTo>
                    <a:pt x="284" y="100"/>
                  </a:moveTo>
                  <a:lnTo>
                    <a:pt x="284" y="100"/>
                  </a:lnTo>
                  <a:lnTo>
                    <a:pt x="283" y="85"/>
                  </a:lnTo>
                  <a:lnTo>
                    <a:pt x="280" y="72"/>
                  </a:lnTo>
                  <a:lnTo>
                    <a:pt x="276" y="61"/>
                  </a:lnTo>
                  <a:lnTo>
                    <a:pt x="270" y="50"/>
                  </a:lnTo>
                  <a:lnTo>
                    <a:pt x="263" y="41"/>
                  </a:lnTo>
                  <a:lnTo>
                    <a:pt x="255" y="33"/>
                  </a:lnTo>
                  <a:lnTo>
                    <a:pt x="247" y="25"/>
                  </a:lnTo>
                  <a:lnTo>
                    <a:pt x="236" y="20"/>
                  </a:lnTo>
                  <a:lnTo>
                    <a:pt x="226" y="15"/>
                  </a:lnTo>
                  <a:lnTo>
                    <a:pt x="215" y="10"/>
                  </a:lnTo>
                  <a:lnTo>
                    <a:pt x="204" y="7"/>
                  </a:lnTo>
                  <a:lnTo>
                    <a:pt x="192" y="4"/>
                  </a:lnTo>
                  <a:lnTo>
                    <a:pt x="179" y="2"/>
                  </a:lnTo>
                  <a:lnTo>
                    <a:pt x="167" y="1"/>
                  </a:lnTo>
                  <a:lnTo>
                    <a:pt x="144" y="0"/>
                  </a:lnTo>
                  <a:lnTo>
                    <a:pt x="144" y="0"/>
                  </a:lnTo>
                  <a:lnTo>
                    <a:pt x="121" y="1"/>
                  </a:lnTo>
                  <a:lnTo>
                    <a:pt x="109" y="3"/>
                  </a:lnTo>
                  <a:lnTo>
                    <a:pt x="98" y="4"/>
                  </a:lnTo>
                  <a:lnTo>
                    <a:pt x="86" y="7"/>
                  </a:lnTo>
                  <a:lnTo>
                    <a:pt x="75" y="10"/>
                  </a:lnTo>
                  <a:lnTo>
                    <a:pt x="64" y="15"/>
                  </a:lnTo>
                  <a:lnTo>
                    <a:pt x="54" y="20"/>
                  </a:lnTo>
                  <a:lnTo>
                    <a:pt x="44" y="26"/>
                  </a:lnTo>
                  <a:lnTo>
                    <a:pt x="34" y="34"/>
                  </a:lnTo>
                  <a:lnTo>
                    <a:pt x="27" y="42"/>
                  </a:lnTo>
                  <a:lnTo>
                    <a:pt x="20" y="51"/>
                  </a:lnTo>
                  <a:lnTo>
                    <a:pt x="15" y="62"/>
                  </a:lnTo>
                  <a:lnTo>
                    <a:pt x="11" y="74"/>
                  </a:lnTo>
                  <a:lnTo>
                    <a:pt x="7" y="86"/>
                  </a:lnTo>
                  <a:lnTo>
                    <a:pt x="6" y="101"/>
                  </a:lnTo>
                  <a:lnTo>
                    <a:pt x="6" y="101"/>
                  </a:lnTo>
                  <a:lnTo>
                    <a:pt x="7" y="111"/>
                  </a:lnTo>
                  <a:lnTo>
                    <a:pt x="8" y="121"/>
                  </a:lnTo>
                  <a:lnTo>
                    <a:pt x="11" y="129"/>
                  </a:lnTo>
                  <a:lnTo>
                    <a:pt x="14" y="138"/>
                  </a:lnTo>
                  <a:lnTo>
                    <a:pt x="17" y="145"/>
                  </a:lnTo>
                  <a:lnTo>
                    <a:pt x="22" y="153"/>
                  </a:lnTo>
                  <a:lnTo>
                    <a:pt x="28" y="159"/>
                  </a:lnTo>
                  <a:lnTo>
                    <a:pt x="34" y="166"/>
                  </a:lnTo>
                  <a:lnTo>
                    <a:pt x="42" y="171"/>
                  </a:lnTo>
                  <a:lnTo>
                    <a:pt x="50" y="176"/>
                  </a:lnTo>
                  <a:lnTo>
                    <a:pt x="60" y="182"/>
                  </a:lnTo>
                  <a:lnTo>
                    <a:pt x="71" y="186"/>
                  </a:lnTo>
                  <a:lnTo>
                    <a:pt x="82" y="190"/>
                  </a:lnTo>
                  <a:lnTo>
                    <a:pt x="95" y="195"/>
                  </a:lnTo>
                  <a:lnTo>
                    <a:pt x="125" y="201"/>
                  </a:lnTo>
                  <a:lnTo>
                    <a:pt x="125" y="201"/>
                  </a:lnTo>
                  <a:lnTo>
                    <a:pt x="157" y="208"/>
                  </a:lnTo>
                  <a:lnTo>
                    <a:pt x="167" y="211"/>
                  </a:lnTo>
                  <a:lnTo>
                    <a:pt x="175" y="214"/>
                  </a:lnTo>
                  <a:lnTo>
                    <a:pt x="180" y="218"/>
                  </a:lnTo>
                  <a:lnTo>
                    <a:pt x="183" y="223"/>
                  </a:lnTo>
                  <a:lnTo>
                    <a:pt x="186" y="228"/>
                  </a:lnTo>
                  <a:lnTo>
                    <a:pt x="187" y="234"/>
                  </a:lnTo>
                  <a:lnTo>
                    <a:pt x="187" y="234"/>
                  </a:lnTo>
                  <a:lnTo>
                    <a:pt x="186" y="241"/>
                  </a:lnTo>
                  <a:lnTo>
                    <a:pt x="182" y="246"/>
                  </a:lnTo>
                  <a:lnTo>
                    <a:pt x="178" y="250"/>
                  </a:lnTo>
                  <a:lnTo>
                    <a:pt x="173" y="254"/>
                  </a:lnTo>
                  <a:lnTo>
                    <a:pt x="167" y="256"/>
                  </a:lnTo>
                  <a:lnTo>
                    <a:pt x="161" y="258"/>
                  </a:lnTo>
                  <a:lnTo>
                    <a:pt x="149" y="259"/>
                  </a:lnTo>
                  <a:lnTo>
                    <a:pt x="149" y="259"/>
                  </a:lnTo>
                  <a:lnTo>
                    <a:pt x="139" y="258"/>
                  </a:lnTo>
                  <a:lnTo>
                    <a:pt x="131" y="257"/>
                  </a:lnTo>
                  <a:lnTo>
                    <a:pt x="124" y="254"/>
                  </a:lnTo>
                  <a:lnTo>
                    <a:pt x="119" y="250"/>
                  </a:lnTo>
                  <a:lnTo>
                    <a:pt x="119" y="250"/>
                  </a:lnTo>
                  <a:lnTo>
                    <a:pt x="114" y="244"/>
                  </a:lnTo>
                  <a:lnTo>
                    <a:pt x="109" y="236"/>
                  </a:lnTo>
                  <a:lnTo>
                    <a:pt x="107" y="230"/>
                  </a:lnTo>
                  <a:lnTo>
                    <a:pt x="106" y="221"/>
                  </a:lnTo>
                  <a:lnTo>
                    <a:pt x="0" y="221"/>
                  </a:lnTo>
                  <a:lnTo>
                    <a:pt x="0" y="221"/>
                  </a:lnTo>
                  <a:lnTo>
                    <a:pt x="1" y="236"/>
                  </a:lnTo>
                  <a:lnTo>
                    <a:pt x="4" y="250"/>
                  </a:lnTo>
                  <a:lnTo>
                    <a:pt x="8" y="262"/>
                  </a:lnTo>
                  <a:lnTo>
                    <a:pt x="14" y="274"/>
                  </a:lnTo>
                  <a:lnTo>
                    <a:pt x="20" y="284"/>
                  </a:lnTo>
                  <a:lnTo>
                    <a:pt x="29" y="293"/>
                  </a:lnTo>
                  <a:lnTo>
                    <a:pt x="37" y="302"/>
                  </a:lnTo>
                  <a:lnTo>
                    <a:pt x="47" y="308"/>
                  </a:lnTo>
                  <a:lnTo>
                    <a:pt x="58" y="315"/>
                  </a:lnTo>
                  <a:lnTo>
                    <a:pt x="70" y="320"/>
                  </a:lnTo>
                  <a:lnTo>
                    <a:pt x="81" y="324"/>
                  </a:lnTo>
                  <a:lnTo>
                    <a:pt x="93" y="328"/>
                  </a:lnTo>
                  <a:lnTo>
                    <a:pt x="106" y="331"/>
                  </a:lnTo>
                  <a:lnTo>
                    <a:pt x="119" y="332"/>
                  </a:lnTo>
                  <a:lnTo>
                    <a:pt x="132" y="333"/>
                  </a:lnTo>
                  <a:lnTo>
                    <a:pt x="145" y="334"/>
                  </a:lnTo>
                  <a:lnTo>
                    <a:pt x="145" y="334"/>
                  </a:lnTo>
                  <a:lnTo>
                    <a:pt x="172" y="333"/>
                  </a:lnTo>
                  <a:lnTo>
                    <a:pt x="184" y="331"/>
                  </a:lnTo>
                  <a:lnTo>
                    <a:pt x="197" y="329"/>
                  </a:lnTo>
                  <a:lnTo>
                    <a:pt x="210" y="325"/>
                  </a:lnTo>
                  <a:lnTo>
                    <a:pt x="222" y="321"/>
                  </a:lnTo>
                  <a:lnTo>
                    <a:pt x="234" y="317"/>
                  </a:lnTo>
                  <a:lnTo>
                    <a:pt x="245" y="310"/>
                  </a:lnTo>
                  <a:lnTo>
                    <a:pt x="255" y="304"/>
                  </a:lnTo>
                  <a:lnTo>
                    <a:pt x="264" y="295"/>
                  </a:lnTo>
                  <a:lnTo>
                    <a:pt x="272" y="287"/>
                  </a:lnTo>
                  <a:lnTo>
                    <a:pt x="279" y="276"/>
                  </a:lnTo>
                  <a:lnTo>
                    <a:pt x="284" y="264"/>
                  </a:lnTo>
                  <a:lnTo>
                    <a:pt x="289" y="251"/>
                  </a:lnTo>
                  <a:lnTo>
                    <a:pt x="292" y="238"/>
                  </a:lnTo>
                  <a:lnTo>
                    <a:pt x="292" y="221"/>
                  </a:lnTo>
                  <a:lnTo>
                    <a:pt x="292" y="221"/>
                  </a:lnTo>
                  <a:lnTo>
                    <a:pt x="292" y="212"/>
                  </a:lnTo>
                  <a:lnTo>
                    <a:pt x="291" y="203"/>
                  </a:lnTo>
                  <a:lnTo>
                    <a:pt x="289" y="196"/>
                  </a:lnTo>
                  <a:lnTo>
                    <a:pt x="286" y="187"/>
                  </a:lnTo>
                  <a:lnTo>
                    <a:pt x="283" y="181"/>
                  </a:lnTo>
                  <a:lnTo>
                    <a:pt x="280" y="174"/>
                  </a:lnTo>
                  <a:lnTo>
                    <a:pt x="276" y="168"/>
                  </a:lnTo>
                  <a:lnTo>
                    <a:pt x="271" y="162"/>
                  </a:lnTo>
                  <a:lnTo>
                    <a:pt x="261" y="153"/>
                  </a:lnTo>
                  <a:lnTo>
                    <a:pt x="249" y="144"/>
                  </a:lnTo>
                  <a:lnTo>
                    <a:pt x="237" y="138"/>
                  </a:lnTo>
                  <a:lnTo>
                    <a:pt x="223" y="132"/>
                  </a:lnTo>
                  <a:lnTo>
                    <a:pt x="223" y="132"/>
                  </a:lnTo>
                  <a:lnTo>
                    <a:pt x="209" y="128"/>
                  </a:lnTo>
                  <a:lnTo>
                    <a:pt x="195" y="125"/>
                  </a:lnTo>
                  <a:lnTo>
                    <a:pt x="167" y="119"/>
                  </a:lnTo>
                  <a:lnTo>
                    <a:pt x="144" y="114"/>
                  </a:lnTo>
                  <a:lnTo>
                    <a:pt x="134" y="111"/>
                  </a:lnTo>
                  <a:lnTo>
                    <a:pt x="125" y="108"/>
                  </a:lnTo>
                  <a:lnTo>
                    <a:pt x="125" y="108"/>
                  </a:lnTo>
                  <a:lnTo>
                    <a:pt x="121" y="106"/>
                  </a:lnTo>
                  <a:lnTo>
                    <a:pt x="117" y="102"/>
                  </a:lnTo>
                  <a:lnTo>
                    <a:pt x="114" y="98"/>
                  </a:lnTo>
                  <a:lnTo>
                    <a:pt x="113" y="92"/>
                  </a:lnTo>
                  <a:lnTo>
                    <a:pt x="113" y="92"/>
                  </a:lnTo>
                  <a:lnTo>
                    <a:pt x="114" y="84"/>
                  </a:lnTo>
                  <a:lnTo>
                    <a:pt x="116" y="79"/>
                  </a:lnTo>
                  <a:lnTo>
                    <a:pt x="119" y="75"/>
                  </a:lnTo>
                  <a:lnTo>
                    <a:pt x="123" y="71"/>
                  </a:lnTo>
                  <a:lnTo>
                    <a:pt x="129" y="69"/>
                  </a:lnTo>
                  <a:lnTo>
                    <a:pt x="135" y="68"/>
                  </a:lnTo>
                  <a:lnTo>
                    <a:pt x="147" y="67"/>
                  </a:lnTo>
                  <a:lnTo>
                    <a:pt x="147" y="67"/>
                  </a:lnTo>
                  <a:lnTo>
                    <a:pt x="153" y="68"/>
                  </a:lnTo>
                  <a:lnTo>
                    <a:pt x="160" y="69"/>
                  </a:lnTo>
                  <a:lnTo>
                    <a:pt x="165" y="72"/>
                  </a:lnTo>
                  <a:lnTo>
                    <a:pt x="171" y="77"/>
                  </a:lnTo>
                  <a:lnTo>
                    <a:pt x="171" y="77"/>
                  </a:lnTo>
                  <a:lnTo>
                    <a:pt x="176" y="81"/>
                  </a:lnTo>
                  <a:lnTo>
                    <a:pt x="180" y="86"/>
                  </a:lnTo>
                  <a:lnTo>
                    <a:pt x="182" y="93"/>
                  </a:lnTo>
                  <a:lnTo>
                    <a:pt x="183" y="100"/>
                  </a:lnTo>
                  <a:lnTo>
                    <a:pt x="284" y="1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1" name="Freeform 9"/>
            <p:cNvSpPr>
              <a:spLocks/>
            </p:cNvSpPr>
            <p:nvPr userDrawn="1"/>
          </p:nvSpPr>
          <p:spPr bwMode="auto">
            <a:xfrm>
              <a:off x="543" y="4086"/>
              <a:ext cx="55" cy="75"/>
            </a:xfrm>
            <a:custGeom>
              <a:avLst/>
              <a:gdLst/>
              <a:ahLst/>
              <a:cxnLst>
                <a:cxn ang="0">
                  <a:pos x="0" y="372"/>
                </a:cxn>
                <a:cxn ang="0">
                  <a:pos x="103" y="372"/>
                </a:cxn>
                <a:cxn ang="0">
                  <a:pos x="103" y="244"/>
                </a:cxn>
                <a:cxn ang="0">
                  <a:pos x="103" y="244"/>
                </a:cxn>
                <a:cxn ang="0">
                  <a:pos x="103" y="227"/>
                </a:cxn>
                <a:cxn ang="0">
                  <a:pos x="105" y="212"/>
                </a:cxn>
                <a:cxn ang="0">
                  <a:pos x="110" y="202"/>
                </a:cxn>
                <a:cxn ang="0">
                  <a:pos x="112" y="197"/>
                </a:cxn>
                <a:cxn ang="0">
                  <a:pos x="114" y="193"/>
                </a:cxn>
                <a:cxn ang="0">
                  <a:pos x="114" y="193"/>
                </a:cxn>
                <a:cxn ang="0">
                  <a:pos x="118" y="188"/>
                </a:cxn>
                <a:cxn ang="0">
                  <a:pos x="125" y="184"/>
                </a:cxn>
                <a:cxn ang="0">
                  <a:pos x="131" y="180"/>
                </a:cxn>
                <a:cxn ang="0">
                  <a:pos x="138" y="179"/>
                </a:cxn>
                <a:cxn ang="0">
                  <a:pos x="138" y="179"/>
                </a:cxn>
                <a:cxn ang="0">
                  <a:pos x="146" y="179"/>
                </a:cxn>
                <a:cxn ang="0">
                  <a:pos x="153" y="181"/>
                </a:cxn>
                <a:cxn ang="0">
                  <a:pos x="158" y="185"/>
                </a:cxn>
                <a:cxn ang="0">
                  <a:pos x="163" y="190"/>
                </a:cxn>
                <a:cxn ang="0">
                  <a:pos x="163" y="190"/>
                </a:cxn>
                <a:cxn ang="0">
                  <a:pos x="168" y="195"/>
                </a:cxn>
                <a:cxn ang="0">
                  <a:pos x="170" y="204"/>
                </a:cxn>
                <a:cxn ang="0">
                  <a:pos x="172" y="214"/>
                </a:cxn>
                <a:cxn ang="0">
                  <a:pos x="172" y="225"/>
                </a:cxn>
                <a:cxn ang="0">
                  <a:pos x="172" y="372"/>
                </a:cxn>
                <a:cxn ang="0">
                  <a:pos x="275" y="372"/>
                </a:cxn>
                <a:cxn ang="0">
                  <a:pos x="275" y="203"/>
                </a:cxn>
                <a:cxn ang="0">
                  <a:pos x="275" y="203"/>
                </a:cxn>
                <a:cxn ang="0">
                  <a:pos x="275" y="190"/>
                </a:cxn>
                <a:cxn ang="0">
                  <a:pos x="274" y="178"/>
                </a:cxn>
                <a:cxn ang="0">
                  <a:pos x="272" y="166"/>
                </a:cxn>
                <a:cxn ang="0">
                  <a:pos x="270" y="157"/>
                </a:cxn>
                <a:cxn ang="0">
                  <a:pos x="265" y="147"/>
                </a:cxn>
                <a:cxn ang="0">
                  <a:pos x="262" y="139"/>
                </a:cxn>
                <a:cxn ang="0">
                  <a:pos x="257" y="131"/>
                </a:cxn>
                <a:cxn ang="0">
                  <a:pos x="251" y="125"/>
                </a:cxn>
                <a:cxn ang="0">
                  <a:pos x="251" y="125"/>
                </a:cxn>
                <a:cxn ang="0">
                  <a:pos x="245" y="118"/>
                </a:cxn>
                <a:cxn ang="0">
                  <a:pos x="239" y="114"/>
                </a:cxn>
                <a:cxn ang="0">
                  <a:pos x="231" y="110"/>
                </a:cxn>
                <a:cxn ang="0">
                  <a:pos x="222" y="105"/>
                </a:cxn>
                <a:cxn ang="0">
                  <a:pos x="214" y="103"/>
                </a:cxn>
                <a:cxn ang="0">
                  <a:pos x="205" y="101"/>
                </a:cxn>
                <a:cxn ang="0">
                  <a:pos x="196" y="100"/>
                </a:cxn>
                <a:cxn ang="0">
                  <a:pos x="186" y="99"/>
                </a:cxn>
                <a:cxn ang="0">
                  <a:pos x="186" y="99"/>
                </a:cxn>
                <a:cxn ang="0">
                  <a:pos x="173" y="100"/>
                </a:cxn>
                <a:cxn ang="0">
                  <a:pos x="161" y="101"/>
                </a:cxn>
                <a:cxn ang="0">
                  <a:pos x="149" y="103"/>
                </a:cxn>
                <a:cxn ang="0">
                  <a:pos x="137" y="108"/>
                </a:cxn>
                <a:cxn ang="0">
                  <a:pos x="137" y="108"/>
                </a:cxn>
                <a:cxn ang="0">
                  <a:pos x="128" y="114"/>
                </a:cxn>
                <a:cxn ang="0">
                  <a:pos x="120" y="119"/>
                </a:cxn>
                <a:cxn ang="0">
                  <a:pos x="112" y="127"/>
                </a:cxn>
                <a:cxn ang="0">
                  <a:pos x="103" y="135"/>
                </a:cxn>
                <a:cxn ang="0">
                  <a:pos x="103" y="0"/>
                </a:cxn>
                <a:cxn ang="0">
                  <a:pos x="0" y="0"/>
                </a:cxn>
                <a:cxn ang="0">
                  <a:pos x="0" y="372"/>
                </a:cxn>
              </a:cxnLst>
              <a:rect l="0" t="0" r="r" b="b"/>
              <a:pathLst>
                <a:path w="275" h="372">
                  <a:moveTo>
                    <a:pt x="0" y="372"/>
                  </a:moveTo>
                  <a:lnTo>
                    <a:pt x="103" y="372"/>
                  </a:lnTo>
                  <a:lnTo>
                    <a:pt x="103" y="244"/>
                  </a:lnTo>
                  <a:lnTo>
                    <a:pt x="103" y="244"/>
                  </a:lnTo>
                  <a:lnTo>
                    <a:pt x="103" y="227"/>
                  </a:lnTo>
                  <a:lnTo>
                    <a:pt x="105" y="212"/>
                  </a:lnTo>
                  <a:lnTo>
                    <a:pt x="110" y="202"/>
                  </a:lnTo>
                  <a:lnTo>
                    <a:pt x="112" y="197"/>
                  </a:lnTo>
                  <a:lnTo>
                    <a:pt x="114" y="193"/>
                  </a:lnTo>
                  <a:lnTo>
                    <a:pt x="114" y="193"/>
                  </a:lnTo>
                  <a:lnTo>
                    <a:pt x="118" y="188"/>
                  </a:lnTo>
                  <a:lnTo>
                    <a:pt x="125" y="184"/>
                  </a:lnTo>
                  <a:lnTo>
                    <a:pt x="131" y="180"/>
                  </a:lnTo>
                  <a:lnTo>
                    <a:pt x="138" y="179"/>
                  </a:lnTo>
                  <a:lnTo>
                    <a:pt x="138" y="179"/>
                  </a:lnTo>
                  <a:lnTo>
                    <a:pt x="146" y="179"/>
                  </a:lnTo>
                  <a:lnTo>
                    <a:pt x="153" y="181"/>
                  </a:lnTo>
                  <a:lnTo>
                    <a:pt x="158" y="185"/>
                  </a:lnTo>
                  <a:lnTo>
                    <a:pt x="163" y="190"/>
                  </a:lnTo>
                  <a:lnTo>
                    <a:pt x="163" y="190"/>
                  </a:lnTo>
                  <a:lnTo>
                    <a:pt x="168" y="195"/>
                  </a:lnTo>
                  <a:lnTo>
                    <a:pt x="170" y="204"/>
                  </a:lnTo>
                  <a:lnTo>
                    <a:pt x="172" y="214"/>
                  </a:lnTo>
                  <a:lnTo>
                    <a:pt x="172" y="225"/>
                  </a:lnTo>
                  <a:lnTo>
                    <a:pt x="172" y="372"/>
                  </a:lnTo>
                  <a:lnTo>
                    <a:pt x="275" y="372"/>
                  </a:lnTo>
                  <a:lnTo>
                    <a:pt x="275" y="203"/>
                  </a:lnTo>
                  <a:lnTo>
                    <a:pt x="275" y="203"/>
                  </a:lnTo>
                  <a:lnTo>
                    <a:pt x="275" y="190"/>
                  </a:lnTo>
                  <a:lnTo>
                    <a:pt x="274" y="178"/>
                  </a:lnTo>
                  <a:lnTo>
                    <a:pt x="272" y="166"/>
                  </a:lnTo>
                  <a:lnTo>
                    <a:pt x="270" y="157"/>
                  </a:lnTo>
                  <a:lnTo>
                    <a:pt x="265" y="147"/>
                  </a:lnTo>
                  <a:lnTo>
                    <a:pt x="262" y="139"/>
                  </a:lnTo>
                  <a:lnTo>
                    <a:pt x="257" y="131"/>
                  </a:lnTo>
                  <a:lnTo>
                    <a:pt x="251" y="125"/>
                  </a:lnTo>
                  <a:lnTo>
                    <a:pt x="251" y="125"/>
                  </a:lnTo>
                  <a:lnTo>
                    <a:pt x="245" y="118"/>
                  </a:lnTo>
                  <a:lnTo>
                    <a:pt x="239" y="114"/>
                  </a:lnTo>
                  <a:lnTo>
                    <a:pt x="231" y="110"/>
                  </a:lnTo>
                  <a:lnTo>
                    <a:pt x="222" y="105"/>
                  </a:lnTo>
                  <a:lnTo>
                    <a:pt x="214" y="103"/>
                  </a:lnTo>
                  <a:lnTo>
                    <a:pt x="205" y="101"/>
                  </a:lnTo>
                  <a:lnTo>
                    <a:pt x="196" y="100"/>
                  </a:lnTo>
                  <a:lnTo>
                    <a:pt x="186" y="99"/>
                  </a:lnTo>
                  <a:lnTo>
                    <a:pt x="186" y="99"/>
                  </a:lnTo>
                  <a:lnTo>
                    <a:pt x="173" y="100"/>
                  </a:lnTo>
                  <a:lnTo>
                    <a:pt x="161" y="101"/>
                  </a:lnTo>
                  <a:lnTo>
                    <a:pt x="149" y="103"/>
                  </a:lnTo>
                  <a:lnTo>
                    <a:pt x="137" y="108"/>
                  </a:lnTo>
                  <a:lnTo>
                    <a:pt x="137" y="108"/>
                  </a:lnTo>
                  <a:lnTo>
                    <a:pt x="128" y="114"/>
                  </a:lnTo>
                  <a:lnTo>
                    <a:pt x="120" y="119"/>
                  </a:lnTo>
                  <a:lnTo>
                    <a:pt x="112" y="127"/>
                  </a:lnTo>
                  <a:lnTo>
                    <a:pt x="103" y="135"/>
                  </a:lnTo>
                  <a:lnTo>
                    <a:pt x="103" y="0"/>
                  </a:lnTo>
                  <a:lnTo>
                    <a:pt x="0" y="0"/>
                  </a:lnTo>
                  <a:lnTo>
                    <a:pt x="0" y="37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2" name="Freeform 10"/>
            <p:cNvSpPr>
              <a:spLocks/>
            </p:cNvSpPr>
            <p:nvPr userDrawn="1"/>
          </p:nvSpPr>
          <p:spPr bwMode="auto">
            <a:xfrm>
              <a:off x="508" y="4091"/>
              <a:ext cx="28" cy="71"/>
            </a:xfrm>
            <a:custGeom>
              <a:avLst/>
              <a:gdLst/>
              <a:ahLst/>
              <a:cxnLst>
                <a:cxn ang="0">
                  <a:pos x="0" y="0"/>
                </a:cxn>
                <a:cxn ang="0">
                  <a:pos x="0" y="81"/>
                </a:cxn>
                <a:cxn ang="0">
                  <a:pos x="0" y="156"/>
                </a:cxn>
                <a:cxn ang="0">
                  <a:pos x="0" y="250"/>
                </a:cxn>
                <a:cxn ang="0">
                  <a:pos x="0" y="250"/>
                </a:cxn>
                <a:cxn ang="0">
                  <a:pos x="0" y="270"/>
                </a:cxn>
                <a:cxn ang="0">
                  <a:pos x="2" y="288"/>
                </a:cxn>
                <a:cxn ang="0">
                  <a:pos x="5" y="303"/>
                </a:cxn>
                <a:cxn ang="0">
                  <a:pos x="10" y="316"/>
                </a:cxn>
                <a:cxn ang="0">
                  <a:pos x="10" y="316"/>
                </a:cxn>
                <a:cxn ang="0">
                  <a:pos x="15" y="326"/>
                </a:cxn>
                <a:cxn ang="0">
                  <a:pos x="20" y="333"/>
                </a:cxn>
                <a:cxn ang="0">
                  <a:pos x="28" y="339"/>
                </a:cxn>
                <a:cxn ang="0">
                  <a:pos x="36" y="344"/>
                </a:cxn>
                <a:cxn ang="0">
                  <a:pos x="36" y="344"/>
                </a:cxn>
                <a:cxn ang="0">
                  <a:pos x="45" y="348"/>
                </a:cxn>
                <a:cxn ang="0">
                  <a:pos x="57" y="351"/>
                </a:cxn>
                <a:cxn ang="0">
                  <a:pos x="71" y="354"/>
                </a:cxn>
                <a:cxn ang="0">
                  <a:pos x="88" y="354"/>
                </a:cxn>
                <a:cxn ang="0">
                  <a:pos x="88" y="354"/>
                </a:cxn>
                <a:cxn ang="0">
                  <a:pos x="100" y="354"/>
                </a:cxn>
                <a:cxn ang="0">
                  <a:pos x="114" y="351"/>
                </a:cxn>
                <a:cxn ang="0">
                  <a:pos x="129" y="349"/>
                </a:cxn>
                <a:cxn ang="0">
                  <a:pos x="143" y="345"/>
                </a:cxn>
                <a:cxn ang="0">
                  <a:pos x="143" y="279"/>
                </a:cxn>
                <a:cxn ang="0">
                  <a:pos x="143" y="279"/>
                </a:cxn>
                <a:cxn ang="0">
                  <a:pos x="139" y="280"/>
                </a:cxn>
                <a:cxn ang="0">
                  <a:pos x="131" y="281"/>
                </a:cxn>
                <a:cxn ang="0">
                  <a:pos x="116" y="282"/>
                </a:cxn>
                <a:cxn ang="0">
                  <a:pos x="116" y="282"/>
                </a:cxn>
                <a:cxn ang="0">
                  <a:pos x="111" y="281"/>
                </a:cxn>
                <a:cxn ang="0">
                  <a:pos x="106" y="277"/>
                </a:cxn>
                <a:cxn ang="0">
                  <a:pos x="104" y="275"/>
                </a:cxn>
                <a:cxn ang="0">
                  <a:pos x="102" y="273"/>
                </a:cxn>
                <a:cxn ang="0">
                  <a:pos x="102" y="273"/>
                </a:cxn>
                <a:cxn ang="0">
                  <a:pos x="101" y="270"/>
                </a:cxn>
                <a:cxn ang="0">
                  <a:pos x="100" y="265"/>
                </a:cxn>
                <a:cxn ang="0">
                  <a:pos x="99" y="251"/>
                </a:cxn>
                <a:cxn ang="0">
                  <a:pos x="99" y="156"/>
                </a:cxn>
                <a:cxn ang="0">
                  <a:pos x="143" y="156"/>
                </a:cxn>
                <a:cxn ang="0">
                  <a:pos x="143" y="81"/>
                </a:cxn>
                <a:cxn ang="0">
                  <a:pos x="99" y="81"/>
                </a:cxn>
                <a:cxn ang="0">
                  <a:pos x="99" y="0"/>
                </a:cxn>
                <a:cxn ang="0">
                  <a:pos x="0" y="0"/>
                </a:cxn>
              </a:cxnLst>
              <a:rect l="0" t="0" r="r" b="b"/>
              <a:pathLst>
                <a:path w="143" h="354">
                  <a:moveTo>
                    <a:pt x="0" y="0"/>
                  </a:moveTo>
                  <a:lnTo>
                    <a:pt x="0" y="81"/>
                  </a:lnTo>
                  <a:lnTo>
                    <a:pt x="0" y="156"/>
                  </a:lnTo>
                  <a:lnTo>
                    <a:pt x="0" y="250"/>
                  </a:lnTo>
                  <a:lnTo>
                    <a:pt x="0" y="250"/>
                  </a:lnTo>
                  <a:lnTo>
                    <a:pt x="0" y="270"/>
                  </a:lnTo>
                  <a:lnTo>
                    <a:pt x="2" y="288"/>
                  </a:lnTo>
                  <a:lnTo>
                    <a:pt x="5" y="303"/>
                  </a:lnTo>
                  <a:lnTo>
                    <a:pt x="10" y="316"/>
                  </a:lnTo>
                  <a:lnTo>
                    <a:pt x="10" y="316"/>
                  </a:lnTo>
                  <a:lnTo>
                    <a:pt x="15" y="326"/>
                  </a:lnTo>
                  <a:lnTo>
                    <a:pt x="20" y="333"/>
                  </a:lnTo>
                  <a:lnTo>
                    <a:pt x="28" y="339"/>
                  </a:lnTo>
                  <a:lnTo>
                    <a:pt x="36" y="344"/>
                  </a:lnTo>
                  <a:lnTo>
                    <a:pt x="36" y="344"/>
                  </a:lnTo>
                  <a:lnTo>
                    <a:pt x="45" y="348"/>
                  </a:lnTo>
                  <a:lnTo>
                    <a:pt x="57" y="351"/>
                  </a:lnTo>
                  <a:lnTo>
                    <a:pt x="71" y="354"/>
                  </a:lnTo>
                  <a:lnTo>
                    <a:pt x="88" y="354"/>
                  </a:lnTo>
                  <a:lnTo>
                    <a:pt x="88" y="354"/>
                  </a:lnTo>
                  <a:lnTo>
                    <a:pt x="100" y="354"/>
                  </a:lnTo>
                  <a:lnTo>
                    <a:pt x="114" y="351"/>
                  </a:lnTo>
                  <a:lnTo>
                    <a:pt x="129" y="349"/>
                  </a:lnTo>
                  <a:lnTo>
                    <a:pt x="143" y="345"/>
                  </a:lnTo>
                  <a:lnTo>
                    <a:pt x="143" y="279"/>
                  </a:lnTo>
                  <a:lnTo>
                    <a:pt x="143" y="279"/>
                  </a:lnTo>
                  <a:lnTo>
                    <a:pt x="139" y="280"/>
                  </a:lnTo>
                  <a:lnTo>
                    <a:pt x="131" y="281"/>
                  </a:lnTo>
                  <a:lnTo>
                    <a:pt x="116" y="282"/>
                  </a:lnTo>
                  <a:lnTo>
                    <a:pt x="116" y="282"/>
                  </a:lnTo>
                  <a:lnTo>
                    <a:pt x="111" y="281"/>
                  </a:lnTo>
                  <a:lnTo>
                    <a:pt x="106" y="277"/>
                  </a:lnTo>
                  <a:lnTo>
                    <a:pt x="104" y="275"/>
                  </a:lnTo>
                  <a:lnTo>
                    <a:pt x="102" y="273"/>
                  </a:lnTo>
                  <a:lnTo>
                    <a:pt x="102" y="273"/>
                  </a:lnTo>
                  <a:lnTo>
                    <a:pt x="101" y="270"/>
                  </a:lnTo>
                  <a:lnTo>
                    <a:pt x="100" y="265"/>
                  </a:lnTo>
                  <a:lnTo>
                    <a:pt x="99" y="251"/>
                  </a:lnTo>
                  <a:lnTo>
                    <a:pt x="99" y="156"/>
                  </a:lnTo>
                  <a:lnTo>
                    <a:pt x="143" y="156"/>
                  </a:lnTo>
                  <a:lnTo>
                    <a:pt x="143" y="81"/>
                  </a:lnTo>
                  <a:lnTo>
                    <a:pt x="99" y="81"/>
                  </a:lnTo>
                  <a:lnTo>
                    <a:pt x="99"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sp>
          <p:nvSpPr>
            <p:cNvPr id="3083" name="Rectangle 11"/>
            <p:cNvSpPr>
              <a:spLocks noChangeArrowheads="1"/>
            </p:cNvSpPr>
            <p:nvPr userDrawn="1"/>
          </p:nvSpPr>
          <p:spPr bwMode="auto">
            <a:xfrm>
              <a:off x="481" y="4091"/>
              <a:ext cx="20" cy="1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003399"/>
                </a:solidFill>
                <a:latin typeface="Arial" charset="0"/>
              </a:endParaRPr>
            </a:p>
          </p:txBody>
        </p:sp>
      </p:grpSp>
    </p:spTree>
    <p:extLst>
      <p:ext uri="{BB962C8B-B14F-4D97-AF65-F5344CB8AC3E}">
        <p14:creationId xmlns:p14="http://schemas.microsoft.com/office/powerpoint/2010/main" val="423130322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3" r:id="rId13"/>
  </p:sldLayoutIdLst>
  <p:txStyles>
    <p:titleStyle>
      <a:lvl1pPr algn="ctr" rtl="0" eaLnBrk="0" fontAlgn="base" hangingPunct="0">
        <a:lnSpc>
          <a:spcPct val="100000"/>
        </a:lnSpc>
        <a:spcBef>
          <a:spcPct val="0"/>
        </a:spcBef>
        <a:spcAft>
          <a:spcPct val="0"/>
        </a:spcAft>
        <a:defRPr sz="3200" kern="1200">
          <a:solidFill>
            <a:srgbClr val="FFD457"/>
          </a:solidFill>
          <a:latin typeface="+mj-lt"/>
          <a:ea typeface="+mj-ea"/>
          <a:cs typeface="+mj-cs"/>
        </a:defRPr>
      </a:lvl1pPr>
      <a:lvl2pPr algn="ctr" rtl="0" eaLnBrk="0" fontAlgn="base" hangingPunct="0">
        <a:lnSpc>
          <a:spcPts val="4400"/>
        </a:lnSpc>
        <a:spcBef>
          <a:spcPct val="0"/>
        </a:spcBef>
        <a:spcAft>
          <a:spcPct val="0"/>
        </a:spcAft>
        <a:defRPr sz="4400">
          <a:solidFill>
            <a:srgbClr val="FFC000"/>
          </a:solidFill>
          <a:latin typeface="Calibri" pitchFamily="34" charset="0"/>
        </a:defRPr>
      </a:lvl2pPr>
      <a:lvl3pPr algn="ctr" rtl="0" eaLnBrk="0" fontAlgn="base" hangingPunct="0">
        <a:lnSpc>
          <a:spcPts val="4400"/>
        </a:lnSpc>
        <a:spcBef>
          <a:spcPct val="0"/>
        </a:spcBef>
        <a:spcAft>
          <a:spcPct val="0"/>
        </a:spcAft>
        <a:defRPr sz="4400">
          <a:solidFill>
            <a:srgbClr val="FFC000"/>
          </a:solidFill>
          <a:latin typeface="Calibri" pitchFamily="34" charset="0"/>
        </a:defRPr>
      </a:lvl3pPr>
      <a:lvl4pPr algn="ctr" rtl="0" eaLnBrk="0" fontAlgn="base" hangingPunct="0">
        <a:lnSpc>
          <a:spcPts val="4400"/>
        </a:lnSpc>
        <a:spcBef>
          <a:spcPct val="0"/>
        </a:spcBef>
        <a:spcAft>
          <a:spcPct val="0"/>
        </a:spcAft>
        <a:defRPr sz="4400">
          <a:solidFill>
            <a:srgbClr val="FFC000"/>
          </a:solidFill>
          <a:latin typeface="Calibri" pitchFamily="34" charset="0"/>
        </a:defRPr>
      </a:lvl4pPr>
      <a:lvl5pPr algn="ctr" rtl="0" eaLnBrk="0" fontAlgn="base" hangingPunct="0">
        <a:lnSpc>
          <a:spcPts val="4400"/>
        </a:lnSpc>
        <a:spcBef>
          <a:spcPct val="0"/>
        </a:spcBef>
        <a:spcAft>
          <a:spcPct val="0"/>
        </a:spcAft>
        <a:defRPr sz="4400">
          <a:solidFill>
            <a:srgbClr val="FFC000"/>
          </a:solidFill>
          <a:latin typeface="Calibri" pitchFamily="34" charset="0"/>
        </a:defRPr>
      </a:lvl5pPr>
      <a:lvl6pPr marL="457200" algn="ctr" rtl="0" fontAlgn="base">
        <a:lnSpc>
          <a:spcPts val="4400"/>
        </a:lnSpc>
        <a:spcBef>
          <a:spcPct val="0"/>
        </a:spcBef>
        <a:spcAft>
          <a:spcPct val="0"/>
        </a:spcAft>
        <a:defRPr sz="4400">
          <a:solidFill>
            <a:srgbClr val="FFC000"/>
          </a:solidFill>
          <a:latin typeface="Calibri" pitchFamily="34" charset="0"/>
        </a:defRPr>
      </a:lvl6pPr>
      <a:lvl7pPr marL="914400" algn="ctr" rtl="0" fontAlgn="base">
        <a:lnSpc>
          <a:spcPts val="4400"/>
        </a:lnSpc>
        <a:spcBef>
          <a:spcPct val="0"/>
        </a:spcBef>
        <a:spcAft>
          <a:spcPct val="0"/>
        </a:spcAft>
        <a:defRPr sz="4400">
          <a:solidFill>
            <a:srgbClr val="FFC000"/>
          </a:solidFill>
          <a:latin typeface="Calibri" pitchFamily="34" charset="0"/>
        </a:defRPr>
      </a:lvl7pPr>
      <a:lvl8pPr marL="1371600" algn="ctr" rtl="0" fontAlgn="base">
        <a:lnSpc>
          <a:spcPts val="4400"/>
        </a:lnSpc>
        <a:spcBef>
          <a:spcPct val="0"/>
        </a:spcBef>
        <a:spcAft>
          <a:spcPct val="0"/>
        </a:spcAft>
        <a:defRPr sz="4400">
          <a:solidFill>
            <a:srgbClr val="FFC000"/>
          </a:solidFill>
          <a:latin typeface="Calibri" pitchFamily="34" charset="0"/>
        </a:defRPr>
      </a:lvl8pPr>
      <a:lvl9pPr marL="1828800" algn="ctr" rtl="0" fontAlgn="base">
        <a:lnSpc>
          <a:spcPts val="4400"/>
        </a:lnSpc>
        <a:spcBef>
          <a:spcPct val="0"/>
        </a:spcBef>
        <a:spcAft>
          <a:spcPct val="0"/>
        </a:spcAft>
        <a:defRPr sz="4400">
          <a:solidFill>
            <a:srgbClr val="FFC000"/>
          </a:solidFill>
          <a:latin typeface="Calibri" pitchFamily="34" charset="0"/>
        </a:defRPr>
      </a:lvl9pPr>
    </p:titleStyle>
    <p:bodyStyle>
      <a:lvl1pPr marL="342900" indent="-342900" algn="l" rtl="0" eaLnBrk="0" fontAlgn="base" hangingPunct="0">
        <a:spcBef>
          <a:spcPct val="20000"/>
        </a:spcBef>
        <a:spcAft>
          <a:spcPct val="0"/>
        </a:spcAft>
        <a:buClr>
          <a:srgbClr val="FFD457"/>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D457"/>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D457"/>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D457"/>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D457"/>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z="5400" dirty="0" smtClean="0"/>
              <a:t>Risk MAP Program</a:t>
            </a:r>
            <a:endParaRPr lang="en-US" dirty="0" smtClean="0">
              <a:solidFill>
                <a:srgbClr val="FF0000"/>
              </a:solidFill>
            </a:endParaRPr>
          </a:p>
        </p:txBody>
      </p:sp>
      <p:sp>
        <p:nvSpPr>
          <p:cNvPr id="3" name="Content Placeholder 2"/>
          <p:cNvSpPr txBox="1">
            <a:spLocks/>
          </p:cNvSpPr>
          <p:nvPr/>
        </p:nvSpPr>
        <p:spPr bwMode="auto">
          <a:xfrm>
            <a:off x="457200" y="3886200"/>
            <a:ext cx="8229600" cy="1600200"/>
          </a:xfrm>
          <a:prstGeom prst="rect">
            <a:avLst/>
          </a:prstGeom>
          <a:noFill/>
          <a:ln w="9525">
            <a:noFill/>
            <a:miter lim="800000"/>
            <a:headEnd/>
            <a:tailEnd/>
          </a:ln>
        </p:spPr>
        <p:txBody>
          <a:bodyPr vert="horz" wrap="square" lIns="100584" tIns="182880" rIns="91440" bIns="45720" numCol="1" anchor="t" anchorCtr="0" compatLnSpc="1">
            <a:prstTxWarp prst="textNoShape">
              <a:avLst/>
            </a:prstTxWarp>
          </a:bodyPr>
          <a:lstStyle/>
          <a:p>
            <a:pPr marL="0" marR="0" lvl="0" indent="0" algn="l" defTabSz="914400" rtl="0" eaLnBrk="0" fontAlgn="base" latinLnBrk="0" hangingPunct="0">
              <a:lnSpc>
                <a:spcPct val="95000"/>
              </a:lnSpc>
              <a:spcBef>
                <a:spcPct val="0"/>
              </a:spcBef>
              <a:spcAft>
                <a:spcPct val="0"/>
              </a:spcAft>
              <a:buClr>
                <a:schemeClr val="folHlink"/>
              </a:buClr>
              <a:buSzPct val="90000"/>
              <a:buFont typeface="Wingdings" pitchFamily="2" charset="2"/>
              <a:buNone/>
              <a:tabLst/>
              <a:defRPr/>
            </a:pPr>
            <a:endParaRPr kumimoji="0" lang="en-US" sz="2400" b="1" i="0" u="none" strike="noStrike" kern="0" cap="none" spc="0" normalizeH="0" baseline="0" noProof="0" dirty="0" smtClean="0">
              <a:ln>
                <a:noFill/>
              </a:ln>
              <a:effectLst/>
              <a:uLnTx/>
              <a:uFillTx/>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nvPr>
        </p:nvGraphicFramePr>
        <p:xfrm>
          <a:off x="1052706" y="1651725"/>
          <a:ext cx="7280366" cy="4651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a:spLocks noGrp="1" noChangeArrowheads="1"/>
          </p:cNvSpPr>
          <p:nvPr>
            <p:ph type="title"/>
          </p:nvPr>
        </p:nvSpPr>
        <p:spPr>
          <a:xfrm>
            <a:off x="457200" y="46038"/>
            <a:ext cx="8229600" cy="1154112"/>
          </a:xfrm>
        </p:spPr>
        <p:txBody>
          <a:bodyPr/>
          <a:lstStyle/>
          <a:p>
            <a:pPr eaLnBrk="1" hangingPunct="1"/>
            <a:r>
              <a:rPr lang="en-US" dirty="0" smtClean="0"/>
              <a:t>How Risk MAP can inform your decision making…….</a:t>
            </a:r>
          </a:p>
        </p:txBody>
      </p:sp>
      <p:sp>
        <p:nvSpPr>
          <p:cNvPr id="5" name="Slide Number Placeholder 4"/>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10</a:t>
            </a:fld>
            <a:endParaRPr lang="en-US" dirty="0"/>
          </a:p>
        </p:txBody>
      </p:sp>
    </p:spTree>
    <p:extLst>
      <p:ext uri="{BB962C8B-B14F-4D97-AF65-F5344CB8AC3E}">
        <p14:creationId xmlns:p14="http://schemas.microsoft.com/office/powerpoint/2010/main" val="26952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44880" y="222071"/>
            <a:ext cx="1820091" cy="846982"/>
            <a:chOff x="0" y="996380"/>
            <a:chExt cx="1820091" cy="846982"/>
          </a:xfrm>
          <a:scene3d>
            <a:camera prst="orthographicFront"/>
            <a:lightRig rig="threePt" dir="t">
              <a:rot lat="0" lon="0" rev="7500000"/>
            </a:lightRig>
          </a:scene3d>
        </p:grpSpPr>
        <p:sp>
          <p:nvSpPr>
            <p:cNvPr id="37" name="Rectangle 36"/>
            <p:cNvSpPr/>
            <p:nvPr/>
          </p:nvSpPr>
          <p:spPr>
            <a:xfrm>
              <a:off x="0"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0"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GIS data to capture community assets</a:t>
              </a:r>
              <a:endParaRPr lang="en-US" sz="1500" kern="1200" dirty="0"/>
            </a:p>
          </p:txBody>
        </p:sp>
      </p:grpSp>
      <p:grpSp>
        <p:nvGrpSpPr>
          <p:cNvPr id="3" name="Group 18"/>
          <p:cNvGrpSpPr/>
          <p:nvPr/>
        </p:nvGrpSpPr>
        <p:grpSpPr>
          <a:xfrm>
            <a:off x="2764971" y="222071"/>
            <a:ext cx="1820091" cy="846982"/>
            <a:chOff x="1820091" y="996380"/>
            <a:chExt cx="1820091" cy="846982"/>
          </a:xfrm>
          <a:scene3d>
            <a:camera prst="orthographicFront"/>
            <a:lightRig rig="threePt" dir="t">
              <a:rot lat="0" lon="0" rev="7500000"/>
            </a:lightRig>
          </a:scene3d>
        </p:grpSpPr>
        <p:sp>
          <p:nvSpPr>
            <p:cNvPr id="35" name="Rectangle 34"/>
            <p:cNvSpPr/>
            <p:nvPr/>
          </p:nvSpPr>
          <p:spPr>
            <a:xfrm>
              <a:off x="1820091"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1820091"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Capture or Develop  Hazard Data</a:t>
              </a:r>
              <a:endParaRPr lang="en-US" sz="1500" kern="1200" dirty="0"/>
            </a:p>
          </p:txBody>
        </p:sp>
      </p:grpSp>
      <p:grpSp>
        <p:nvGrpSpPr>
          <p:cNvPr id="4" name="Group 20"/>
          <p:cNvGrpSpPr/>
          <p:nvPr/>
        </p:nvGrpSpPr>
        <p:grpSpPr>
          <a:xfrm>
            <a:off x="4585063" y="222071"/>
            <a:ext cx="1820091" cy="846982"/>
            <a:chOff x="3640183" y="996380"/>
            <a:chExt cx="1820091" cy="846982"/>
          </a:xfrm>
          <a:scene3d>
            <a:camera prst="orthographicFront"/>
            <a:lightRig rig="threePt" dir="t">
              <a:rot lat="0" lon="0" rev="7500000"/>
            </a:lightRig>
          </a:scene3d>
        </p:grpSpPr>
        <p:sp>
          <p:nvSpPr>
            <p:cNvPr id="33" name="Rectangle 32"/>
            <p:cNvSpPr/>
            <p:nvPr/>
          </p:nvSpPr>
          <p:spPr>
            <a:xfrm>
              <a:off x="3640183"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3640183"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Estimate Losses</a:t>
              </a:r>
              <a:endParaRPr lang="en-US" sz="1500" kern="1200" dirty="0"/>
            </a:p>
          </p:txBody>
        </p:sp>
      </p:grpSp>
      <p:grpSp>
        <p:nvGrpSpPr>
          <p:cNvPr id="5" name="Group 23"/>
          <p:cNvGrpSpPr/>
          <p:nvPr/>
        </p:nvGrpSpPr>
        <p:grpSpPr>
          <a:xfrm>
            <a:off x="6405154" y="222071"/>
            <a:ext cx="1820091" cy="846982"/>
            <a:chOff x="5460274" y="996380"/>
            <a:chExt cx="1820091" cy="846982"/>
          </a:xfrm>
          <a:scene3d>
            <a:camera prst="orthographicFront"/>
            <a:lightRig rig="threePt" dir="t">
              <a:rot lat="0" lon="0" rev="7500000"/>
            </a:lightRig>
          </a:scene3d>
        </p:grpSpPr>
        <p:sp>
          <p:nvSpPr>
            <p:cNvPr id="27" name="Rectangle 26"/>
            <p:cNvSpPr/>
            <p:nvPr/>
          </p:nvSpPr>
          <p:spPr>
            <a:xfrm>
              <a:off x="5460274"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5460274"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Problem Statements</a:t>
              </a:r>
              <a:endParaRPr lang="en-US" sz="1500" kern="1200" dirty="0"/>
            </a:p>
          </p:txBody>
        </p:sp>
      </p:grpSp>
      <p:sp>
        <p:nvSpPr>
          <p:cNvPr id="32" name="Rectangle 31"/>
          <p:cNvSpPr/>
          <p:nvPr/>
        </p:nvSpPr>
        <p:spPr>
          <a:xfrm>
            <a:off x="-3055983" y="2861733"/>
            <a:ext cx="2424418" cy="84698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40" name="Rectangle 39"/>
          <p:cNvSpPr/>
          <p:nvPr/>
        </p:nvSpPr>
        <p:spPr>
          <a:xfrm>
            <a:off x="944880" y="222071"/>
            <a:ext cx="1820091" cy="846982"/>
          </a:xfrm>
          <a:prstGeom prst="rect">
            <a:avLst/>
          </a:prstGeom>
          <a:solidFill>
            <a:srgbClr val="FFFF00">
              <a:alpha val="31000"/>
            </a:srgbClr>
          </a:solidFill>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Content Placeholder 2"/>
          <p:cNvSpPr txBox="1">
            <a:spLocks/>
          </p:cNvSpPr>
          <p:nvPr/>
        </p:nvSpPr>
        <p:spPr bwMode="auto">
          <a:xfrm>
            <a:off x="4963885" y="1585219"/>
            <a:ext cx="4013859" cy="47331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ts val="0"/>
              </a:spcBef>
              <a:buClr>
                <a:srgbClr val="C41230"/>
              </a:buClr>
              <a:buSzPct val="90000"/>
              <a:defRPr/>
            </a:pPr>
            <a:r>
              <a:rPr lang="en-US" sz="2000" b="1" kern="0" noProof="0" dirty="0" smtClean="0">
                <a:latin typeface="Joanna MT Std SemiBold"/>
              </a:rPr>
              <a:t>Potential Community Assets</a:t>
            </a:r>
          </a:p>
          <a:p>
            <a:pPr>
              <a:spcBef>
                <a:spcPts val="0"/>
              </a:spcBef>
              <a:buClr>
                <a:srgbClr val="C41230"/>
              </a:buClr>
              <a:buSzPct val="90000"/>
              <a:defRPr/>
            </a:pPr>
            <a:endParaRPr lang="en-US" sz="1600" kern="0" noProof="0" dirty="0" smtClean="0">
              <a:latin typeface="Joanna MT Std SemiBold"/>
            </a:endParaRPr>
          </a:p>
          <a:p>
            <a:pPr marL="285750" indent="-285750">
              <a:spcBef>
                <a:spcPts val="0"/>
              </a:spcBef>
              <a:buClr>
                <a:srgbClr val="C41230"/>
              </a:buClr>
              <a:buSzPct val="90000"/>
              <a:buFont typeface="Wingdings" pitchFamily="2" charset="2"/>
              <a:buChar char="§"/>
              <a:defRPr/>
            </a:pPr>
            <a:r>
              <a:rPr lang="en-US" sz="1600" kern="0" noProof="0" dirty="0" smtClean="0">
                <a:latin typeface="Joanna MT Std SemiBold"/>
              </a:rPr>
              <a:t>Agriculture and Food</a:t>
            </a:r>
          </a:p>
          <a:p>
            <a:pPr marL="285750" indent="-285750">
              <a:spcBef>
                <a:spcPts val="0"/>
              </a:spcBef>
              <a:buClr>
                <a:srgbClr val="C41230"/>
              </a:buClr>
              <a:buSzPct val="90000"/>
              <a:buFont typeface="Wingdings" pitchFamily="2" charset="2"/>
              <a:buChar char="§"/>
              <a:defRPr/>
            </a:pPr>
            <a:r>
              <a:rPr kumimoji="0" lang="en-US" sz="1600" i="0" strike="noStrike" kern="0" cap="none" spc="0" normalizeH="0" baseline="0" dirty="0" smtClean="0">
                <a:ln>
                  <a:noFill/>
                </a:ln>
                <a:solidFill>
                  <a:schemeClr val="tx1"/>
                </a:solidFill>
                <a:effectLst/>
                <a:uLnTx/>
                <a:uFillTx/>
                <a:latin typeface="Joanna MT Std SemiBold"/>
              </a:rPr>
              <a:t>Banking</a:t>
            </a:r>
            <a:r>
              <a:rPr kumimoji="0" lang="en-US" sz="1600" i="0" strike="noStrike" kern="0" cap="none" spc="0" normalizeH="0" dirty="0" smtClean="0">
                <a:ln>
                  <a:noFill/>
                </a:ln>
                <a:solidFill>
                  <a:schemeClr val="tx1"/>
                </a:solidFill>
                <a:effectLst/>
                <a:uLnTx/>
                <a:uFillTx/>
                <a:latin typeface="Joanna MT Std SemiBold"/>
              </a:rPr>
              <a:t> and Finance</a:t>
            </a:r>
          </a:p>
          <a:p>
            <a:pPr marL="285750" indent="-285750">
              <a:spcBef>
                <a:spcPts val="0"/>
              </a:spcBef>
              <a:buClr>
                <a:srgbClr val="C41230"/>
              </a:buClr>
              <a:buSzPct val="90000"/>
              <a:buFont typeface="Wingdings" pitchFamily="2" charset="2"/>
              <a:buChar char="§"/>
              <a:defRPr/>
            </a:pPr>
            <a:r>
              <a:rPr lang="en-US" sz="1600" kern="0" baseline="0" noProof="0" dirty="0" smtClean="0">
                <a:latin typeface="Joanna MT Std SemiBold"/>
              </a:rPr>
              <a:t>Chemical</a:t>
            </a:r>
            <a:r>
              <a:rPr lang="en-US" sz="1600" kern="0" noProof="0" dirty="0" smtClean="0">
                <a:latin typeface="Joanna MT Std SemiBold"/>
              </a:rPr>
              <a:t>  </a:t>
            </a:r>
          </a:p>
          <a:p>
            <a:pPr marL="285750" indent="-285750">
              <a:spcBef>
                <a:spcPts val="0"/>
              </a:spcBef>
              <a:buClr>
                <a:srgbClr val="C41230"/>
              </a:buClr>
              <a:buSzPct val="90000"/>
              <a:buFont typeface="Wingdings" pitchFamily="2" charset="2"/>
              <a:buChar char="§"/>
              <a:defRPr/>
            </a:pPr>
            <a:r>
              <a:rPr kumimoji="0" lang="en-US" sz="1600" i="0" strike="noStrike" kern="0" cap="none" spc="0" normalizeH="0" baseline="0" dirty="0" smtClean="0">
                <a:ln>
                  <a:noFill/>
                </a:ln>
                <a:solidFill>
                  <a:schemeClr val="tx1"/>
                </a:solidFill>
                <a:effectLst/>
                <a:uLnTx/>
                <a:uFillTx/>
                <a:latin typeface="Joanna MT Std SemiBold"/>
              </a:rPr>
              <a:t>Commercial</a:t>
            </a:r>
            <a:r>
              <a:rPr kumimoji="0" lang="en-US" sz="1600" i="0" strike="noStrike" kern="0" cap="none" spc="0" normalizeH="0" dirty="0" smtClean="0">
                <a:ln>
                  <a:noFill/>
                </a:ln>
                <a:solidFill>
                  <a:schemeClr val="tx1"/>
                </a:solidFill>
                <a:effectLst/>
                <a:uLnTx/>
                <a:uFillTx/>
                <a:latin typeface="Joanna MT Std SemiBold"/>
              </a:rPr>
              <a:t> Facilities</a:t>
            </a:r>
          </a:p>
          <a:p>
            <a:pPr marL="285750" indent="-285750">
              <a:spcBef>
                <a:spcPts val="0"/>
              </a:spcBef>
              <a:buClr>
                <a:srgbClr val="C41230"/>
              </a:buClr>
              <a:buSzPct val="90000"/>
              <a:buFont typeface="Wingdings" pitchFamily="2" charset="2"/>
              <a:buChar char="§"/>
              <a:defRPr/>
            </a:pPr>
            <a:r>
              <a:rPr lang="en-US" sz="1600" kern="0" baseline="0" noProof="0" dirty="0" smtClean="0">
                <a:latin typeface="Joanna MT Std SemiBold"/>
              </a:rPr>
              <a:t>Communications</a:t>
            </a:r>
          </a:p>
          <a:p>
            <a:pPr marL="285750" indent="-285750">
              <a:spcBef>
                <a:spcPts val="0"/>
              </a:spcBef>
              <a:buClr>
                <a:srgbClr val="C41230"/>
              </a:buClr>
              <a:buSzPct val="90000"/>
              <a:buFont typeface="Wingdings" pitchFamily="2" charset="2"/>
              <a:buChar char="§"/>
              <a:defRPr/>
            </a:pPr>
            <a:r>
              <a:rPr kumimoji="0" lang="en-US" sz="1600" i="0" strike="noStrike" kern="0" cap="none" spc="0" normalizeH="0" dirty="0" smtClean="0">
                <a:ln>
                  <a:noFill/>
                </a:ln>
                <a:solidFill>
                  <a:schemeClr val="tx1"/>
                </a:solidFill>
                <a:effectLst/>
                <a:uLnTx/>
                <a:uFillTx/>
                <a:latin typeface="Joanna MT Std SemiBold"/>
              </a:rPr>
              <a:t>Critical Manufacturing</a:t>
            </a:r>
          </a:p>
          <a:p>
            <a:pPr marL="285750" indent="-285750">
              <a:spcBef>
                <a:spcPts val="0"/>
              </a:spcBef>
              <a:buClr>
                <a:srgbClr val="C41230"/>
              </a:buClr>
              <a:buSzPct val="90000"/>
              <a:buFont typeface="Wingdings" pitchFamily="2" charset="2"/>
              <a:buChar char="§"/>
              <a:defRPr/>
            </a:pPr>
            <a:r>
              <a:rPr lang="en-US" sz="1600" kern="0" baseline="0" noProof="0" dirty="0" smtClean="0">
                <a:latin typeface="Joanna MT Std SemiBold"/>
              </a:rPr>
              <a:t>Dams</a:t>
            </a:r>
          </a:p>
          <a:p>
            <a:pPr marL="285750" indent="-285750">
              <a:spcBef>
                <a:spcPts val="0"/>
              </a:spcBef>
              <a:buClr>
                <a:srgbClr val="C41230"/>
              </a:buClr>
              <a:buSzPct val="90000"/>
              <a:buFont typeface="Wingdings" pitchFamily="2" charset="2"/>
              <a:buChar char="§"/>
              <a:defRPr/>
            </a:pPr>
            <a:r>
              <a:rPr kumimoji="0" lang="en-US" sz="1600" i="0" strike="noStrike" kern="0" cap="none" spc="0" normalizeH="0" dirty="0" smtClean="0">
                <a:ln>
                  <a:noFill/>
                </a:ln>
                <a:solidFill>
                  <a:schemeClr val="tx1"/>
                </a:solidFill>
                <a:effectLst/>
                <a:uLnTx/>
                <a:uFillTx/>
                <a:latin typeface="Joanna MT Std SemiBold"/>
              </a:rPr>
              <a:t>Defense Industrial Base</a:t>
            </a:r>
          </a:p>
          <a:p>
            <a:pPr marL="285750" indent="-285750">
              <a:spcBef>
                <a:spcPts val="0"/>
              </a:spcBef>
              <a:buClr>
                <a:srgbClr val="C41230"/>
              </a:buClr>
              <a:buSzPct val="90000"/>
              <a:buFont typeface="Wingdings" pitchFamily="2" charset="2"/>
              <a:buChar char="§"/>
              <a:defRPr/>
            </a:pPr>
            <a:r>
              <a:rPr lang="en-US" sz="1600" kern="0" baseline="0" noProof="0" dirty="0" smtClean="0">
                <a:latin typeface="Joanna MT Std SemiBold"/>
              </a:rPr>
              <a:t>Emergency</a:t>
            </a:r>
            <a:r>
              <a:rPr lang="en-US" sz="1600" kern="0" noProof="0" dirty="0" smtClean="0">
                <a:latin typeface="Joanna MT Std SemiBold"/>
              </a:rPr>
              <a:t> Services</a:t>
            </a:r>
          </a:p>
          <a:p>
            <a:pPr marL="285750" indent="-285750">
              <a:spcBef>
                <a:spcPts val="0"/>
              </a:spcBef>
              <a:buClr>
                <a:srgbClr val="C41230"/>
              </a:buClr>
              <a:buSzPct val="90000"/>
              <a:buFont typeface="Wingdings" pitchFamily="2" charset="2"/>
              <a:buChar char="§"/>
              <a:defRPr/>
            </a:pPr>
            <a:r>
              <a:rPr kumimoji="0" lang="en-US" sz="1600" i="0" strike="noStrike" kern="0" cap="none" spc="0" normalizeH="0" baseline="0" dirty="0" smtClean="0">
                <a:ln>
                  <a:noFill/>
                </a:ln>
                <a:solidFill>
                  <a:schemeClr val="tx1"/>
                </a:solidFill>
                <a:effectLst/>
                <a:uLnTx/>
                <a:uFillTx/>
                <a:latin typeface="Joanna MT Std SemiBold"/>
              </a:rPr>
              <a:t>Energy</a:t>
            </a:r>
          </a:p>
          <a:p>
            <a:pPr marL="285750" indent="-285750">
              <a:spcBef>
                <a:spcPts val="0"/>
              </a:spcBef>
              <a:buClr>
                <a:srgbClr val="C41230"/>
              </a:buClr>
              <a:buSzPct val="90000"/>
              <a:buFont typeface="Wingdings" pitchFamily="2" charset="2"/>
              <a:buChar char="§"/>
              <a:defRPr/>
            </a:pPr>
            <a:r>
              <a:rPr lang="en-US" sz="1600" kern="0" noProof="0" dirty="0" smtClean="0">
                <a:latin typeface="Joanna MT Std SemiBold"/>
              </a:rPr>
              <a:t>Government Facilities</a:t>
            </a:r>
          </a:p>
          <a:p>
            <a:pPr marL="285750" indent="-285750">
              <a:spcBef>
                <a:spcPts val="0"/>
              </a:spcBef>
              <a:buClr>
                <a:srgbClr val="C41230"/>
              </a:buClr>
              <a:buSzPct val="90000"/>
              <a:buFont typeface="Wingdings" pitchFamily="2" charset="2"/>
              <a:buChar char="§"/>
              <a:defRPr/>
            </a:pPr>
            <a:r>
              <a:rPr kumimoji="0" lang="en-US" sz="1600" i="0" strike="noStrike" kern="0" cap="none" spc="0" normalizeH="0" baseline="0" dirty="0" smtClean="0">
                <a:ln>
                  <a:noFill/>
                </a:ln>
                <a:solidFill>
                  <a:schemeClr val="tx1"/>
                </a:solidFill>
                <a:effectLst/>
                <a:uLnTx/>
                <a:uFillTx/>
                <a:latin typeface="Joanna MT Std SemiBold"/>
              </a:rPr>
              <a:t>Healthcare</a:t>
            </a:r>
          </a:p>
          <a:p>
            <a:pPr marL="285750" indent="-285750">
              <a:spcBef>
                <a:spcPts val="0"/>
              </a:spcBef>
              <a:buClr>
                <a:srgbClr val="C41230"/>
              </a:buClr>
              <a:buSzPct val="90000"/>
              <a:buFont typeface="Wingdings" pitchFamily="2" charset="2"/>
              <a:buChar char="§"/>
              <a:defRPr/>
            </a:pPr>
            <a:r>
              <a:rPr lang="en-US" sz="1600" kern="0" noProof="0" dirty="0" smtClean="0">
                <a:latin typeface="Joanna MT Std SemiBold"/>
              </a:rPr>
              <a:t>Information Technology</a:t>
            </a:r>
          </a:p>
          <a:p>
            <a:pPr marL="285750" indent="-285750">
              <a:spcBef>
                <a:spcPts val="0"/>
              </a:spcBef>
              <a:buClr>
                <a:srgbClr val="C41230"/>
              </a:buClr>
              <a:buSzPct val="90000"/>
              <a:buFont typeface="Wingdings" pitchFamily="2" charset="2"/>
              <a:buChar char="§"/>
              <a:defRPr/>
            </a:pPr>
            <a:r>
              <a:rPr kumimoji="0" lang="en-US" sz="1600" i="0" strike="noStrike" kern="0" cap="none" spc="0" normalizeH="0" baseline="0" dirty="0" smtClean="0">
                <a:ln>
                  <a:noFill/>
                </a:ln>
                <a:solidFill>
                  <a:schemeClr val="tx1"/>
                </a:solidFill>
                <a:effectLst/>
                <a:uLnTx/>
                <a:uFillTx/>
                <a:latin typeface="Joanna MT Std SemiBold"/>
              </a:rPr>
              <a:t>Nuclear</a:t>
            </a:r>
            <a:r>
              <a:rPr kumimoji="0" lang="en-US" sz="1600" i="0" strike="noStrike" kern="0" cap="none" spc="0" normalizeH="0" dirty="0" smtClean="0">
                <a:ln>
                  <a:noFill/>
                </a:ln>
                <a:solidFill>
                  <a:schemeClr val="tx1"/>
                </a:solidFill>
                <a:effectLst/>
                <a:uLnTx/>
                <a:uFillTx/>
                <a:latin typeface="Joanna MT Std SemiBold"/>
              </a:rPr>
              <a:t> Reactors, Materials and Waste </a:t>
            </a:r>
          </a:p>
          <a:p>
            <a:pPr marL="285750" indent="-285750">
              <a:spcBef>
                <a:spcPts val="0"/>
              </a:spcBef>
              <a:buClr>
                <a:srgbClr val="C41230"/>
              </a:buClr>
              <a:buSzPct val="90000"/>
              <a:buFont typeface="Wingdings" pitchFamily="2" charset="2"/>
              <a:buChar char="§"/>
              <a:defRPr/>
            </a:pPr>
            <a:r>
              <a:rPr lang="en-US" sz="1600" kern="0" baseline="0" noProof="0" dirty="0" smtClean="0">
                <a:latin typeface="Joanna MT Std SemiBold"/>
              </a:rPr>
              <a:t>Postal</a:t>
            </a:r>
            <a:r>
              <a:rPr lang="en-US" sz="1600" kern="0" noProof="0" dirty="0" smtClean="0">
                <a:latin typeface="Joanna MT Std SemiBold"/>
              </a:rPr>
              <a:t> and Shipping </a:t>
            </a:r>
          </a:p>
          <a:p>
            <a:pPr marL="285750" indent="-285750">
              <a:spcBef>
                <a:spcPts val="0"/>
              </a:spcBef>
              <a:buClr>
                <a:srgbClr val="C41230"/>
              </a:buClr>
              <a:buSzPct val="90000"/>
              <a:buFont typeface="Wingdings" pitchFamily="2" charset="2"/>
              <a:buChar char="§"/>
              <a:defRPr/>
            </a:pPr>
            <a:r>
              <a:rPr kumimoji="0" lang="en-US" sz="1600" i="0" strike="noStrike" kern="0" cap="none" spc="0" normalizeH="0" baseline="0" dirty="0" smtClean="0">
                <a:ln>
                  <a:noFill/>
                </a:ln>
                <a:solidFill>
                  <a:schemeClr val="tx1"/>
                </a:solidFill>
                <a:effectLst/>
                <a:uLnTx/>
                <a:uFillTx/>
                <a:latin typeface="Joanna MT Std SemiBold"/>
              </a:rPr>
              <a:t>Transportation</a:t>
            </a:r>
            <a:r>
              <a:rPr kumimoji="0" lang="en-US" sz="1600" i="0" strike="noStrike" kern="0" cap="none" spc="0" normalizeH="0" dirty="0" smtClean="0">
                <a:ln>
                  <a:noFill/>
                </a:ln>
                <a:solidFill>
                  <a:schemeClr val="tx1"/>
                </a:solidFill>
                <a:effectLst/>
                <a:uLnTx/>
                <a:uFillTx/>
                <a:latin typeface="Joanna MT Std SemiBold"/>
              </a:rPr>
              <a:t> Systems</a:t>
            </a:r>
          </a:p>
          <a:p>
            <a:pPr marL="285750" indent="-285750">
              <a:spcBef>
                <a:spcPts val="0"/>
              </a:spcBef>
              <a:buClr>
                <a:srgbClr val="C41230"/>
              </a:buClr>
              <a:buSzPct val="90000"/>
              <a:buFont typeface="Wingdings" pitchFamily="2" charset="2"/>
              <a:buChar char="§"/>
              <a:defRPr/>
            </a:pPr>
            <a:r>
              <a:rPr lang="en-US" sz="1600" kern="0" baseline="0" noProof="0" dirty="0" smtClean="0">
                <a:latin typeface="Joanna MT Std SemiBold"/>
              </a:rPr>
              <a:t>Water</a:t>
            </a:r>
            <a:endParaRPr kumimoji="0" lang="en-US" sz="1600" i="0" strike="noStrike" kern="0" cap="none" spc="0" normalizeH="0" baseline="0" noProof="0" dirty="0">
              <a:ln>
                <a:noFill/>
              </a:ln>
              <a:solidFill>
                <a:schemeClr val="tx1"/>
              </a:solidFill>
              <a:effectLst/>
              <a:uLnTx/>
              <a:uFillTx/>
              <a:latin typeface="Joanna MT Std SemiBold"/>
            </a:endParaRPr>
          </a:p>
        </p:txBody>
      </p:sp>
      <p:pic>
        <p:nvPicPr>
          <p:cNvPr id="3074" name="Picture 2" descr="M:\Risk_Analysis\3OR\Flood_Studies\WS_UpperRogue_JacksonCo\WS_Risk_Report\ShadyCove_EF_Damag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48" r="13849"/>
          <a:stretch/>
        </p:blipFill>
        <p:spPr bwMode="auto">
          <a:xfrm>
            <a:off x="297977" y="1585219"/>
            <a:ext cx="4402314" cy="4798302"/>
          </a:xfrm>
          <a:prstGeom prst="rect">
            <a:avLst/>
          </a:prstGeom>
          <a:ln>
            <a:solidFill>
              <a:srgbClr val="005288"/>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11</a:t>
            </a:fld>
            <a:endParaRPr lang="en-US" dirty="0"/>
          </a:p>
        </p:txBody>
      </p:sp>
    </p:spTree>
    <p:extLst>
      <p:ext uri="{BB962C8B-B14F-4D97-AF65-F5344CB8AC3E}">
        <p14:creationId xmlns:p14="http://schemas.microsoft.com/office/powerpoint/2010/main" val="2663338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44880" y="222071"/>
            <a:ext cx="1820091" cy="846982"/>
            <a:chOff x="0" y="996380"/>
            <a:chExt cx="1820091" cy="846982"/>
          </a:xfrm>
          <a:scene3d>
            <a:camera prst="orthographicFront"/>
            <a:lightRig rig="threePt" dir="t">
              <a:rot lat="0" lon="0" rev="7500000"/>
            </a:lightRig>
          </a:scene3d>
        </p:grpSpPr>
        <p:sp>
          <p:nvSpPr>
            <p:cNvPr id="37" name="Rectangle 36"/>
            <p:cNvSpPr/>
            <p:nvPr/>
          </p:nvSpPr>
          <p:spPr>
            <a:xfrm>
              <a:off x="0"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0"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GIS data to capture community assets</a:t>
              </a:r>
              <a:endParaRPr lang="en-US" sz="1500" kern="1200" dirty="0"/>
            </a:p>
          </p:txBody>
        </p:sp>
      </p:grpSp>
      <p:grpSp>
        <p:nvGrpSpPr>
          <p:cNvPr id="3" name="Group 18"/>
          <p:cNvGrpSpPr/>
          <p:nvPr/>
        </p:nvGrpSpPr>
        <p:grpSpPr>
          <a:xfrm>
            <a:off x="2764971" y="222071"/>
            <a:ext cx="1820091" cy="846982"/>
            <a:chOff x="1820091" y="996380"/>
            <a:chExt cx="1820091" cy="846982"/>
          </a:xfrm>
          <a:scene3d>
            <a:camera prst="orthographicFront"/>
            <a:lightRig rig="threePt" dir="t">
              <a:rot lat="0" lon="0" rev="7500000"/>
            </a:lightRig>
          </a:scene3d>
        </p:grpSpPr>
        <p:sp>
          <p:nvSpPr>
            <p:cNvPr id="35" name="Rectangle 34"/>
            <p:cNvSpPr/>
            <p:nvPr/>
          </p:nvSpPr>
          <p:spPr>
            <a:xfrm>
              <a:off x="1820091"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1820091"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Capture or Develop  Hazard Data</a:t>
              </a:r>
              <a:endParaRPr lang="en-US" sz="1500" kern="1200" dirty="0"/>
            </a:p>
          </p:txBody>
        </p:sp>
      </p:grpSp>
      <p:grpSp>
        <p:nvGrpSpPr>
          <p:cNvPr id="4" name="Group 20"/>
          <p:cNvGrpSpPr/>
          <p:nvPr/>
        </p:nvGrpSpPr>
        <p:grpSpPr>
          <a:xfrm>
            <a:off x="4585063" y="222071"/>
            <a:ext cx="1820091" cy="846982"/>
            <a:chOff x="3640183" y="996380"/>
            <a:chExt cx="1820091" cy="846982"/>
          </a:xfrm>
          <a:scene3d>
            <a:camera prst="orthographicFront"/>
            <a:lightRig rig="threePt" dir="t">
              <a:rot lat="0" lon="0" rev="7500000"/>
            </a:lightRig>
          </a:scene3d>
        </p:grpSpPr>
        <p:sp>
          <p:nvSpPr>
            <p:cNvPr id="33" name="Rectangle 32"/>
            <p:cNvSpPr/>
            <p:nvPr/>
          </p:nvSpPr>
          <p:spPr>
            <a:xfrm>
              <a:off x="3640183"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3640183"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Estimate Losses</a:t>
              </a:r>
              <a:endParaRPr lang="en-US" sz="1500" kern="1200" dirty="0"/>
            </a:p>
          </p:txBody>
        </p:sp>
      </p:grpSp>
      <p:grpSp>
        <p:nvGrpSpPr>
          <p:cNvPr id="5" name="Group 23"/>
          <p:cNvGrpSpPr/>
          <p:nvPr/>
        </p:nvGrpSpPr>
        <p:grpSpPr>
          <a:xfrm>
            <a:off x="6405154" y="222071"/>
            <a:ext cx="1820091" cy="846982"/>
            <a:chOff x="5460274" y="996380"/>
            <a:chExt cx="1820091" cy="846982"/>
          </a:xfrm>
          <a:scene3d>
            <a:camera prst="orthographicFront"/>
            <a:lightRig rig="threePt" dir="t">
              <a:rot lat="0" lon="0" rev="7500000"/>
            </a:lightRig>
          </a:scene3d>
        </p:grpSpPr>
        <p:sp>
          <p:nvSpPr>
            <p:cNvPr id="27" name="Rectangle 26"/>
            <p:cNvSpPr/>
            <p:nvPr/>
          </p:nvSpPr>
          <p:spPr>
            <a:xfrm>
              <a:off x="5460274"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5460274"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Problem Statements</a:t>
              </a:r>
              <a:endParaRPr lang="en-US" sz="1500" kern="1200" dirty="0"/>
            </a:p>
          </p:txBody>
        </p:sp>
      </p:grpSp>
      <p:sp>
        <p:nvSpPr>
          <p:cNvPr id="32" name="Rectangle 31"/>
          <p:cNvSpPr/>
          <p:nvPr/>
        </p:nvSpPr>
        <p:spPr>
          <a:xfrm>
            <a:off x="-3055983" y="2861733"/>
            <a:ext cx="2424418" cy="84698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40" name="Rectangle 39"/>
          <p:cNvSpPr/>
          <p:nvPr/>
        </p:nvSpPr>
        <p:spPr>
          <a:xfrm>
            <a:off x="2764971" y="222071"/>
            <a:ext cx="1820091" cy="846982"/>
          </a:xfrm>
          <a:prstGeom prst="rect">
            <a:avLst/>
          </a:prstGeom>
          <a:solidFill>
            <a:srgbClr val="FFFF00">
              <a:alpha val="31000"/>
            </a:srgbClr>
          </a:solidFill>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grpSp>
        <p:nvGrpSpPr>
          <p:cNvPr id="17" name="Group 11"/>
          <p:cNvGrpSpPr/>
          <p:nvPr/>
        </p:nvGrpSpPr>
        <p:grpSpPr>
          <a:xfrm>
            <a:off x="845798" y="1573632"/>
            <a:ext cx="7260298" cy="4473339"/>
            <a:chOff x="659305" y="1674502"/>
            <a:chExt cx="6934569" cy="4473339"/>
          </a:xfrm>
        </p:grpSpPr>
        <p:sp>
          <p:nvSpPr>
            <p:cNvPr id="18" name="Freeform 17"/>
            <p:cNvSpPr/>
            <p:nvPr/>
          </p:nvSpPr>
          <p:spPr>
            <a:xfrm>
              <a:off x="2547256" y="1674503"/>
              <a:ext cx="5046618" cy="933535"/>
            </a:xfrm>
            <a:custGeom>
              <a:avLst/>
              <a:gdLst>
                <a:gd name="connsiteX0" fmla="*/ 140920 w 845500"/>
                <a:gd name="connsiteY0" fmla="*/ 0 h 5520741"/>
                <a:gd name="connsiteX1" fmla="*/ 704580 w 845500"/>
                <a:gd name="connsiteY1" fmla="*/ 0 h 5520741"/>
                <a:gd name="connsiteX2" fmla="*/ 804225 w 845500"/>
                <a:gd name="connsiteY2" fmla="*/ 41275 h 5520741"/>
                <a:gd name="connsiteX3" fmla="*/ 845499 w 845500"/>
                <a:gd name="connsiteY3" fmla="*/ 140921 h 5520741"/>
                <a:gd name="connsiteX4" fmla="*/ 845500 w 845500"/>
                <a:gd name="connsiteY4" fmla="*/ 5520741 h 5520741"/>
                <a:gd name="connsiteX5" fmla="*/ 845500 w 845500"/>
                <a:gd name="connsiteY5" fmla="*/ 5520741 h 5520741"/>
                <a:gd name="connsiteX6" fmla="*/ 845500 w 845500"/>
                <a:gd name="connsiteY6" fmla="*/ 5520741 h 5520741"/>
                <a:gd name="connsiteX7" fmla="*/ 0 w 845500"/>
                <a:gd name="connsiteY7" fmla="*/ 5520741 h 5520741"/>
                <a:gd name="connsiteX8" fmla="*/ 0 w 845500"/>
                <a:gd name="connsiteY8" fmla="*/ 5520741 h 5520741"/>
                <a:gd name="connsiteX9" fmla="*/ 0 w 845500"/>
                <a:gd name="connsiteY9" fmla="*/ 5520741 h 5520741"/>
                <a:gd name="connsiteX10" fmla="*/ 0 w 845500"/>
                <a:gd name="connsiteY10" fmla="*/ 140920 h 5520741"/>
                <a:gd name="connsiteX11" fmla="*/ 41275 w 845500"/>
                <a:gd name="connsiteY11" fmla="*/ 41275 h 5520741"/>
                <a:gd name="connsiteX12" fmla="*/ 140921 w 845500"/>
                <a:gd name="connsiteY12" fmla="*/ 1 h 5520741"/>
                <a:gd name="connsiteX13" fmla="*/ 140920 w 845500"/>
                <a:gd name="connsiteY13" fmla="*/ 0 h 55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5500" h="5520741">
                  <a:moveTo>
                    <a:pt x="845500" y="920147"/>
                  </a:moveTo>
                  <a:lnTo>
                    <a:pt x="845500" y="4600594"/>
                  </a:lnTo>
                  <a:cubicBezTo>
                    <a:pt x="845500" y="4844629"/>
                    <a:pt x="843226" y="5078674"/>
                    <a:pt x="839179" y="5251231"/>
                  </a:cubicBezTo>
                  <a:cubicBezTo>
                    <a:pt x="835131" y="5423794"/>
                    <a:pt x="829642" y="5520731"/>
                    <a:pt x="823918" y="5520731"/>
                  </a:cubicBezTo>
                  <a:cubicBezTo>
                    <a:pt x="549279" y="5520731"/>
                    <a:pt x="274639" y="5520738"/>
                    <a:pt x="0" y="5520738"/>
                  </a:cubicBezTo>
                  <a:lnTo>
                    <a:pt x="0" y="5520738"/>
                  </a:lnTo>
                  <a:lnTo>
                    <a:pt x="0" y="5520738"/>
                  </a:lnTo>
                  <a:lnTo>
                    <a:pt x="0" y="3"/>
                  </a:lnTo>
                  <a:lnTo>
                    <a:pt x="0" y="3"/>
                  </a:lnTo>
                  <a:lnTo>
                    <a:pt x="0" y="3"/>
                  </a:lnTo>
                  <a:lnTo>
                    <a:pt x="823918" y="3"/>
                  </a:lnTo>
                  <a:cubicBezTo>
                    <a:pt x="829642" y="3"/>
                    <a:pt x="835131" y="96947"/>
                    <a:pt x="839179" y="269510"/>
                  </a:cubicBezTo>
                  <a:cubicBezTo>
                    <a:pt x="843226" y="442073"/>
                    <a:pt x="845500" y="676112"/>
                    <a:pt x="845500" y="920154"/>
                  </a:cubicBezTo>
                  <a:lnTo>
                    <a:pt x="845500" y="920147"/>
                  </a:lnTo>
                  <a:close/>
                </a:path>
              </a:pathLst>
            </a:custGeom>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3974" rIns="53974" bIns="5397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Existing Studies</a:t>
              </a:r>
            </a:p>
            <a:p>
              <a:pPr marL="228600" lvl="1" indent="-228600" algn="l" defTabSz="889000" rtl="0">
                <a:lnSpc>
                  <a:spcPct val="90000"/>
                </a:lnSpc>
                <a:spcBef>
                  <a:spcPct val="0"/>
                </a:spcBef>
                <a:spcAft>
                  <a:spcPct val="15000"/>
                </a:spcAft>
                <a:buChar char="••"/>
              </a:pPr>
              <a:r>
                <a:rPr lang="en-US" sz="2000" dirty="0" smtClean="0"/>
                <a:t>USACE Studies</a:t>
              </a:r>
            </a:p>
            <a:p>
              <a:pPr marL="228600" lvl="1" indent="-228600" algn="l" defTabSz="889000" rtl="0">
                <a:lnSpc>
                  <a:spcPct val="90000"/>
                </a:lnSpc>
                <a:spcBef>
                  <a:spcPct val="0"/>
                </a:spcBef>
                <a:spcAft>
                  <a:spcPct val="15000"/>
                </a:spcAft>
                <a:buChar char="••"/>
              </a:pPr>
              <a:r>
                <a:rPr lang="en-US" sz="2000" kern="1200" dirty="0" smtClean="0"/>
                <a:t>New FEMA Studies</a:t>
              </a:r>
              <a:endParaRPr lang="en-US" sz="2000" kern="1200" dirty="0"/>
            </a:p>
          </p:txBody>
        </p:sp>
        <p:sp>
          <p:nvSpPr>
            <p:cNvPr id="19" name="Freeform 18"/>
            <p:cNvSpPr/>
            <p:nvPr/>
          </p:nvSpPr>
          <p:spPr>
            <a:xfrm rot="16200000">
              <a:off x="1322847" y="1017865"/>
              <a:ext cx="933535" cy="224680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10000" y="1675"/>
                  </a:moveTo>
                  <a:lnTo>
                    <a:pt x="10000" y="10000"/>
                  </a:lnTo>
                  <a:cubicBezTo>
                    <a:pt x="10000" y="9080"/>
                    <a:pt x="7759" y="8335"/>
                    <a:pt x="4995" y="8335"/>
                  </a:cubicBezTo>
                  <a:cubicBezTo>
                    <a:pt x="2231" y="8335"/>
                    <a:pt x="-10" y="9080"/>
                    <a:pt x="-10" y="10000"/>
                  </a:cubicBezTo>
                  <a:lnTo>
                    <a:pt x="-10" y="1675"/>
                  </a:lnTo>
                  <a:cubicBezTo>
                    <a:pt x="-10" y="877"/>
                    <a:pt x="1693" y="191"/>
                    <a:pt x="4049" y="40"/>
                  </a:cubicBezTo>
                  <a:cubicBezTo>
                    <a:pt x="4674" y="0"/>
                    <a:pt x="5316" y="0"/>
                    <a:pt x="5941" y="40"/>
                  </a:cubicBezTo>
                  <a:cubicBezTo>
                    <a:pt x="8297" y="191"/>
                    <a:pt x="10000" y="877"/>
                    <a:pt x="10000" y="1675"/>
                  </a:cubicBezTo>
                  <a:close/>
                </a:path>
              </a:pathLst>
            </a:custGeom>
            <a:solidFill>
              <a:srgbClr val="005288"/>
            </a:solidFill>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11430" tIns="260584" rIns="11431" bIns="260585" numCol="1" spcCol="1270" anchor="ctr" anchorCtr="0">
              <a:noAutofit/>
            </a:bodyPr>
            <a:lstStyle/>
            <a:p>
              <a:pPr lvl="0" algn="l" defTabSz="800100" rtl="0">
                <a:lnSpc>
                  <a:spcPct val="90000"/>
                </a:lnSpc>
                <a:spcBef>
                  <a:spcPct val="0"/>
                </a:spcBef>
                <a:spcAft>
                  <a:spcPct val="35000"/>
                </a:spcAft>
              </a:pPr>
              <a:r>
                <a:rPr lang="en-US" sz="2800" b="1" i="0" kern="1200" baseline="0" dirty="0" smtClean="0">
                  <a:latin typeface="Joanna MT Std SemiBold"/>
                </a:rPr>
                <a:t>Flood</a:t>
              </a:r>
              <a:endParaRPr lang="en-US" sz="2800" b="1" kern="1200" dirty="0">
                <a:latin typeface="Joanna MT Std SemiBold"/>
              </a:endParaRPr>
            </a:p>
          </p:txBody>
        </p:sp>
        <p:sp>
          <p:nvSpPr>
            <p:cNvPr id="20" name="Freeform 19"/>
            <p:cNvSpPr/>
            <p:nvPr/>
          </p:nvSpPr>
          <p:spPr>
            <a:xfrm>
              <a:off x="2547255" y="2903016"/>
              <a:ext cx="5046617" cy="910540"/>
            </a:xfrm>
            <a:custGeom>
              <a:avLst/>
              <a:gdLst>
                <a:gd name="connsiteX0" fmla="*/ 140920 w 845500"/>
                <a:gd name="connsiteY0" fmla="*/ 0 h 5520741"/>
                <a:gd name="connsiteX1" fmla="*/ 704580 w 845500"/>
                <a:gd name="connsiteY1" fmla="*/ 0 h 5520741"/>
                <a:gd name="connsiteX2" fmla="*/ 804225 w 845500"/>
                <a:gd name="connsiteY2" fmla="*/ 41275 h 5520741"/>
                <a:gd name="connsiteX3" fmla="*/ 845499 w 845500"/>
                <a:gd name="connsiteY3" fmla="*/ 140921 h 5520741"/>
                <a:gd name="connsiteX4" fmla="*/ 845500 w 845500"/>
                <a:gd name="connsiteY4" fmla="*/ 5520741 h 5520741"/>
                <a:gd name="connsiteX5" fmla="*/ 845500 w 845500"/>
                <a:gd name="connsiteY5" fmla="*/ 5520741 h 5520741"/>
                <a:gd name="connsiteX6" fmla="*/ 845500 w 845500"/>
                <a:gd name="connsiteY6" fmla="*/ 5520741 h 5520741"/>
                <a:gd name="connsiteX7" fmla="*/ 0 w 845500"/>
                <a:gd name="connsiteY7" fmla="*/ 5520741 h 5520741"/>
                <a:gd name="connsiteX8" fmla="*/ 0 w 845500"/>
                <a:gd name="connsiteY8" fmla="*/ 5520741 h 5520741"/>
                <a:gd name="connsiteX9" fmla="*/ 0 w 845500"/>
                <a:gd name="connsiteY9" fmla="*/ 5520741 h 5520741"/>
                <a:gd name="connsiteX10" fmla="*/ 0 w 845500"/>
                <a:gd name="connsiteY10" fmla="*/ 140920 h 5520741"/>
                <a:gd name="connsiteX11" fmla="*/ 41275 w 845500"/>
                <a:gd name="connsiteY11" fmla="*/ 41275 h 5520741"/>
                <a:gd name="connsiteX12" fmla="*/ 140921 w 845500"/>
                <a:gd name="connsiteY12" fmla="*/ 1 h 5520741"/>
                <a:gd name="connsiteX13" fmla="*/ 140920 w 845500"/>
                <a:gd name="connsiteY13" fmla="*/ 0 h 55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5500" h="5520741">
                  <a:moveTo>
                    <a:pt x="845500" y="920147"/>
                  </a:moveTo>
                  <a:lnTo>
                    <a:pt x="845500" y="4600594"/>
                  </a:lnTo>
                  <a:cubicBezTo>
                    <a:pt x="845500" y="4844629"/>
                    <a:pt x="843226" y="5078674"/>
                    <a:pt x="839179" y="5251231"/>
                  </a:cubicBezTo>
                  <a:cubicBezTo>
                    <a:pt x="835131" y="5423794"/>
                    <a:pt x="829642" y="5520731"/>
                    <a:pt x="823918" y="5520731"/>
                  </a:cubicBezTo>
                  <a:cubicBezTo>
                    <a:pt x="549279" y="5520731"/>
                    <a:pt x="274639" y="5520738"/>
                    <a:pt x="0" y="5520738"/>
                  </a:cubicBezTo>
                  <a:lnTo>
                    <a:pt x="0" y="5520738"/>
                  </a:lnTo>
                  <a:lnTo>
                    <a:pt x="0" y="5520738"/>
                  </a:lnTo>
                  <a:lnTo>
                    <a:pt x="0" y="3"/>
                  </a:lnTo>
                  <a:lnTo>
                    <a:pt x="0" y="3"/>
                  </a:lnTo>
                  <a:lnTo>
                    <a:pt x="0" y="3"/>
                  </a:lnTo>
                  <a:lnTo>
                    <a:pt x="823918" y="3"/>
                  </a:lnTo>
                  <a:cubicBezTo>
                    <a:pt x="829642" y="3"/>
                    <a:pt x="835131" y="96947"/>
                    <a:pt x="839179" y="269510"/>
                  </a:cubicBezTo>
                  <a:cubicBezTo>
                    <a:pt x="843226" y="442073"/>
                    <a:pt x="845500" y="676112"/>
                    <a:pt x="845500" y="920154"/>
                  </a:cubicBezTo>
                  <a:lnTo>
                    <a:pt x="845500" y="920147"/>
                  </a:lnTo>
                  <a:close/>
                </a:path>
              </a:pathLst>
            </a:custGeom>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3974" rIns="53974" bIns="53975" numCol="1" spcCol="1270" anchor="ctr" anchorCtr="0">
              <a:noAutofit/>
            </a:bodyPr>
            <a:lstStyle/>
            <a:p>
              <a:pPr marL="228600" lvl="1" indent="-228600" algn="l" defTabSz="889000" rtl="0">
                <a:lnSpc>
                  <a:spcPct val="90000"/>
                </a:lnSpc>
                <a:spcBef>
                  <a:spcPct val="0"/>
                </a:spcBef>
                <a:spcAft>
                  <a:spcPct val="15000"/>
                </a:spcAft>
                <a:buChar char="••"/>
              </a:pPr>
              <a:r>
                <a:rPr lang="en-US" sz="2000" dirty="0" smtClean="0"/>
                <a:t>Idaho Department of Lands</a:t>
              </a:r>
            </a:p>
            <a:p>
              <a:pPr marL="228600" lvl="1" indent="-228600" algn="l" defTabSz="889000" rtl="0">
                <a:lnSpc>
                  <a:spcPct val="90000"/>
                </a:lnSpc>
                <a:spcBef>
                  <a:spcPct val="0"/>
                </a:spcBef>
                <a:spcAft>
                  <a:spcPct val="15000"/>
                </a:spcAft>
                <a:buChar char="••"/>
              </a:pPr>
              <a:r>
                <a:rPr lang="en-US" sz="2000" kern="1200" dirty="0" smtClean="0"/>
                <a:t>Forest Service</a:t>
              </a:r>
              <a:endParaRPr lang="en-US" sz="2000" kern="1200" dirty="0"/>
            </a:p>
          </p:txBody>
        </p:sp>
        <p:sp>
          <p:nvSpPr>
            <p:cNvPr id="22" name="Freeform 21"/>
            <p:cNvSpPr/>
            <p:nvPr/>
          </p:nvSpPr>
          <p:spPr>
            <a:xfrm>
              <a:off x="2547256" y="4063901"/>
              <a:ext cx="5046618" cy="910540"/>
            </a:xfrm>
            <a:custGeom>
              <a:avLst/>
              <a:gdLst>
                <a:gd name="connsiteX0" fmla="*/ 140920 w 845500"/>
                <a:gd name="connsiteY0" fmla="*/ 0 h 5520741"/>
                <a:gd name="connsiteX1" fmla="*/ 704580 w 845500"/>
                <a:gd name="connsiteY1" fmla="*/ 0 h 5520741"/>
                <a:gd name="connsiteX2" fmla="*/ 804225 w 845500"/>
                <a:gd name="connsiteY2" fmla="*/ 41275 h 5520741"/>
                <a:gd name="connsiteX3" fmla="*/ 845499 w 845500"/>
                <a:gd name="connsiteY3" fmla="*/ 140921 h 5520741"/>
                <a:gd name="connsiteX4" fmla="*/ 845500 w 845500"/>
                <a:gd name="connsiteY4" fmla="*/ 5520741 h 5520741"/>
                <a:gd name="connsiteX5" fmla="*/ 845500 w 845500"/>
                <a:gd name="connsiteY5" fmla="*/ 5520741 h 5520741"/>
                <a:gd name="connsiteX6" fmla="*/ 845500 w 845500"/>
                <a:gd name="connsiteY6" fmla="*/ 5520741 h 5520741"/>
                <a:gd name="connsiteX7" fmla="*/ 0 w 845500"/>
                <a:gd name="connsiteY7" fmla="*/ 5520741 h 5520741"/>
                <a:gd name="connsiteX8" fmla="*/ 0 w 845500"/>
                <a:gd name="connsiteY8" fmla="*/ 5520741 h 5520741"/>
                <a:gd name="connsiteX9" fmla="*/ 0 w 845500"/>
                <a:gd name="connsiteY9" fmla="*/ 5520741 h 5520741"/>
                <a:gd name="connsiteX10" fmla="*/ 0 w 845500"/>
                <a:gd name="connsiteY10" fmla="*/ 140920 h 5520741"/>
                <a:gd name="connsiteX11" fmla="*/ 41275 w 845500"/>
                <a:gd name="connsiteY11" fmla="*/ 41275 h 5520741"/>
                <a:gd name="connsiteX12" fmla="*/ 140921 w 845500"/>
                <a:gd name="connsiteY12" fmla="*/ 1 h 5520741"/>
                <a:gd name="connsiteX13" fmla="*/ 140920 w 845500"/>
                <a:gd name="connsiteY13" fmla="*/ 0 h 55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5500" h="5520741">
                  <a:moveTo>
                    <a:pt x="845500" y="920147"/>
                  </a:moveTo>
                  <a:lnTo>
                    <a:pt x="845500" y="4600594"/>
                  </a:lnTo>
                  <a:cubicBezTo>
                    <a:pt x="845500" y="4844629"/>
                    <a:pt x="843226" y="5078674"/>
                    <a:pt x="839179" y="5251231"/>
                  </a:cubicBezTo>
                  <a:cubicBezTo>
                    <a:pt x="835131" y="5423794"/>
                    <a:pt x="829642" y="5520731"/>
                    <a:pt x="823918" y="5520731"/>
                  </a:cubicBezTo>
                  <a:cubicBezTo>
                    <a:pt x="549279" y="5520731"/>
                    <a:pt x="274639" y="5520738"/>
                    <a:pt x="0" y="5520738"/>
                  </a:cubicBezTo>
                  <a:lnTo>
                    <a:pt x="0" y="5520738"/>
                  </a:lnTo>
                  <a:lnTo>
                    <a:pt x="0" y="5520738"/>
                  </a:lnTo>
                  <a:lnTo>
                    <a:pt x="0" y="3"/>
                  </a:lnTo>
                  <a:lnTo>
                    <a:pt x="0" y="3"/>
                  </a:lnTo>
                  <a:lnTo>
                    <a:pt x="0" y="3"/>
                  </a:lnTo>
                  <a:lnTo>
                    <a:pt x="823918" y="3"/>
                  </a:lnTo>
                  <a:cubicBezTo>
                    <a:pt x="829642" y="3"/>
                    <a:pt x="835131" y="96947"/>
                    <a:pt x="839179" y="269510"/>
                  </a:cubicBezTo>
                  <a:cubicBezTo>
                    <a:pt x="843226" y="442073"/>
                    <a:pt x="845500" y="676112"/>
                    <a:pt x="845500" y="920154"/>
                  </a:cubicBezTo>
                  <a:lnTo>
                    <a:pt x="845500" y="920147"/>
                  </a:lnTo>
                  <a:close/>
                </a:path>
              </a:pathLst>
            </a:custGeom>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3974" rIns="53974" bIns="5397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Idaho Geological Survey</a:t>
              </a:r>
              <a:endParaRPr lang="en-US" sz="2000" kern="1200" dirty="0"/>
            </a:p>
          </p:txBody>
        </p:sp>
        <p:sp>
          <p:nvSpPr>
            <p:cNvPr id="23" name="Freeform 22"/>
            <p:cNvSpPr/>
            <p:nvPr/>
          </p:nvSpPr>
          <p:spPr>
            <a:xfrm>
              <a:off x="2547256" y="5255797"/>
              <a:ext cx="5046617" cy="892044"/>
            </a:xfrm>
            <a:custGeom>
              <a:avLst/>
              <a:gdLst>
                <a:gd name="connsiteX0" fmla="*/ 140920 w 845500"/>
                <a:gd name="connsiteY0" fmla="*/ 0 h 5520741"/>
                <a:gd name="connsiteX1" fmla="*/ 704580 w 845500"/>
                <a:gd name="connsiteY1" fmla="*/ 0 h 5520741"/>
                <a:gd name="connsiteX2" fmla="*/ 804225 w 845500"/>
                <a:gd name="connsiteY2" fmla="*/ 41275 h 5520741"/>
                <a:gd name="connsiteX3" fmla="*/ 845499 w 845500"/>
                <a:gd name="connsiteY3" fmla="*/ 140921 h 5520741"/>
                <a:gd name="connsiteX4" fmla="*/ 845500 w 845500"/>
                <a:gd name="connsiteY4" fmla="*/ 5520741 h 5520741"/>
                <a:gd name="connsiteX5" fmla="*/ 845500 w 845500"/>
                <a:gd name="connsiteY5" fmla="*/ 5520741 h 5520741"/>
                <a:gd name="connsiteX6" fmla="*/ 845500 w 845500"/>
                <a:gd name="connsiteY6" fmla="*/ 5520741 h 5520741"/>
                <a:gd name="connsiteX7" fmla="*/ 0 w 845500"/>
                <a:gd name="connsiteY7" fmla="*/ 5520741 h 5520741"/>
                <a:gd name="connsiteX8" fmla="*/ 0 w 845500"/>
                <a:gd name="connsiteY8" fmla="*/ 5520741 h 5520741"/>
                <a:gd name="connsiteX9" fmla="*/ 0 w 845500"/>
                <a:gd name="connsiteY9" fmla="*/ 5520741 h 5520741"/>
                <a:gd name="connsiteX10" fmla="*/ 0 w 845500"/>
                <a:gd name="connsiteY10" fmla="*/ 140920 h 5520741"/>
                <a:gd name="connsiteX11" fmla="*/ 41275 w 845500"/>
                <a:gd name="connsiteY11" fmla="*/ 41275 h 5520741"/>
                <a:gd name="connsiteX12" fmla="*/ 140921 w 845500"/>
                <a:gd name="connsiteY12" fmla="*/ 1 h 5520741"/>
                <a:gd name="connsiteX13" fmla="*/ 140920 w 845500"/>
                <a:gd name="connsiteY13" fmla="*/ 0 h 55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5500" h="5520741">
                  <a:moveTo>
                    <a:pt x="845500" y="920147"/>
                  </a:moveTo>
                  <a:lnTo>
                    <a:pt x="845500" y="4600594"/>
                  </a:lnTo>
                  <a:cubicBezTo>
                    <a:pt x="845500" y="4844629"/>
                    <a:pt x="843226" y="5078674"/>
                    <a:pt x="839179" y="5251231"/>
                  </a:cubicBezTo>
                  <a:cubicBezTo>
                    <a:pt x="835131" y="5423794"/>
                    <a:pt x="829642" y="5520731"/>
                    <a:pt x="823918" y="5520731"/>
                  </a:cubicBezTo>
                  <a:cubicBezTo>
                    <a:pt x="549279" y="5520731"/>
                    <a:pt x="274639" y="5520738"/>
                    <a:pt x="0" y="5520738"/>
                  </a:cubicBezTo>
                  <a:lnTo>
                    <a:pt x="0" y="5520738"/>
                  </a:lnTo>
                  <a:lnTo>
                    <a:pt x="0" y="5520738"/>
                  </a:lnTo>
                  <a:lnTo>
                    <a:pt x="0" y="3"/>
                  </a:lnTo>
                  <a:lnTo>
                    <a:pt x="0" y="3"/>
                  </a:lnTo>
                  <a:lnTo>
                    <a:pt x="0" y="3"/>
                  </a:lnTo>
                  <a:lnTo>
                    <a:pt x="823918" y="3"/>
                  </a:lnTo>
                  <a:cubicBezTo>
                    <a:pt x="829642" y="3"/>
                    <a:pt x="835131" y="96947"/>
                    <a:pt x="839179" y="269510"/>
                  </a:cubicBezTo>
                  <a:cubicBezTo>
                    <a:pt x="843226" y="442073"/>
                    <a:pt x="845500" y="676112"/>
                    <a:pt x="845500" y="920154"/>
                  </a:cubicBezTo>
                  <a:lnTo>
                    <a:pt x="845500" y="920147"/>
                  </a:lnTo>
                  <a:close/>
                </a:path>
              </a:pathLst>
            </a:custGeom>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3974" rIns="53974" bIns="53975" numCol="1" spcCol="1270" anchor="ctr" anchorCtr="0">
              <a:noAutofit/>
            </a:bodyPr>
            <a:lstStyle/>
            <a:p>
              <a:pPr marL="228600" lvl="1" indent="-228600" defTabSz="889000">
                <a:lnSpc>
                  <a:spcPct val="90000"/>
                </a:lnSpc>
                <a:spcAft>
                  <a:spcPct val="15000"/>
                </a:spcAft>
                <a:buChar char="••"/>
              </a:pPr>
              <a:r>
                <a:rPr lang="en-US" sz="2000" dirty="0" smtClean="0"/>
                <a:t>Idaho Geological Survey</a:t>
              </a:r>
              <a:endParaRPr lang="en-US" sz="2000" kern="1200" dirty="0" smtClean="0"/>
            </a:p>
            <a:p>
              <a:pPr marL="228600" lvl="1" indent="-228600" algn="l" defTabSz="889000" rtl="0">
                <a:lnSpc>
                  <a:spcPct val="90000"/>
                </a:lnSpc>
                <a:spcBef>
                  <a:spcPct val="0"/>
                </a:spcBef>
                <a:spcAft>
                  <a:spcPct val="15000"/>
                </a:spcAft>
                <a:buChar char="••"/>
              </a:pPr>
              <a:r>
                <a:rPr lang="en-US" sz="2000" dirty="0" smtClean="0"/>
                <a:t>USGS</a:t>
              </a:r>
              <a:endParaRPr lang="en-US" sz="2000" kern="1200" dirty="0"/>
            </a:p>
          </p:txBody>
        </p:sp>
        <p:sp>
          <p:nvSpPr>
            <p:cNvPr id="24" name="Freeform 23"/>
            <p:cNvSpPr/>
            <p:nvPr/>
          </p:nvSpPr>
          <p:spPr>
            <a:xfrm rot="16200000">
              <a:off x="1334344" y="2234880"/>
              <a:ext cx="910540" cy="224680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10000" y="1675"/>
                  </a:moveTo>
                  <a:lnTo>
                    <a:pt x="10000" y="10000"/>
                  </a:lnTo>
                  <a:cubicBezTo>
                    <a:pt x="10000" y="9080"/>
                    <a:pt x="7759" y="8335"/>
                    <a:pt x="4995" y="8335"/>
                  </a:cubicBezTo>
                  <a:cubicBezTo>
                    <a:pt x="2231" y="8335"/>
                    <a:pt x="-10" y="9080"/>
                    <a:pt x="-10" y="10000"/>
                  </a:cubicBezTo>
                  <a:lnTo>
                    <a:pt x="-10" y="1675"/>
                  </a:lnTo>
                  <a:cubicBezTo>
                    <a:pt x="-10" y="877"/>
                    <a:pt x="1693" y="191"/>
                    <a:pt x="4049" y="40"/>
                  </a:cubicBezTo>
                  <a:cubicBezTo>
                    <a:pt x="4674" y="0"/>
                    <a:pt x="5316" y="0"/>
                    <a:pt x="5941" y="40"/>
                  </a:cubicBezTo>
                  <a:cubicBezTo>
                    <a:pt x="8297" y="191"/>
                    <a:pt x="10000" y="877"/>
                    <a:pt x="10000" y="1675"/>
                  </a:cubicBezTo>
                  <a:close/>
                </a:path>
              </a:pathLst>
            </a:custGeom>
            <a:solidFill>
              <a:srgbClr val="005288"/>
            </a:solidFill>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11430" tIns="228225" rIns="11430" bIns="228225" numCol="1" spcCol="1270" anchor="ctr" anchorCtr="0">
              <a:noAutofit/>
            </a:bodyPr>
            <a:lstStyle/>
            <a:p>
              <a:pPr lvl="0" algn="l" defTabSz="800100" rtl="0">
                <a:lnSpc>
                  <a:spcPct val="90000"/>
                </a:lnSpc>
                <a:spcBef>
                  <a:spcPct val="0"/>
                </a:spcBef>
                <a:spcAft>
                  <a:spcPct val="35000"/>
                </a:spcAft>
              </a:pPr>
              <a:r>
                <a:rPr lang="en-US" sz="2400" b="1" kern="1200" dirty="0" smtClean="0">
                  <a:latin typeface="Joanna MT Std SemiBold"/>
                </a:rPr>
                <a:t>Wildfire</a:t>
              </a:r>
              <a:endParaRPr lang="en-US" sz="1200" b="1" kern="1200" dirty="0">
                <a:latin typeface="Joanna MT Std SemiBold"/>
              </a:endParaRPr>
            </a:p>
          </p:txBody>
        </p:sp>
        <p:sp>
          <p:nvSpPr>
            <p:cNvPr id="25" name="Freeform 24"/>
            <p:cNvSpPr/>
            <p:nvPr/>
          </p:nvSpPr>
          <p:spPr>
            <a:xfrm rot="16200000">
              <a:off x="1340477" y="3395766"/>
              <a:ext cx="910540" cy="224680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10000" y="1675"/>
                  </a:moveTo>
                  <a:lnTo>
                    <a:pt x="10000" y="10000"/>
                  </a:lnTo>
                  <a:cubicBezTo>
                    <a:pt x="10000" y="9080"/>
                    <a:pt x="7759" y="8335"/>
                    <a:pt x="4995" y="8335"/>
                  </a:cubicBezTo>
                  <a:cubicBezTo>
                    <a:pt x="2231" y="8335"/>
                    <a:pt x="-10" y="9080"/>
                    <a:pt x="-10" y="10000"/>
                  </a:cubicBezTo>
                  <a:lnTo>
                    <a:pt x="-10" y="1675"/>
                  </a:lnTo>
                  <a:cubicBezTo>
                    <a:pt x="-10" y="877"/>
                    <a:pt x="1693" y="191"/>
                    <a:pt x="4049" y="40"/>
                  </a:cubicBezTo>
                  <a:cubicBezTo>
                    <a:pt x="4674" y="0"/>
                    <a:pt x="5316" y="0"/>
                    <a:pt x="5941" y="40"/>
                  </a:cubicBezTo>
                  <a:cubicBezTo>
                    <a:pt x="8297" y="191"/>
                    <a:pt x="10000" y="877"/>
                    <a:pt x="10000" y="1675"/>
                  </a:cubicBezTo>
                  <a:close/>
                </a:path>
              </a:pathLst>
            </a:custGeom>
            <a:solidFill>
              <a:srgbClr val="005288"/>
            </a:solidFill>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7620" tIns="224415" rIns="7620" bIns="224415" numCol="1" spcCol="1270" anchor="ctr" anchorCtr="0">
              <a:noAutofit/>
            </a:bodyPr>
            <a:lstStyle/>
            <a:p>
              <a:pPr lvl="0" defTabSz="533400" rtl="0">
                <a:lnSpc>
                  <a:spcPct val="90000"/>
                </a:lnSpc>
                <a:spcBef>
                  <a:spcPct val="0"/>
                </a:spcBef>
                <a:spcAft>
                  <a:spcPct val="35000"/>
                </a:spcAft>
              </a:pPr>
              <a:r>
                <a:rPr lang="en-US" sz="2400" b="1" dirty="0" smtClean="0">
                  <a:latin typeface="Joanna MT Std SemiBold"/>
                </a:rPr>
                <a:t>Landslide</a:t>
              </a:r>
              <a:endParaRPr lang="en-US" sz="2400" b="1" kern="1200" dirty="0">
                <a:latin typeface="Joanna MT Std SemiBold"/>
              </a:endParaRPr>
            </a:p>
          </p:txBody>
        </p:sp>
        <p:sp>
          <p:nvSpPr>
            <p:cNvPr id="26" name="Freeform 25"/>
            <p:cNvSpPr/>
            <p:nvPr/>
          </p:nvSpPr>
          <p:spPr>
            <a:xfrm rot="16200000">
              <a:off x="1324376" y="4572230"/>
              <a:ext cx="910540" cy="224068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10000" y="1675"/>
                  </a:moveTo>
                  <a:lnTo>
                    <a:pt x="10000" y="10000"/>
                  </a:lnTo>
                  <a:cubicBezTo>
                    <a:pt x="10000" y="9080"/>
                    <a:pt x="7759" y="8335"/>
                    <a:pt x="4995" y="8335"/>
                  </a:cubicBezTo>
                  <a:cubicBezTo>
                    <a:pt x="2231" y="8335"/>
                    <a:pt x="-10" y="9080"/>
                    <a:pt x="-10" y="10000"/>
                  </a:cubicBezTo>
                  <a:lnTo>
                    <a:pt x="-10" y="1675"/>
                  </a:lnTo>
                  <a:cubicBezTo>
                    <a:pt x="-10" y="877"/>
                    <a:pt x="1693" y="191"/>
                    <a:pt x="4049" y="40"/>
                  </a:cubicBezTo>
                  <a:cubicBezTo>
                    <a:pt x="4674" y="0"/>
                    <a:pt x="5316" y="0"/>
                    <a:pt x="5941" y="40"/>
                  </a:cubicBezTo>
                  <a:cubicBezTo>
                    <a:pt x="8297" y="191"/>
                    <a:pt x="10000" y="877"/>
                    <a:pt x="10000" y="1675"/>
                  </a:cubicBezTo>
                  <a:close/>
                </a:path>
              </a:pathLst>
            </a:custGeom>
            <a:solidFill>
              <a:srgbClr val="005288"/>
            </a:solidFill>
            <a:ln>
              <a:solidFill>
                <a:srgbClr val="005288"/>
              </a:solidFill>
            </a:ln>
            <a:scene3d>
              <a:camera prst="orthographicFront"/>
              <a:lightRig rig="threePt" dir="t"/>
            </a:scene3d>
            <a:sp3d>
              <a:bevelT w="165100" prst="coolSlant"/>
            </a:sp3d>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8890" tIns="225685" rIns="8890" bIns="225685" numCol="1" spcCol="1270" anchor="ctr" anchorCtr="0">
              <a:noAutofit/>
            </a:bodyPr>
            <a:lstStyle/>
            <a:p>
              <a:pPr lvl="0" defTabSz="622300" rtl="0">
                <a:lnSpc>
                  <a:spcPct val="90000"/>
                </a:lnSpc>
                <a:spcBef>
                  <a:spcPct val="0"/>
                </a:spcBef>
                <a:spcAft>
                  <a:spcPct val="35000"/>
                </a:spcAft>
              </a:pPr>
              <a:r>
                <a:rPr lang="en-US" sz="2400" b="1" kern="1200" dirty="0" smtClean="0">
                  <a:latin typeface="Joanna MT Std SemiBold"/>
                </a:rPr>
                <a:t>Earthquake</a:t>
              </a:r>
              <a:endParaRPr lang="en-US" sz="2400" b="1" kern="1200" dirty="0">
                <a:latin typeface="Joanna MT Std SemiBold"/>
              </a:endParaRPr>
            </a:p>
          </p:txBody>
        </p:sp>
      </p:grpSp>
      <p:sp>
        <p:nvSpPr>
          <p:cNvPr id="8" name="Slide Number Placeholder 7"/>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12</a:t>
            </a:fld>
            <a:endParaRPr lang="en-US" dirty="0"/>
          </a:p>
        </p:txBody>
      </p:sp>
      <p:sp>
        <p:nvSpPr>
          <p:cNvPr id="9" name="TextBox 8"/>
          <p:cNvSpPr txBox="1"/>
          <p:nvPr/>
        </p:nvSpPr>
        <p:spPr>
          <a:xfrm>
            <a:off x="758010" y="6354353"/>
            <a:ext cx="6802849" cy="338554"/>
          </a:xfrm>
          <a:prstGeom prst="rect">
            <a:avLst/>
          </a:prstGeom>
          <a:noFill/>
        </p:spPr>
        <p:txBody>
          <a:bodyPr wrap="square" rtlCol="0">
            <a:spAutoFit/>
          </a:bodyPr>
          <a:lstStyle/>
          <a:p>
            <a:r>
              <a:rPr lang="en-US" sz="1600" dirty="0" smtClean="0">
                <a:latin typeface="Calibri" panose="020F0502020204030204" pitchFamily="34" charset="0"/>
              </a:rPr>
              <a:t>*Hazard Mitigation Plan</a:t>
            </a:r>
            <a:endParaRPr lang="en-US" sz="1600" dirty="0">
              <a:latin typeface="Calibri" panose="020F0502020204030204" pitchFamily="34" charset="0"/>
            </a:endParaRPr>
          </a:p>
        </p:txBody>
      </p:sp>
    </p:spTree>
    <p:extLst>
      <p:ext uri="{BB962C8B-B14F-4D97-AF65-F5344CB8AC3E}">
        <p14:creationId xmlns:p14="http://schemas.microsoft.com/office/powerpoint/2010/main" val="979450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44880" y="222071"/>
            <a:ext cx="1820091" cy="846982"/>
            <a:chOff x="0" y="996380"/>
            <a:chExt cx="1820091" cy="846982"/>
          </a:xfrm>
          <a:scene3d>
            <a:camera prst="orthographicFront"/>
            <a:lightRig rig="threePt" dir="t">
              <a:rot lat="0" lon="0" rev="7500000"/>
            </a:lightRig>
          </a:scene3d>
        </p:grpSpPr>
        <p:sp>
          <p:nvSpPr>
            <p:cNvPr id="37" name="Rectangle 36"/>
            <p:cNvSpPr/>
            <p:nvPr/>
          </p:nvSpPr>
          <p:spPr>
            <a:xfrm>
              <a:off x="0"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0"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GIS data to capture community assets</a:t>
              </a:r>
              <a:endParaRPr lang="en-US" sz="1500" kern="1200" dirty="0"/>
            </a:p>
          </p:txBody>
        </p:sp>
      </p:grpSp>
      <p:grpSp>
        <p:nvGrpSpPr>
          <p:cNvPr id="3" name="Group 18"/>
          <p:cNvGrpSpPr/>
          <p:nvPr/>
        </p:nvGrpSpPr>
        <p:grpSpPr>
          <a:xfrm>
            <a:off x="2764971" y="222071"/>
            <a:ext cx="1820091" cy="846982"/>
            <a:chOff x="1820091" y="996380"/>
            <a:chExt cx="1820091" cy="846982"/>
          </a:xfrm>
          <a:scene3d>
            <a:camera prst="orthographicFront"/>
            <a:lightRig rig="threePt" dir="t">
              <a:rot lat="0" lon="0" rev="7500000"/>
            </a:lightRig>
          </a:scene3d>
        </p:grpSpPr>
        <p:sp>
          <p:nvSpPr>
            <p:cNvPr id="35" name="Rectangle 34"/>
            <p:cNvSpPr/>
            <p:nvPr/>
          </p:nvSpPr>
          <p:spPr>
            <a:xfrm>
              <a:off x="1820091"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1820091"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Capture or Develop  Hazard Data</a:t>
              </a:r>
              <a:endParaRPr lang="en-US" sz="1500" kern="1200" dirty="0"/>
            </a:p>
          </p:txBody>
        </p:sp>
      </p:grpSp>
      <p:grpSp>
        <p:nvGrpSpPr>
          <p:cNvPr id="4" name="Group 20"/>
          <p:cNvGrpSpPr/>
          <p:nvPr/>
        </p:nvGrpSpPr>
        <p:grpSpPr>
          <a:xfrm>
            <a:off x="4585063" y="222071"/>
            <a:ext cx="1820091" cy="846982"/>
            <a:chOff x="3640183" y="996380"/>
            <a:chExt cx="1820091" cy="846982"/>
          </a:xfrm>
          <a:scene3d>
            <a:camera prst="orthographicFront"/>
            <a:lightRig rig="threePt" dir="t">
              <a:rot lat="0" lon="0" rev="7500000"/>
            </a:lightRig>
          </a:scene3d>
        </p:grpSpPr>
        <p:sp>
          <p:nvSpPr>
            <p:cNvPr id="33" name="Rectangle 32"/>
            <p:cNvSpPr/>
            <p:nvPr/>
          </p:nvSpPr>
          <p:spPr>
            <a:xfrm>
              <a:off x="3640183"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3640183"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Estimate Losses</a:t>
              </a:r>
              <a:endParaRPr lang="en-US" sz="1500" kern="1200" dirty="0"/>
            </a:p>
          </p:txBody>
        </p:sp>
      </p:grpSp>
      <p:grpSp>
        <p:nvGrpSpPr>
          <p:cNvPr id="5" name="Group 23"/>
          <p:cNvGrpSpPr/>
          <p:nvPr/>
        </p:nvGrpSpPr>
        <p:grpSpPr>
          <a:xfrm>
            <a:off x="6405154" y="222071"/>
            <a:ext cx="1820091" cy="846982"/>
            <a:chOff x="5460274" y="996380"/>
            <a:chExt cx="1820091" cy="846982"/>
          </a:xfrm>
          <a:scene3d>
            <a:camera prst="orthographicFront"/>
            <a:lightRig rig="threePt" dir="t">
              <a:rot lat="0" lon="0" rev="7500000"/>
            </a:lightRig>
          </a:scene3d>
        </p:grpSpPr>
        <p:sp>
          <p:nvSpPr>
            <p:cNvPr id="27" name="Rectangle 26"/>
            <p:cNvSpPr/>
            <p:nvPr/>
          </p:nvSpPr>
          <p:spPr>
            <a:xfrm>
              <a:off x="5460274"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5460274"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Problem Statements</a:t>
              </a:r>
              <a:endParaRPr lang="en-US" sz="1500" kern="1200" dirty="0"/>
            </a:p>
          </p:txBody>
        </p:sp>
      </p:grpSp>
      <p:sp>
        <p:nvSpPr>
          <p:cNvPr id="32" name="Rectangle 31"/>
          <p:cNvSpPr/>
          <p:nvPr/>
        </p:nvSpPr>
        <p:spPr>
          <a:xfrm>
            <a:off x="-3055983" y="2861733"/>
            <a:ext cx="2424418" cy="84698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40" name="Rectangle 39"/>
          <p:cNvSpPr/>
          <p:nvPr/>
        </p:nvSpPr>
        <p:spPr>
          <a:xfrm>
            <a:off x="2764971" y="222071"/>
            <a:ext cx="1820091" cy="846982"/>
          </a:xfrm>
          <a:prstGeom prst="rect">
            <a:avLst/>
          </a:prstGeom>
          <a:solidFill>
            <a:srgbClr val="FFFF00">
              <a:alpha val="31000"/>
            </a:srgbClr>
          </a:solidFill>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321" y="1418742"/>
            <a:ext cx="6897924" cy="5173443"/>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13</a:t>
            </a:fld>
            <a:endParaRPr lang="en-US" dirty="0"/>
          </a:p>
        </p:txBody>
      </p:sp>
    </p:spTree>
    <p:extLst>
      <p:ext uri="{BB962C8B-B14F-4D97-AF65-F5344CB8AC3E}">
        <p14:creationId xmlns:p14="http://schemas.microsoft.com/office/powerpoint/2010/main" val="665548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srcRect/>
          <a:stretch>
            <a:fillRect/>
          </a:stretch>
        </p:blipFill>
        <p:spPr bwMode="auto">
          <a:xfrm>
            <a:off x="6098375" y="1130967"/>
            <a:ext cx="3050482" cy="3968774"/>
          </a:xfrm>
          <a:prstGeom prst="rect">
            <a:avLst/>
          </a:prstGeom>
          <a:noFill/>
          <a:ln w="9525">
            <a:noFill/>
            <a:miter lim="800000"/>
            <a:headEnd/>
            <a:tailEnd/>
          </a:ln>
        </p:spPr>
      </p:pic>
      <p:grpSp>
        <p:nvGrpSpPr>
          <p:cNvPr id="2" name="Group 15"/>
          <p:cNvGrpSpPr/>
          <p:nvPr/>
        </p:nvGrpSpPr>
        <p:grpSpPr>
          <a:xfrm>
            <a:off x="944880" y="222071"/>
            <a:ext cx="1820091" cy="846982"/>
            <a:chOff x="0" y="996380"/>
            <a:chExt cx="1820091" cy="846982"/>
          </a:xfrm>
          <a:scene3d>
            <a:camera prst="orthographicFront"/>
            <a:lightRig rig="threePt" dir="t">
              <a:rot lat="0" lon="0" rev="7500000"/>
            </a:lightRig>
          </a:scene3d>
        </p:grpSpPr>
        <p:sp>
          <p:nvSpPr>
            <p:cNvPr id="37" name="Rectangle 36"/>
            <p:cNvSpPr/>
            <p:nvPr/>
          </p:nvSpPr>
          <p:spPr>
            <a:xfrm>
              <a:off x="0"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0"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GIS data to capture community assets</a:t>
              </a:r>
              <a:endParaRPr lang="en-US" sz="1500" kern="1200" dirty="0"/>
            </a:p>
          </p:txBody>
        </p:sp>
      </p:grpSp>
      <p:grpSp>
        <p:nvGrpSpPr>
          <p:cNvPr id="3" name="Group 18"/>
          <p:cNvGrpSpPr/>
          <p:nvPr/>
        </p:nvGrpSpPr>
        <p:grpSpPr>
          <a:xfrm>
            <a:off x="2764971" y="222071"/>
            <a:ext cx="1820091" cy="846982"/>
            <a:chOff x="1820091" y="996380"/>
            <a:chExt cx="1820091" cy="846982"/>
          </a:xfrm>
          <a:scene3d>
            <a:camera prst="orthographicFront"/>
            <a:lightRig rig="threePt" dir="t">
              <a:rot lat="0" lon="0" rev="7500000"/>
            </a:lightRig>
          </a:scene3d>
        </p:grpSpPr>
        <p:sp>
          <p:nvSpPr>
            <p:cNvPr id="35" name="Rectangle 34"/>
            <p:cNvSpPr/>
            <p:nvPr/>
          </p:nvSpPr>
          <p:spPr>
            <a:xfrm>
              <a:off x="1820091"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1820091"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Capture or Develop  Hazard Data</a:t>
              </a:r>
              <a:endParaRPr lang="en-US" sz="1500" kern="1200" dirty="0"/>
            </a:p>
          </p:txBody>
        </p:sp>
      </p:grpSp>
      <p:grpSp>
        <p:nvGrpSpPr>
          <p:cNvPr id="4" name="Group 20"/>
          <p:cNvGrpSpPr/>
          <p:nvPr/>
        </p:nvGrpSpPr>
        <p:grpSpPr>
          <a:xfrm>
            <a:off x="4585063" y="222071"/>
            <a:ext cx="1820091" cy="846982"/>
            <a:chOff x="3640183" y="996380"/>
            <a:chExt cx="1820091" cy="846982"/>
          </a:xfrm>
          <a:scene3d>
            <a:camera prst="orthographicFront"/>
            <a:lightRig rig="threePt" dir="t">
              <a:rot lat="0" lon="0" rev="7500000"/>
            </a:lightRig>
          </a:scene3d>
        </p:grpSpPr>
        <p:sp>
          <p:nvSpPr>
            <p:cNvPr id="33" name="Rectangle 32"/>
            <p:cNvSpPr/>
            <p:nvPr/>
          </p:nvSpPr>
          <p:spPr>
            <a:xfrm>
              <a:off x="3640183"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3640183"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Estimate Losses</a:t>
              </a:r>
              <a:endParaRPr lang="en-US" sz="1500" kern="1200" dirty="0"/>
            </a:p>
          </p:txBody>
        </p:sp>
      </p:grpSp>
      <p:grpSp>
        <p:nvGrpSpPr>
          <p:cNvPr id="5" name="Group 23"/>
          <p:cNvGrpSpPr/>
          <p:nvPr/>
        </p:nvGrpSpPr>
        <p:grpSpPr>
          <a:xfrm>
            <a:off x="6405154" y="222071"/>
            <a:ext cx="1820091" cy="846982"/>
            <a:chOff x="5460274" y="996380"/>
            <a:chExt cx="1820091" cy="846982"/>
          </a:xfrm>
          <a:scene3d>
            <a:camera prst="orthographicFront"/>
            <a:lightRig rig="threePt" dir="t">
              <a:rot lat="0" lon="0" rev="7500000"/>
            </a:lightRig>
          </a:scene3d>
        </p:grpSpPr>
        <p:sp>
          <p:nvSpPr>
            <p:cNvPr id="27" name="Rectangle 26"/>
            <p:cNvSpPr/>
            <p:nvPr/>
          </p:nvSpPr>
          <p:spPr>
            <a:xfrm>
              <a:off x="5460274"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5460274"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Problem Statements</a:t>
              </a:r>
              <a:endParaRPr lang="en-US" sz="1500" kern="1200" dirty="0"/>
            </a:p>
          </p:txBody>
        </p:sp>
      </p:grpSp>
      <p:sp>
        <p:nvSpPr>
          <p:cNvPr id="32" name="Rectangle 31"/>
          <p:cNvSpPr/>
          <p:nvPr/>
        </p:nvSpPr>
        <p:spPr>
          <a:xfrm>
            <a:off x="-3055983" y="2861733"/>
            <a:ext cx="2424418" cy="84698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40" name="Rectangle 39"/>
          <p:cNvSpPr/>
          <p:nvPr/>
        </p:nvSpPr>
        <p:spPr>
          <a:xfrm>
            <a:off x="4585062" y="222071"/>
            <a:ext cx="1820091" cy="846982"/>
          </a:xfrm>
          <a:prstGeom prst="rect">
            <a:avLst/>
          </a:prstGeom>
          <a:solidFill>
            <a:srgbClr val="FFFF00">
              <a:alpha val="31000"/>
            </a:srgbClr>
          </a:solidFill>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grpSp>
        <p:nvGrpSpPr>
          <p:cNvPr id="17" name="Group 16"/>
          <p:cNvGrpSpPr/>
          <p:nvPr/>
        </p:nvGrpSpPr>
        <p:grpSpPr>
          <a:xfrm>
            <a:off x="-7128" y="1130968"/>
            <a:ext cx="8995665" cy="5686322"/>
            <a:chOff x="-23030" y="1130968"/>
            <a:chExt cx="8995665" cy="5686322"/>
          </a:xfrm>
        </p:grpSpPr>
        <p:pic>
          <p:nvPicPr>
            <p:cNvPr id="19" name="Picture 3"/>
            <p:cNvPicPr>
              <a:picLocks noChangeAspect="1" noChangeArrowheads="1"/>
            </p:cNvPicPr>
            <p:nvPr/>
          </p:nvPicPr>
          <p:blipFill rotWithShape="1">
            <a:blip r:embed="rId4" cstate="print"/>
            <a:srcRect b="5724"/>
            <a:stretch/>
          </p:blipFill>
          <p:spPr bwMode="auto">
            <a:xfrm>
              <a:off x="237870" y="4909226"/>
              <a:ext cx="3618510" cy="1908064"/>
            </a:xfrm>
            <a:prstGeom prst="rect">
              <a:avLst/>
            </a:prstGeom>
            <a:noFill/>
            <a:ln w="9525">
              <a:noFill/>
              <a:miter lim="800000"/>
              <a:headEnd/>
              <a:tailEnd/>
            </a:ln>
          </p:spPr>
        </p:pic>
        <p:pic>
          <p:nvPicPr>
            <p:cNvPr id="21" name="Picture 6"/>
            <p:cNvPicPr>
              <a:picLocks noChangeAspect="1" noChangeArrowheads="1"/>
            </p:cNvPicPr>
            <p:nvPr/>
          </p:nvPicPr>
          <p:blipFill>
            <a:blip r:embed="rId5" cstate="print"/>
            <a:srcRect/>
            <a:stretch>
              <a:fillRect/>
            </a:stretch>
          </p:blipFill>
          <p:spPr bwMode="auto">
            <a:xfrm>
              <a:off x="4143460" y="5169465"/>
              <a:ext cx="4829175" cy="1647825"/>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srcRect/>
            <a:stretch>
              <a:fillRect/>
            </a:stretch>
          </p:blipFill>
          <p:spPr bwMode="auto">
            <a:xfrm>
              <a:off x="-23030" y="1130968"/>
              <a:ext cx="3089004" cy="3956421"/>
            </a:xfrm>
            <a:prstGeom prst="rect">
              <a:avLst/>
            </a:prstGeom>
            <a:noFill/>
            <a:ln w="9525">
              <a:noFill/>
              <a:miter lim="800000"/>
              <a:headEnd/>
              <a:tailEnd/>
            </a:ln>
          </p:spPr>
        </p:pic>
        <p:pic>
          <p:nvPicPr>
            <p:cNvPr id="20" name="Picture 4"/>
            <p:cNvPicPr>
              <a:picLocks noChangeAspect="1" noChangeArrowheads="1"/>
            </p:cNvPicPr>
            <p:nvPr/>
          </p:nvPicPr>
          <p:blipFill>
            <a:blip r:embed="rId7" cstate="print"/>
            <a:srcRect/>
            <a:stretch>
              <a:fillRect/>
            </a:stretch>
          </p:blipFill>
          <p:spPr bwMode="auto">
            <a:xfrm>
              <a:off x="3043326" y="1130968"/>
              <a:ext cx="3077217" cy="3956421"/>
            </a:xfrm>
            <a:prstGeom prst="rect">
              <a:avLst/>
            </a:prstGeom>
            <a:noFill/>
            <a:ln w="9525">
              <a:noFill/>
              <a:miter lim="800000"/>
              <a:headEnd/>
              <a:tailEnd/>
            </a:ln>
          </p:spPr>
        </p:pic>
      </p:grpSp>
      <p:sp>
        <p:nvSpPr>
          <p:cNvPr id="8" name="Slide Number Placeholder 7"/>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14</a:t>
            </a:fld>
            <a:endParaRPr lang="en-US" dirty="0"/>
          </a:p>
        </p:txBody>
      </p:sp>
    </p:spTree>
    <p:extLst>
      <p:ext uri="{BB962C8B-B14F-4D97-AF65-F5344CB8AC3E}">
        <p14:creationId xmlns:p14="http://schemas.microsoft.com/office/powerpoint/2010/main" val="3168321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44880" y="222071"/>
            <a:ext cx="1820091" cy="846982"/>
            <a:chOff x="0" y="996380"/>
            <a:chExt cx="1820091" cy="846982"/>
          </a:xfrm>
          <a:scene3d>
            <a:camera prst="orthographicFront"/>
            <a:lightRig rig="threePt" dir="t">
              <a:rot lat="0" lon="0" rev="7500000"/>
            </a:lightRig>
          </a:scene3d>
        </p:grpSpPr>
        <p:sp>
          <p:nvSpPr>
            <p:cNvPr id="37" name="Rectangle 36"/>
            <p:cNvSpPr/>
            <p:nvPr/>
          </p:nvSpPr>
          <p:spPr>
            <a:xfrm>
              <a:off x="0"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0"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GIS data to capture community assets</a:t>
              </a:r>
              <a:endParaRPr lang="en-US" sz="1500" kern="1200" dirty="0"/>
            </a:p>
          </p:txBody>
        </p:sp>
      </p:grpSp>
      <p:grpSp>
        <p:nvGrpSpPr>
          <p:cNvPr id="3" name="Group 18"/>
          <p:cNvGrpSpPr/>
          <p:nvPr/>
        </p:nvGrpSpPr>
        <p:grpSpPr>
          <a:xfrm>
            <a:off x="2764971" y="222071"/>
            <a:ext cx="1820091" cy="846982"/>
            <a:chOff x="1820091" y="996380"/>
            <a:chExt cx="1820091" cy="846982"/>
          </a:xfrm>
          <a:scene3d>
            <a:camera prst="orthographicFront"/>
            <a:lightRig rig="threePt" dir="t">
              <a:rot lat="0" lon="0" rev="7500000"/>
            </a:lightRig>
          </a:scene3d>
        </p:grpSpPr>
        <p:sp>
          <p:nvSpPr>
            <p:cNvPr id="35" name="Rectangle 34"/>
            <p:cNvSpPr/>
            <p:nvPr/>
          </p:nvSpPr>
          <p:spPr>
            <a:xfrm>
              <a:off x="1820091"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1820091"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Capture or Develop  Hazard Data</a:t>
              </a:r>
              <a:endParaRPr lang="en-US" sz="1500" kern="1200" dirty="0"/>
            </a:p>
          </p:txBody>
        </p:sp>
      </p:grpSp>
      <p:grpSp>
        <p:nvGrpSpPr>
          <p:cNvPr id="4" name="Group 20"/>
          <p:cNvGrpSpPr/>
          <p:nvPr/>
        </p:nvGrpSpPr>
        <p:grpSpPr>
          <a:xfrm>
            <a:off x="4585063" y="222071"/>
            <a:ext cx="1820091" cy="846982"/>
            <a:chOff x="3640183" y="996380"/>
            <a:chExt cx="1820091" cy="846982"/>
          </a:xfrm>
          <a:scene3d>
            <a:camera prst="orthographicFront"/>
            <a:lightRig rig="threePt" dir="t">
              <a:rot lat="0" lon="0" rev="7500000"/>
            </a:lightRig>
          </a:scene3d>
        </p:grpSpPr>
        <p:sp>
          <p:nvSpPr>
            <p:cNvPr id="33" name="Rectangle 32"/>
            <p:cNvSpPr/>
            <p:nvPr/>
          </p:nvSpPr>
          <p:spPr>
            <a:xfrm>
              <a:off x="3640183"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3640183"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Estimate Losses</a:t>
              </a:r>
              <a:endParaRPr lang="en-US" sz="1500" kern="1200" dirty="0"/>
            </a:p>
          </p:txBody>
        </p:sp>
      </p:grpSp>
      <p:grpSp>
        <p:nvGrpSpPr>
          <p:cNvPr id="5" name="Group 23"/>
          <p:cNvGrpSpPr/>
          <p:nvPr/>
        </p:nvGrpSpPr>
        <p:grpSpPr>
          <a:xfrm>
            <a:off x="6405154" y="222071"/>
            <a:ext cx="1820091" cy="846982"/>
            <a:chOff x="5460274" y="996380"/>
            <a:chExt cx="1820091" cy="846982"/>
          </a:xfrm>
          <a:scene3d>
            <a:camera prst="orthographicFront"/>
            <a:lightRig rig="threePt" dir="t">
              <a:rot lat="0" lon="0" rev="7500000"/>
            </a:lightRig>
          </a:scene3d>
        </p:grpSpPr>
        <p:sp>
          <p:nvSpPr>
            <p:cNvPr id="27" name="Rectangle 26"/>
            <p:cNvSpPr/>
            <p:nvPr/>
          </p:nvSpPr>
          <p:spPr>
            <a:xfrm>
              <a:off x="5460274" y="996380"/>
              <a:ext cx="1820091" cy="846982"/>
            </a:xfrm>
            <a:prstGeom prst="rect">
              <a:avLst/>
            </a:prstGeom>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5460274" y="996380"/>
              <a:ext cx="1820091" cy="846982"/>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Develop Problem Statements</a:t>
              </a:r>
              <a:endParaRPr lang="en-US" sz="1500" kern="1200" dirty="0"/>
            </a:p>
          </p:txBody>
        </p:sp>
      </p:grpSp>
      <p:sp>
        <p:nvSpPr>
          <p:cNvPr id="32" name="Rectangle 31"/>
          <p:cNvSpPr/>
          <p:nvPr/>
        </p:nvSpPr>
        <p:spPr>
          <a:xfrm>
            <a:off x="-3055983" y="2861733"/>
            <a:ext cx="2424418" cy="84698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40" name="Rectangle 39"/>
          <p:cNvSpPr/>
          <p:nvPr/>
        </p:nvSpPr>
        <p:spPr>
          <a:xfrm>
            <a:off x="6405154" y="222071"/>
            <a:ext cx="1820091" cy="846982"/>
          </a:xfrm>
          <a:prstGeom prst="rect">
            <a:avLst/>
          </a:prstGeom>
          <a:solidFill>
            <a:srgbClr val="FFFF00">
              <a:alpha val="31000"/>
            </a:srgbClr>
          </a:solidFill>
          <a:scene3d>
            <a:camera prst="orthographicFront"/>
            <a:lightRig rig="threePt" dir="t">
              <a:rot lat="0" lon="0" rev="7500000"/>
            </a:lightRig>
          </a:scene3d>
          <a:sp3d z="152400" extrusionH="63500" prstMaterial="dkEdge">
            <a:bevelT w="125400" h="363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Content Placeholder 2"/>
          <p:cNvSpPr txBox="1">
            <a:spLocks/>
          </p:cNvSpPr>
          <p:nvPr/>
        </p:nvSpPr>
        <p:spPr bwMode="auto">
          <a:xfrm>
            <a:off x="457200" y="1343025"/>
            <a:ext cx="8496795"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1775" marR="0" lvl="0" indent="-231775" algn="l" defTabSz="914400" rtl="0" eaLnBrk="0" fontAlgn="base" latinLnBrk="0" hangingPunct="0">
              <a:lnSpc>
                <a:spcPct val="100000"/>
              </a:lnSpc>
              <a:spcBef>
                <a:spcPct val="35000"/>
              </a:spcBef>
              <a:spcAft>
                <a:spcPct val="0"/>
              </a:spcAft>
              <a:buClr>
                <a:srgbClr val="C41230"/>
              </a:buClr>
              <a:buSzPct val="90000"/>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Review and analyze the results of the hazard loss</a:t>
            </a:r>
            <a:r>
              <a:rPr kumimoji="0" lang="en-US" sz="2400" b="1" i="0" u="none" strike="noStrike" kern="0" cap="none" spc="0" normalizeH="0" noProof="0" dirty="0" smtClean="0">
                <a:ln>
                  <a:noFill/>
                </a:ln>
                <a:solidFill>
                  <a:schemeClr val="tx1"/>
                </a:solidFill>
                <a:effectLst/>
                <a:uLnTx/>
                <a:uFillTx/>
                <a:latin typeface="Arial" panose="020B0604020202020204" pitchFamily="34" charset="0"/>
                <a:cs typeface="Arial" panose="020B0604020202020204" pitchFamily="34" charset="0"/>
              </a:rPr>
              <a:t> estimations</a:t>
            </a:r>
          </a:p>
          <a:p>
            <a:pPr marL="228600" indent="-228600" eaLnBrk="0" hangingPunct="0">
              <a:spcBef>
                <a:spcPts val="1176"/>
              </a:spcBef>
              <a:spcAft>
                <a:spcPts val="0"/>
              </a:spcAft>
              <a:buClr>
                <a:srgbClr val="C41230"/>
              </a:buClr>
              <a:buSzPct val="90000"/>
              <a:buFont typeface="Wingdings"/>
              <a:buChar char="§"/>
            </a:pPr>
            <a:r>
              <a:rPr lang="en-US" sz="2400" dirty="0" smtClean="0">
                <a:latin typeface="Arial" panose="020B0604020202020204" pitchFamily="34" charset="0"/>
                <a:cs typeface="Arial" panose="020B0604020202020204" pitchFamily="34" charset="0"/>
              </a:rPr>
              <a:t>Identify areas with highest vulnerabilities on a map</a:t>
            </a:r>
          </a:p>
          <a:p>
            <a:pPr marL="228600" indent="-228600" eaLnBrk="0" hangingPunct="0">
              <a:spcBef>
                <a:spcPts val="1176"/>
              </a:spcBef>
              <a:spcAft>
                <a:spcPts val="0"/>
              </a:spcAft>
              <a:buClr>
                <a:srgbClr val="C41230"/>
              </a:buClr>
              <a:buSzPct val="90000"/>
            </a:pPr>
            <a:r>
              <a:rPr lang="en-US" sz="2400" b="1" kern="0" dirty="0">
                <a:latin typeface="Arial" panose="020B0604020202020204" pitchFamily="34" charset="0"/>
                <a:cs typeface="Arial" panose="020B0604020202020204" pitchFamily="34" charset="0"/>
              </a:rPr>
              <a:t>Develop list of problem statements based on findings</a:t>
            </a:r>
          </a:p>
          <a:p>
            <a:pPr marL="342900" indent="-342900">
              <a:spcBef>
                <a:spcPts val="1176"/>
              </a:spcBef>
              <a:spcAft>
                <a:spcPts val="0"/>
              </a:spcAft>
              <a:buClr>
                <a:srgbClr val="C41230"/>
              </a:buClr>
              <a:buSzPct val="90000"/>
              <a:buFont typeface="Wingdings" pitchFamily="2" charset="2"/>
              <a:buChar char="§"/>
            </a:pPr>
            <a:r>
              <a:rPr lang="en-US" sz="2400" dirty="0" smtClean="0">
                <a:latin typeface="Arial" panose="020B0604020202020204" pitchFamily="34" charset="0"/>
                <a:cs typeface="Arial" panose="020B0604020202020204" pitchFamily="34" charset="0"/>
              </a:rPr>
              <a:t>i.e. Major transportation routes are highly vulnerable to forest fires thereby isolating communities. </a:t>
            </a:r>
          </a:p>
          <a:p>
            <a:pPr marL="228600" indent="-228600" eaLnBrk="0" hangingPunct="0">
              <a:spcBef>
                <a:spcPts val="1176"/>
              </a:spcBef>
              <a:spcAft>
                <a:spcPts val="0"/>
              </a:spcAft>
              <a:buClr>
                <a:srgbClr val="C41230"/>
              </a:buClr>
              <a:buSzPct val="90000"/>
            </a:pPr>
            <a:r>
              <a:rPr lang="en-US" sz="2400" b="1" kern="0" dirty="0">
                <a:latin typeface="Arial" panose="020B0604020202020204" pitchFamily="34" charset="0"/>
                <a:cs typeface="Arial" panose="020B0604020202020204" pitchFamily="34" charset="0"/>
              </a:rPr>
              <a:t>Assist with the development of risk-reduction strategies</a:t>
            </a:r>
          </a:p>
          <a:p>
            <a:pPr marL="342900" indent="-342900" eaLnBrk="0" hangingPunct="0">
              <a:spcBef>
                <a:spcPts val="1176"/>
              </a:spcBef>
              <a:spcAft>
                <a:spcPts val="0"/>
              </a:spcAft>
              <a:buClr>
                <a:srgbClr val="C41230"/>
              </a:buClr>
              <a:buSzPct val="9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Update Critical Areas Ordinance based on new data</a:t>
            </a:r>
          </a:p>
          <a:p>
            <a:pPr marL="342900" indent="-342900" eaLnBrk="0" hangingPunct="0">
              <a:spcBef>
                <a:spcPts val="1176"/>
              </a:spcBef>
              <a:spcAft>
                <a:spcPts val="0"/>
              </a:spcAft>
              <a:buClr>
                <a:srgbClr val="C41230"/>
              </a:buClr>
              <a:buSzPct val="9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Link culvert/infrastructure updates with Capital Facilities Plan</a:t>
            </a:r>
          </a:p>
          <a:p>
            <a:pPr marL="342900" indent="-342900" eaLnBrk="0" hangingPunct="0">
              <a:spcBef>
                <a:spcPts val="1176"/>
              </a:spcBef>
              <a:spcAft>
                <a:spcPts val="0"/>
              </a:spcAft>
              <a:buClr>
                <a:srgbClr val="C41230"/>
              </a:buClr>
              <a:buSzPct val="9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Revisit Zoning Designations per risk assessment results</a:t>
            </a:r>
          </a:p>
        </p:txBody>
      </p:sp>
      <p:sp>
        <p:nvSpPr>
          <p:cNvPr id="8" name="Slide Number Placeholder 7"/>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15</a:t>
            </a:fld>
            <a:endParaRPr lang="en-US" dirty="0"/>
          </a:p>
        </p:txBody>
      </p:sp>
    </p:spTree>
    <p:extLst>
      <p:ext uri="{BB962C8B-B14F-4D97-AF65-F5344CB8AC3E}">
        <p14:creationId xmlns:p14="http://schemas.microsoft.com/office/powerpoint/2010/main" val="68182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054353" cy="1080655"/>
          </a:xfrm>
        </p:spPr>
        <p:txBody>
          <a:bodyPr/>
          <a:lstStyle/>
          <a:p>
            <a:pPr eaLnBrk="1" hangingPunct="1"/>
            <a:r>
              <a:rPr lang="en-US" dirty="0" smtClean="0"/>
              <a:t>How we can help……. Mapping Needs</a:t>
            </a:r>
          </a:p>
        </p:txBody>
      </p:sp>
      <p:sp>
        <p:nvSpPr>
          <p:cNvPr id="7" name="Slide Number Placeholder 6"/>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16</a:t>
            </a:fld>
            <a:endParaRPr lang="en-US" dirty="0"/>
          </a:p>
        </p:txBody>
      </p:sp>
      <p:pic>
        <p:nvPicPr>
          <p:cNvPr id="2" name="Picture 1"/>
          <p:cNvPicPr>
            <a:picLocks noChangeAspect="1"/>
          </p:cNvPicPr>
          <p:nvPr/>
        </p:nvPicPr>
        <p:blipFill>
          <a:blip r:embed="rId3"/>
          <a:stretch>
            <a:fillRect/>
          </a:stretch>
        </p:blipFill>
        <p:spPr>
          <a:xfrm>
            <a:off x="2026023" y="839793"/>
            <a:ext cx="4563036" cy="5871473"/>
          </a:xfrm>
          <a:prstGeom prst="rect">
            <a:avLst/>
          </a:prstGeom>
        </p:spPr>
      </p:pic>
    </p:spTree>
    <p:extLst>
      <p:ext uri="{BB962C8B-B14F-4D97-AF65-F5344CB8AC3E}">
        <p14:creationId xmlns:p14="http://schemas.microsoft.com/office/powerpoint/2010/main" val="421730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t>Risk MAP DFIRM</a:t>
            </a:r>
            <a:r>
              <a:rPr lang="en-US" dirty="0"/>
              <a:t>/FIS</a:t>
            </a:r>
          </a:p>
        </p:txBody>
      </p:sp>
      <p:pic>
        <p:nvPicPr>
          <p:cNvPr id="48134" name="Picture 7"/>
          <p:cNvPicPr>
            <a:picLocks noChangeAspect="1" noChangeArrowheads="1"/>
          </p:cNvPicPr>
          <p:nvPr/>
        </p:nvPicPr>
        <p:blipFill>
          <a:blip r:embed="rId3" cstate="print"/>
          <a:srcRect/>
          <a:stretch>
            <a:fillRect/>
          </a:stretch>
        </p:blipFill>
        <p:spPr bwMode="auto">
          <a:xfrm>
            <a:off x="182952" y="1568939"/>
            <a:ext cx="1990725" cy="2571750"/>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4" cstate="print"/>
          <a:srcRect l="34375" t="21948" r="12500" b="13507"/>
          <a:stretch>
            <a:fillRect/>
          </a:stretch>
        </p:blipFill>
        <p:spPr bwMode="auto">
          <a:xfrm>
            <a:off x="2268679" y="1540344"/>
            <a:ext cx="6649934" cy="486045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17</a:t>
            </a:fld>
            <a:endParaRPr lang="en-US" dirty="0"/>
          </a:p>
        </p:txBody>
      </p:sp>
    </p:spTree>
    <p:extLst>
      <p:ext uri="{BB962C8B-B14F-4D97-AF65-F5344CB8AC3E}">
        <p14:creationId xmlns:p14="http://schemas.microsoft.com/office/powerpoint/2010/main" val="332598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4413" y="288758"/>
            <a:ext cx="6883400" cy="695325"/>
          </a:xfrm>
        </p:spPr>
        <p:txBody>
          <a:bodyPr/>
          <a:lstStyle/>
          <a:p>
            <a:pPr eaLnBrk="1" hangingPunct="1"/>
            <a:r>
              <a:rPr lang="en-US" dirty="0" smtClean="0"/>
              <a:t>How we can help…….………</a:t>
            </a:r>
            <a:br>
              <a:rPr lang="en-US" dirty="0" smtClean="0"/>
            </a:br>
            <a:r>
              <a:rPr lang="en-US" dirty="0" smtClean="0"/>
              <a:t>Technical Support &amp; Training</a:t>
            </a:r>
          </a:p>
        </p:txBody>
      </p:sp>
      <p:sp>
        <p:nvSpPr>
          <p:cNvPr id="7171" name="Rectangle 3"/>
          <p:cNvSpPr>
            <a:spLocks noGrp="1" noChangeArrowheads="1"/>
          </p:cNvSpPr>
          <p:nvPr>
            <p:ph type="body" idx="1"/>
          </p:nvPr>
        </p:nvSpPr>
        <p:spPr/>
        <p:txBody>
          <a:bodyPr/>
          <a:lstStyle/>
          <a:p>
            <a:pPr eaLnBrk="1" hangingPunct="1">
              <a:buFont typeface="Wingdings" pitchFamily="2" charset="2"/>
              <a:buChar char="§"/>
            </a:pPr>
            <a:r>
              <a:rPr lang="en-US" sz="2400" b="0" dirty="0" smtClean="0">
                <a:latin typeface="Arial" panose="020B0604020202020204" pitchFamily="34" charset="0"/>
                <a:cs typeface="Arial" panose="020B0604020202020204" pitchFamily="34" charset="0"/>
              </a:rPr>
              <a:t>NFIP Training and Technical Support</a:t>
            </a:r>
          </a:p>
          <a:p>
            <a:pPr eaLnBrk="1" hangingPunct="1">
              <a:buFont typeface="Wingdings" pitchFamily="2" charset="2"/>
              <a:buChar char="§"/>
            </a:pPr>
            <a:r>
              <a:rPr lang="en-US" sz="2400" b="0" dirty="0" smtClean="0">
                <a:latin typeface="Arial" panose="020B0604020202020204" pitchFamily="34" charset="0"/>
                <a:cs typeface="Arial" panose="020B0604020202020204" pitchFamily="34" charset="0"/>
              </a:rPr>
              <a:t>Outreach Support</a:t>
            </a:r>
          </a:p>
          <a:p>
            <a:pPr eaLnBrk="1" hangingPunct="1">
              <a:buFont typeface="Wingdings" pitchFamily="2" charset="2"/>
              <a:buChar char="§"/>
            </a:pPr>
            <a:r>
              <a:rPr lang="en-US" sz="2400" b="0" dirty="0" smtClean="0">
                <a:latin typeface="Arial" panose="020B0604020202020204" pitchFamily="34" charset="0"/>
                <a:cs typeface="Arial" panose="020B0604020202020204" pitchFamily="34" charset="0"/>
              </a:rPr>
              <a:t>Hazus Training and Technical Support</a:t>
            </a:r>
          </a:p>
          <a:p>
            <a:pPr eaLnBrk="1" hangingPunct="1">
              <a:buFont typeface="Wingdings" pitchFamily="2" charset="2"/>
              <a:buChar char="§"/>
            </a:pPr>
            <a:r>
              <a:rPr lang="en-US" sz="2400" b="0" dirty="0" smtClean="0">
                <a:latin typeface="Arial" panose="020B0604020202020204" pitchFamily="34" charset="0"/>
                <a:cs typeface="Arial" panose="020B0604020202020204" pitchFamily="34" charset="0"/>
              </a:rPr>
              <a:t>Hazard Mitigation Planning Support</a:t>
            </a:r>
          </a:p>
          <a:p>
            <a:pPr eaLnBrk="1" hangingPunct="1">
              <a:buFont typeface="Wingdings" pitchFamily="2" charset="2"/>
              <a:buChar char="§"/>
            </a:pPr>
            <a:endParaRPr lang="en-US" sz="2400" b="0" dirty="0" smtClean="0">
              <a:latin typeface="Arial" panose="020B0604020202020204" pitchFamily="34" charset="0"/>
              <a:cs typeface="Arial" panose="020B0604020202020204" pitchFamily="34" charset="0"/>
            </a:endParaRPr>
          </a:p>
          <a:p>
            <a:pPr eaLnBrk="1" hangingPunct="1">
              <a:buFont typeface="Wingdings" pitchFamily="2" charset="2"/>
              <a:buChar char="§"/>
            </a:pPr>
            <a:r>
              <a:rPr lang="en-US" sz="2400" b="0" dirty="0" smtClean="0">
                <a:latin typeface="Arial" panose="020B0604020202020204" pitchFamily="34" charset="0"/>
                <a:cs typeface="Arial" panose="020B0604020202020204" pitchFamily="34" charset="0"/>
              </a:rPr>
              <a:t>…other training needs?</a:t>
            </a:r>
          </a:p>
          <a:p>
            <a:pPr eaLnBrk="1" hangingPunct="1">
              <a:buNone/>
            </a:pPr>
            <a:endParaRPr lang="en-US" sz="2400" dirty="0" smtClean="0">
              <a:solidFill>
                <a:srgbClr val="5B5C5E"/>
              </a:solidFill>
            </a:endParaRPr>
          </a:p>
          <a:p>
            <a:pPr lvl="1" eaLnBrk="1" hangingPunct="1">
              <a:buFontTx/>
              <a:buNone/>
            </a:pPr>
            <a:endParaRPr lang="en-US" dirty="0" smtClean="0">
              <a:solidFill>
                <a:srgbClr val="5B5C5E"/>
              </a:solidFill>
            </a:endParaRPr>
          </a:p>
        </p:txBody>
      </p:sp>
      <p:sp>
        <p:nvSpPr>
          <p:cNvPr id="4" name="Slide Number Placeholder 3"/>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18</a:t>
            </a:fld>
            <a:endParaRPr lang="en-US" dirty="0"/>
          </a:p>
        </p:txBody>
      </p:sp>
    </p:spTree>
    <p:extLst>
      <p:ext uri="{BB962C8B-B14F-4D97-AF65-F5344CB8AC3E}">
        <p14:creationId xmlns:p14="http://schemas.microsoft.com/office/powerpoint/2010/main" val="3213607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Risk Report &amp; GIS Database</a:t>
            </a:r>
            <a:endParaRPr lang="en-US" dirty="0"/>
          </a:p>
        </p:txBody>
      </p:sp>
      <p:sp>
        <p:nvSpPr>
          <p:cNvPr id="3" name="Content Placeholder 2"/>
          <p:cNvSpPr>
            <a:spLocks noGrp="1"/>
          </p:cNvSpPr>
          <p:nvPr>
            <p:ph idx="1"/>
          </p:nvPr>
        </p:nvSpPr>
        <p:spPr>
          <a:xfrm>
            <a:off x="457200" y="1343025"/>
            <a:ext cx="3962400" cy="4938713"/>
          </a:xfrm>
        </p:spPr>
        <p:txBody>
          <a:bodyPr/>
          <a:lstStyle/>
          <a:p>
            <a:r>
              <a:rPr lang="en-US" dirty="0" smtClean="0"/>
              <a:t>Community and Project-Level Results</a:t>
            </a:r>
          </a:p>
          <a:p>
            <a:r>
              <a:rPr lang="en-US" dirty="0" smtClean="0"/>
              <a:t>Augment or Enhance other efforts</a:t>
            </a:r>
          </a:p>
          <a:p>
            <a:pPr lvl="1"/>
            <a:r>
              <a:rPr lang="en-US" dirty="0" smtClean="0"/>
              <a:t>Local Hazard Mitigation Planning</a:t>
            </a:r>
          </a:p>
          <a:p>
            <a:pPr lvl="1"/>
            <a:r>
              <a:rPr lang="en-US" dirty="0" smtClean="0"/>
              <a:t>Local Emergency Management Planning</a:t>
            </a:r>
          </a:p>
          <a:p>
            <a:pPr lvl="1"/>
            <a:r>
              <a:rPr lang="en-US" dirty="0" smtClean="0"/>
              <a:t>Local Master Planning and Building Development</a:t>
            </a:r>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48" t="16791" r="32344" b="6249"/>
          <a:stretch/>
        </p:blipFill>
        <p:spPr bwMode="auto">
          <a:xfrm>
            <a:off x="5029200" y="1269060"/>
            <a:ext cx="3870396" cy="501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365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6038"/>
            <a:ext cx="8464153" cy="1154112"/>
          </a:xfrm>
        </p:spPr>
        <p:txBody>
          <a:bodyPr/>
          <a:lstStyle/>
          <a:p>
            <a:r>
              <a:rPr lang="en-US" dirty="0" smtClean="0"/>
              <a:t>The Vision for Risk MAP</a:t>
            </a:r>
            <a:endParaRPr lang="en-US" sz="2800" dirty="0"/>
          </a:p>
        </p:txBody>
      </p:sp>
      <p:sp>
        <p:nvSpPr>
          <p:cNvPr id="4" name="Content Placeholder 2"/>
          <p:cNvSpPr>
            <a:spLocks noGrp="1"/>
          </p:cNvSpPr>
          <p:nvPr>
            <p:ph idx="1"/>
          </p:nvPr>
        </p:nvSpPr>
        <p:spPr>
          <a:xfrm>
            <a:off x="457199" y="1287462"/>
            <a:ext cx="8229600" cy="4938713"/>
          </a:xfrm>
        </p:spPr>
        <p:txBody>
          <a:bodyPr/>
          <a:lstStyle/>
          <a:p>
            <a:pPr marL="0" indent="0" algn="ctr">
              <a:buFont typeface="Wingdings" pitchFamily="2" charset="2"/>
              <a:buNone/>
            </a:pPr>
            <a:r>
              <a:rPr lang="en-US" sz="2400" dirty="0" smtClean="0"/>
              <a:t>Through collaboration with State, Local, and Tribal entities, Risk MAP will deliver </a:t>
            </a:r>
            <a:r>
              <a:rPr lang="en-US" sz="2400" u="sng" dirty="0" smtClean="0">
                <a:solidFill>
                  <a:srgbClr val="CC0000"/>
                </a:solidFill>
              </a:rPr>
              <a:t>quality data</a:t>
            </a:r>
            <a:r>
              <a:rPr lang="en-US" sz="2400" dirty="0" smtClean="0"/>
              <a:t> that increases </a:t>
            </a:r>
            <a:r>
              <a:rPr lang="en-US" sz="2400" u="sng" dirty="0" smtClean="0">
                <a:solidFill>
                  <a:srgbClr val="009900"/>
                </a:solidFill>
              </a:rPr>
              <a:t>public awareness</a:t>
            </a:r>
            <a:r>
              <a:rPr lang="en-US" sz="2400" dirty="0" smtClean="0"/>
              <a:t> and</a:t>
            </a:r>
            <a:r>
              <a:rPr lang="en-US" sz="2400" dirty="0" smtClean="0">
                <a:solidFill>
                  <a:srgbClr val="5F5F5F"/>
                </a:solidFill>
              </a:rPr>
              <a:t> </a:t>
            </a:r>
            <a:r>
              <a:rPr lang="en-US" sz="2400" dirty="0" smtClean="0"/>
              <a:t>leads to </a:t>
            </a:r>
            <a:r>
              <a:rPr lang="en-US" sz="2400" u="sng" dirty="0" smtClean="0">
                <a:solidFill>
                  <a:srgbClr val="0033CC"/>
                </a:solidFill>
              </a:rPr>
              <a:t>action that reduces risk</a:t>
            </a:r>
            <a:r>
              <a:rPr lang="en-US" sz="2400" dirty="0" smtClean="0"/>
              <a:t> to life and property</a:t>
            </a:r>
          </a:p>
          <a:p>
            <a:pPr marL="0" indent="0">
              <a:buFont typeface="Wingdings" pitchFamily="2" charset="2"/>
              <a:buNone/>
            </a:pPr>
            <a:endParaRPr lang="en-US" dirty="0" smtClean="0"/>
          </a:p>
        </p:txBody>
      </p:sp>
      <p:pic>
        <p:nvPicPr>
          <p:cNvPr id="5" name="Picture 2"/>
          <p:cNvPicPr>
            <a:picLocks noChangeAspect="1" noChangeArrowheads="1"/>
          </p:cNvPicPr>
          <p:nvPr/>
        </p:nvPicPr>
        <p:blipFill>
          <a:blip r:embed="rId3" cstate="print"/>
          <a:srcRect/>
          <a:stretch>
            <a:fillRect/>
          </a:stretch>
        </p:blipFill>
        <p:spPr bwMode="auto">
          <a:xfrm>
            <a:off x="1036638" y="3200400"/>
            <a:ext cx="7070725" cy="302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Risk MAP Program</a:t>
            </a:r>
            <a:endParaRPr lang="en-US" dirty="0"/>
          </a:p>
        </p:txBody>
      </p:sp>
      <p:sp>
        <p:nvSpPr>
          <p:cNvPr id="3" name="Content Placeholder 2"/>
          <p:cNvSpPr>
            <a:spLocks noGrp="1"/>
          </p:cNvSpPr>
          <p:nvPr>
            <p:ph idx="1"/>
          </p:nvPr>
        </p:nvSpPr>
        <p:spPr>
          <a:xfrm>
            <a:off x="457200" y="1343025"/>
            <a:ext cx="4191000" cy="4938713"/>
          </a:xfrm>
        </p:spPr>
        <p:txBody>
          <a:bodyPr/>
          <a:lstStyle/>
          <a:p>
            <a:r>
              <a:rPr lang="en-US" dirty="0"/>
              <a:t>Goals: quality data, public awareness, action that reduces risk</a:t>
            </a:r>
          </a:p>
          <a:p>
            <a:r>
              <a:rPr lang="en-US" dirty="0" smtClean="0"/>
              <a:t>Implemented nationally in 2009</a:t>
            </a:r>
          </a:p>
          <a:p>
            <a:r>
              <a:rPr lang="en-US" dirty="0" smtClean="0"/>
              <a:t>Collaborative approach</a:t>
            </a:r>
          </a:p>
          <a:p>
            <a:r>
              <a:rPr lang="en-US" dirty="0" smtClean="0"/>
              <a:t>Watershed-oriented</a:t>
            </a:r>
            <a:endParaRPr lang="en-US" dirty="0"/>
          </a:p>
          <a:p>
            <a:r>
              <a:rPr lang="en-US" dirty="0"/>
              <a:t>Focus on up-front coordination</a:t>
            </a:r>
          </a:p>
          <a:p>
            <a:r>
              <a:rPr lang="en-US" dirty="0"/>
              <a:t>Multi-hazard risk assessment</a:t>
            </a:r>
          </a:p>
          <a:p>
            <a:endParaRPr lang="en-US" dirty="0" smtClean="0"/>
          </a:p>
          <a:p>
            <a:endParaRPr lang="en-US" dirty="0"/>
          </a:p>
        </p:txBody>
      </p:sp>
      <p:sp>
        <p:nvSpPr>
          <p:cNvPr id="6" name="Content Placeholder 2"/>
          <p:cNvSpPr txBox="1">
            <a:spLocks/>
          </p:cNvSpPr>
          <p:nvPr/>
        </p:nvSpPr>
        <p:spPr bwMode="auto">
          <a:xfrm>
            <a:off x="4587240" y="1332138"/>
            <a:ext cx="3810000" cy="4829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35000"/>
              </a:spcBef>
              <a:spcAft>
                <a:spcPct val="0"/>
              </a:spcAft>
              <a:buClr>
                <a:schemeClr val="folHlink"/>
              </a:buClr>
              <a:buSzPct val="90000"/>
              <a:buFont typeface="Wingdings" pitchFamily="2" charset="2"/>
              <a:buChar char="§"/>
              <a:defRPr b="1">
                <a:solidFill>
                  <a:schemeClr val="tx1"/>
                </a:solidFill>
                <a:latin typeface="+mn-lt"/>
                <a:ea typeface="+mn-ea"/>
                <a:cs typeface="+mn-cs"/>
              </a:defRPr>
            </a:lvl1pPr>
            <a:lvl2pPr marL="568325" indent="-222250" algn="l" rtl="0" eaLnBrk="0" fontAlgn="base" hangingPunct="0">
              <a:spcBef>
                <a:spcPct val="25000"/>
              </a:spcBef>
              <a:spcAft>
                <a:spcPct val="0"/>
              </a:spcAft>
              <a:buClr>
                <a:schemeClr val="bg2"/>
              </a:buClr>
              <a:buSzPct val="90000"/>
              <a:buChar char="•"/>
              <a:defRPr sz="1600">
                <a:solidFill>
                  <a:schemeClr val="tx1"/>
                </a:solidFill>
                <a:latin typeface="+mn-lt"/>
              </a:defRPr>
            </a:lvl2pPr>
            <a:lvl3pPr marL="914400" indent="-231775" algn="l" rtl="0" eaLnBrk="0" fontAlgn="base" hangingPunct="0">
              <a:spcBef>
                <a:spcPct val="25000"/>
              </a:spcBef>
              <a:spcAft>
                <a:spcPct val="0"/>
              </a:spcAft>
              <a:buClr>
                <a:srgbClr val="C1C2C4"/>
              </a:buClr>
              <a:buSzPct val="90000"/>
              <a:buFont typeface="Wingdings" pitchFamily="2" charset="2"/>
              <a:buChar char="§"/>
              <a:defRPr sz="1400">
                <a:solidFill>
                  <a:schemeClr val="tx1"/>
                </a:solidFill>
                <a:latin typeface="+mn-lt"/>
              </a:defRPr>
            </a:lvl3pPr>
            <a:lvl4pPr marL="1260475" indent="-230188" algn="l" rtl="0" eaLnBrk="0" fontAlgn="base" hangingPunct="0">
              <a:spcBef>
                <a:spcPct val="20000"/>
              </a:spcBef>
              <a:spcAft>
                <a:spcPct val="0"/>
              </a:spcAft>
              <a:buClr>
                <a:srgbClr val="C1C2C4"/>
              </a:buClr>
              <a:buSzPct val="90000"/>
              <a:buFont typeface="Wingdings" pitchFamily="2" charset="2"/>
              <a:buChar char="§"/>
              <a:defRPr sz="1200">
                <a:solidFill>
                  <a:schemeClr val="tx1"/>
                </a:solidFill>
                <a:latin typeface="+mn-lt"/>
              </a:defRPr>
            </a:lvl4pPr>
            <a:lvl5pPr marL="1544638" indent="-168275" algn="l" rtl="0" eaLnBrk="0" fontAlgn="base" hangingPunct="0">
              <a:spcBef>
                <a:spcPct val="20000"/>
              </a:spcBef>
              <a:spcAft>
                <a:spcPct val="0"/>
              </a:spcAft>
              <a:buClr>
                <a:srgbClr val="C1C2C4"/>
              </a:buClr>
              <a:buSzPct val="90000"/>
              <a:buFont typeface="Wingdings" pitchFamily="2" charset="2"/>
              <a:buChar char="§"/>
              <a:defRPr sz="1200">
                <a:solidFill>
                  <a:schemeClr val="tx1"/>
                </a:solidFill>
                <a:latin typeface="+mn-lt"/>
              </a:defRPr>
            </a:lvl5pPr>
            <a:lvl6pPr marL="20018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9pPr>
          </a:lstStyle>
          <a:p>
            <a:pPr marL="0" indent="0">
              <a:buNone/>
            </a:pPr>
            <a:r>
              <a:rPr lang="en-US" dirty="0"/>
              <a:t>FEMA will….</a:t>
            </a:r>
          </a:p>
          <a:p>
            <a:r>
              <a:rPr lang="en-US" dirty="0"/>
              <a:t>Communicate the project status quarterly</a:t>
            </a:r>
          </a:p>
          <a:p>
            <a:r>
              <a:rPr lang="en-US" dirty="0"/>
              <a:t>Provide data analysis</a:t>
            </a:r>
          </a:p>
          <a:p>
            <a:pPr lvl="0"/>
            <a:r>
              <a:rPr lang="en-US" dirty="0"/>
              <a:t>Share project scope and any changes to the scope</a:t>
            </a:r>
          </a:p>
          <a:p>
            <a:r>
              <a:rPr lang="en-US" dirty="0"/>
              <a:t>Provide training: webinar/in-person</a:t>
            </a:r>
          </a:p>
          <a:p>
            <a:r>
              <a:rPr lang="en-US" dirty="0"/>
              <a:t>Deliver products</a:t>
            </a:r>
          </a:p>
          <a:p>
            <a:pPr lvl="1"/>
            <a:r>
              <a:rPr lang="en-US" dirty="0"/>
              <a:t>Discovery Report</a:t>
            </a:r>
          </a:p>
          <a:p>
            <a:pPr lvl="1"/>
            <a:r>
              <a:rPr lang="en-US" dirty="0"/>
              <a:t>Risk Report</a:t>
            </a:r>
          </a:p>
          <a:p>
            <a:pPr lvl="1"/>
            <a:r>
              <a:rPr lang="en-US" dirty="0"/>
              <a:t>Risk Geodatabase</a:t>
            </a:r>
          </a:p>
          <a:p>
            <a:r>
              <a:rPr lang="en-US" dirty="0"/>
              <a:t>Facilitate meetings</a:t>
            </a:r>
          </a:p>
          <a:p>
            <a:pPr lvl="1"/>
            <a:r>
              <a:rPr lang="en-US" dirty="0"/>
              <a:t>Discovery Meeting</a:t>
            </a:r>
          </a:p>
          <a:p>
            <a:pPr lvl="1"/>
            <a:r>
              <a:rPr lang="en-US" dirty="0"/>
              <a:t>Flood study Review</a:t>
            </a:r>
          </a:p>
          <a:p>
            <a:pPr lvl="1"/>
            <a:r>
              <a:rPr lang="en-US" dirty="0"/>
              <a:t>Resilience Workshop</a:t>
            </a:r>
          </a:p>
          <a:p>
            <a:endParaRPr lang="en-US" kern="0" dirty="0"/>
          </a:p>
        </p:txBody>
      </p:sp>
    </p:spTree>
    <p:extLst>
      <p:ext uri="{BB962C8B-B14F-4D97-AF65-F5344CB8AC3E}">
        <p14:creationId xmlns:p14="http://schemas.microsoft.com/office/powerpoint/2010/main" val="349969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52400" y="1524000"/>
            <a:ext cx="2362200" cy="4419600"/>
          </a:xfrm>
          <a:prstGeom prst="roundRect">
            <a:avLst/>
          </a:prstGeom>
          <a:solidFill>
            <a:srgbClr val="005288">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2514600" y="1524000"/>
            <a:ext cx="1828800" cy="4419600"/>
          </a:xfrm>
          <a:prstGeom prst="roundRect">
            <a:avLst/>
          </a:prstGeom>
          <a:solidFill>
            <a:srgbClr val="005288">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343400" y="1512498"/>
            <a:ext cx="2438400" cy="4419600"/>
          </a:xfrm>
          <a:prstGeom prst="roundRect">
            <a:avLst/>
          </a:prstGeom>
          <a:solidFill>
            <a:srgbClr val="005288">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781800" y="1524000"/>
            <a:ext cx="2259012" cy="4419600"/>
          </a:xfrm>
          <a:prstGeom prst="roundRect">
            <a:avLst/>
          </a:prstGeom>
          <a:solidFill>
            <a:srgbClr val="005288">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Risk MAP Project Timeline </a:t>
            </a:r>
            <a:r>
              <a:rPr lang="en-US" sz="2800" dirty="0" smtClean="0"/>
              <a:t>(example)</a:t>
            </a:r>
            <a:endParaRPr lang="en-US" sz="2800" dirty="0"/>
          </a:p>
        </p:txBody>
      </p:sp>
      <p:cxnSp>
        <p:nvCxnSpPr>
          <p:cNvPr id="6" name="Straight Connector 5"/>
          <p:cNvCxnSpPr/>
          <p:nvPr/>
        </p:nvCxnSpPr>
        <p:spPr>
          <a:xfrm>
            <a:off x="609600" y="3810000"/>
            <a:ext cx="7696200" cy="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09600" y="2901486"/>
            <a:ext cx="0" cy="908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95400" y="3812382"/>
            <a:ext cx="0" cy="835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9000" y="3079191"/>
            <a:ext cx="1" cy="733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76800" y="3810000"/>
            <a:ext cx="0" cy="835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43600" y="2971800"/>
            <a:ext cx="0" cy="835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467600" y="3812875"/>
            <a:ext cx="0" cy="835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05800" y="2977057"/>
            <a:ext cx="0" cy="83581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38200" y="4648693"/>
            <a:ext cx="1021433" cy="523220"/>
          </a:xfrm>
          <a:prstGeom prst="rect">
            <a:avLst/>
          </a:prstGeom>
          <a:noFill/>
        </p:spPr>
        <p:txBody>
          <a:bodyPr wrap="none" rtlCol="0">
            <a:spAutoFit/>
          </a:bodyPr>
          <a:lstStyle/>
          <a:p>
            <a:r>
              <a:rPr lang="en-US" sz="1400" dirty="0" smtClean="0"/>
              <a:t>Discovery </a:t>
            </a:r>
          </a:p>
          <a:p>
            <a:r>
              <a:rPr lang="en-US" sz="1400" dirty="0" smtClean="0"/>
              <a:t>Meeting</a:t>
            </a:r>
            <a:endParaRPr lang="en-US" sz="1400" dirty="0"/>
          </a:p>
        </p:txBody>
      </p:sp>
      <p:sp>
        <p:nvSpPr>
          <p:cNvPr id="17" name="TextBox 16"/>
          <p:cNvSpPr txBox="1"/>
          <p:nvPr/>
        </p:nvSpPr>
        <p:spPr>
          <a:xfrm>
            <a:off x="228600" y="2362200"/>
            <a:ext cx="1021433" cy="523220"/>
          </a:xfrm>
          <a:prstGeom prst="rect">
            <a:avLst/>
          </a:prstGeom>
          <a:noFill/>
        </p:spPr>
        <p:txBody>
          <a:bodyPr wrap="none" rtlCol="0">
            <a:spAutoFit/>
          </a:bodyPr>
          <a:lstStyle/>
          <a:p>
            <a:r>
              <a:rPr lang="en-US" sz="1400" dirty="0" smtClean="0"/>
              <a:t>Discovery </a:t>
            </a:r>
          </a:p>
          <a:p>
            <a:r>
              <a:rPr lang="en-US" sz="1400" dirty="0" smtClean="0"/>
              <a:t>Interviews</a:t>
            </a:r>
            <a:endParaRPr lang="en-US" sz="1400" dirty="0"/>
          </a:p>
        </p:txBody>
      </p:sp>
      <p:sp>
        <p:nvSpPr>
          <p:cNvPr id="18" name="TextBox 17"/>
          <p:cNvSpPr txBox="1"/>
          <p:nvPr/>
        </p:nvSpPr>
        <p:spPr>
          <a:xfrm>
            <a:off x="2996905" y="1909640"/>
            <a:ext cx="1071127" cy="1169551"/>
          </a:xfrm>
          <a:prstGeom prst="rect">
            <a:avLst/>
          </a:prstGeom>
          <a:noFill/>
        </p:spPr>
        <p:txBody>
          <a:bodyPr wrap="none" rtlCol="0">
            <a:spAutoFit/>
          </a:bodyPr>
          <a:lstStyle/>
          <a:p>
            <a:r>
              <a:rPr lang="en-US" sz="1400" dirty="0" smtClean="0"/>
              <a:t>- Flood </a:t>
            </a:r>
          </a:p>
          <a:p>
            <a:r>
              <a:rPr lang="en-US" sz="1400" dirty="0" smtClean="0"/>
              <a:t>  Mapping </a:t>
            </a:r>
          </a:p>
          <a:p>
            <a:r>
              <a:rPr lang="en-US" sz="1400" dirty="0" smtClean="0"/>
              <a:t>  Begins</a:t>
            </a:r>
            <a:endParaRPr lang="en-US" sz="1400" dirty="0"/>
          </a:p>
          <a:p>
            <a:r>
              <a:rPr lang="en-US" sz="1400" dirty="0" smtClean="0"/>
              <a:t>- </a:t>
            </a:r>
            <a:r>
              <a:rPr lang="en-US" sz="1400" dirty="0" err="1" smtClean="0"/>
              <a:t>Lidar</a:t>
            </a:r>
            <a:r>
              <a:rPr lang="en-US" sz="1400" dirty="0" smtClean="0"/>
              <a:t> </a:t>
            </a:r>
          </a:p>
          <a:p>
            <a:r>
              <a:rPr lang="en-US" sz="1400" dirty="0" smtClean="0"/>
              <a:t>  Collection</a:t>
            </a:r>
            <a:endParaRPr lang="en-US" sz="1400" dirty="0"/>
          </a:p>
        </p:txBody>
      </p:sp>
      <p:sp>
        <p:nvSpPr>
          <p:cNvPr id="19" name="TextBox 18"/>
          <p:cNvSpPr txBox="1"/>
          <p:nvPr/>
        </p:nvSpPr>
        <p:spPr>
          <a:xfrm>
            <a:off x="4561031" y="4648693"/>
            <a:ext cx="772969" cy="738664"/>
          </a:xfrm>
          <a:prstGeom prst="rect">
            <a:avLst/>
          </a:prstGeom>
          <a:noFill/>
        </p:spPr>
        <p:txBody>
          <a:bodyPr wrap="none" rtlCol="0">
            <a:spAutoFit/>
          </a:bodyPr>
          <a:lstStyle/>
          <a:p>
            <a:r>
              <a:rPr lang="en-US" sz="1400" dirty="0" smtClean="0"/>
              <a:t>Flood </a:t>
            </a:r>
          </a:p>
          <a:p>
            <a:r>
              <a:rPr lang="en-US" sz="1400" dirty="0" smtClean="0"/>
              <a:t>Study </a:t>
            </a:r>
          </a:p>
          <a:p>
            <a:r>
              <a:rPr lang="en-US" sz="1400" dirty="0" smtClean="0"/>
              <a:t>Review</a:t>
            </a:r>
            <a:endParaRPr lang="en-US" sz="1400" dirty="0"/>
          </a:p>
        </p:txBody>
      </p:sp>
      <p:sp>
        <p:nvSpPr>
          <p:cNvPr id="20" name="TextBox 19"/>
          <p:cNvSpPr txBox="1"/>
          <p:nvPr/>
        </p:nvSpPr>
        <p:spPr>
          <a:xfrm>
            <a:off x="5410200" y="2372380"/>
            <a:ext cx="1119217" cy="523220"/>
          </a:xfrm>
          <a:prstGeom prst="rect">
            <a:avLst/>
          </a:prstGeom>
          <a:noFill/>
        </p:spPr>
        <p:txBody>
          <a:bodyPr wrap="none" rtlCol="0">
            <a:spAutoFit/>
          </a:bodyPr>
          <a:lstStyle/>
          <a:p>
            <a:r>
              <a:rPr lang="en-US" sz="1400" dirty="0" smtClean="0"/>
              <a:t>Preliminary</a:t>
            </a:r>
          </a:p>
          <a:p>
            <a:r>
              <a:rPr lang="en-US" sz="1400" dirty="0" smtClean="0"/>
              <a:t>Flood Maps</a:t>
            </a:r>
            <a:endParaRPr lang="en-US" sz="1400" dirty="0"/>
          </a:p>
        </p:txBody>
      </p:sp>
      <p:sp>
        <p:nvSpPr>
          <p:cNvPr id="21" name="TextBox 20"/>
          <p:cNvSpPr txBox="1"/>
          <p:nvPr/>
        </p:nvSpPr>
        <p:spPr>
          <a:xfrm>
            <a:off x="7158422" y="4658380"/>
            <a:ext cx="918778" cy="738664"/>
          </a:xfrm>
          <a:prstGeom prst="rect">
            <a:avLst/>
          </a:prstGeom>
          <a:noFill/>
        </p:spPr>
        <p:txBody>
          <a:bodyPr wrap="none" rtlCol="0">
            <a:spAutoFit/>
          </a:bodyPr>
          <a:lstStyle/>
          <a:p>
            <a:r>
              <a:rPr lang="en-US" sz="1400" dirty="0" smtClean="0"/>
              <a:t>Effective </a:t>
            </a:r>
          </a:p>
          <a:p>
            <a:r>
              <a:rPr lang="en-US" sz="1400" dirty="0" smtClean="0"/>
              <a:t>Flood </a:t>
            </a:r>
          </a:p>
          <a:p>
            <a:r>
              <a:rPr lang="en-US" sz="1400" dirty="0" smtClean="0"/>
              <a:t>Maps</a:t>
            </a:r>
            <a:endParaRPr lang="en-US" sz="1400" dirty="0"/>
          </a:p>
        </p:txBody>
      </p:sp>
      <p:sp>
        <p:nvSpPr>
          <p:cNvPr id="22" name="TextBox 21"/>
          <p:cNvSpPr txBox="1"/>
          <p:nvPr/>
        </p:nvSpPr>
        <p:spPr>
          <a:xfrm>
            <a:off x="7775045" y="2209800"/>
            <a:ext cx="1229824" cy="738664"/>
          </a:xfrm>
          <a:prstGeom prst="rect">
            <a:avLst/>
          </a:prstGeom>
          <a:noFill/>
        </p:spPr>
        <p:txBody>
          <a:bodyPr wrap="none" rtlCol="0">
            <a:spAutoFit/>
          </a:bodyPr>
          <a:lstStyle/>
          <a:p>
            <a:r>
              <a:rPr lang="en-US" sz="1400" dirty="0" smtClean="0"/>
              <a:t>- Resilience </a:t>
            </a:r>
          </a:p>
          <a:p>
            <a:r>
              <a:rPr lang="en-US" sz="1400" dirty="0" smtClean="0"/>
              <a:t>  Workshop</a:t>
            </a:r>
          </a:p>
          <a:p>
            <a:r>
              <a:rPr lang="en-US" sz="1400" dirty="0" smtClean="0"/>
              <a:t>- Risk Report</a:t>
            </a:r>
            <a:endParaRPr lang="en-US" sz="1400" dirty="0"/>
          </a:p>
        </p:txBody>
      </p:sp>
      <p:sp>
        <p:nvSpPr>
          <p:cNvPr id="29" name="TextBox 28"/>
          <p:cNvSpPr txBox="1"/>
          <p:nvPr/>
        </p:nvSpPr>
        <p:spPr>
          <a:xfrm>
            <a:off x="831781" y="1567132"/>
            <a:ext cx="864404" cy="369332"/>
          </a:xfrm>
          <a:prstGeom prst="rect">
            <a:avLst/>
          </a:prstGeom>
          <a:noFill/>
        </p:spPr>
        <p:txBody>
          <a:bodyPr wrap="none" rtlCol="0">
            <a:spAutoFit/>
          </a:bodyPr>
          <a:lstStyle/>
          <a:p>
            <a:r>
              <a:rPr lang="en-US" b="1" dirty="0" smtClean="0"/>
              <a:t>Year 1</a:t>
            </a:r>
            <a:endParaRPr lang="en-US" b="1" dirty="0"/>
          </a:p>
        </p:txBody>
      </p:sp>
      <p:sp>
        <p:nvSpPr>
          <p:cNvPr id="30" name="TextBox 29"/>
          <p:cNvSpPr txBox="1"/>
          <p:nvPr/>
        </p:nvSpPr>
        <p:spPr>
          <a:xfrm>
            <a:off x="2996798" y="1567132"/>
            <a:ext cx="864404" cy="369332"/>
          </a:xfrm>
          <a:prstGeom prst="rect">
            <a:avLst/>
          </a:prstGeom>
          <a:noFill/>
        </p:spPr>
        <p:txBody>
          <a:bodyPr wrap="none" rtlCol="0">
            <a:spAutoFit/>
          </a:bodyPr>
          <a:lstStyle/>
          <a:p>
            <a:r>
              <a:rPr lang="en-US" b="1" dirty="0" smtClean="0"/>
              <a:t>Year 2</a:t>
            </a:r>
            <a:endParaRPr lang="en-US" b="1" dirty="0"/>
          </a:p>
        </p:txBody>
      </p:sp>
      <p:sp>
        <p:nvSpPr>
          <p:cNvPr id="31" name="TextBox 30"/>
          <p:cNvSpPr txBox="1"/>
          <p:nvPr/>
        </p:nvSpPr>
        <p:spPr>
          <a:xfrm>
            <a:off x="5130398" y="1578634"/>
            <a:ext cx="864404" cy="369332"/>
          </a:xfrm>
          <a:prstGeom prst="rect">
            <a:avLst/>
          </a:prstGeom>
          <a:noFill/>
        </p:spPr>
        <p:txBody>
          <a:bodyPr wrap="none" rtlCol="0">
            <a:spAutoFit/>
          </a:bodyPr>
          <a:lstStyle/>
          <a:p>
            <a:r>
              <a:rPr lang="en-US" b="1" dirty="0" smtClean="0"/>
              <a:t>Year 3</a:t>
            </a:r>
            <a:endParaRPr lang="en-US" b="1" dirty="0"/>
          </a:p>
        </p:txBody>
      </p:sp>
      <p:sp>
        <p:nvSpPr>
          <p:cNvPr id="32" name="TextBox 31"/>
          <p:cNvSpPr txBox="1"/>
          <p:nvPr/>
        </p:nvSpPr>
        <p:spPr>
          <a:xfrm>
            <a:off x="7489716" y="1578634"/>
            <a:ext cx="864404" cy="369332"/>
          </a:xfrm>
          <a:prstGeom prst="rect">
            <a:avLst/>
          </a:prstGeom>
          <a:noFill/>
        </p:spPr>
        <p:txBody>
          <a:bodyPr wrap="none" rtlCol="0">
            <a:spAutoFit/>
          </a:bodyPr>
          <a:lstStyle/>
          <a:p>
            <a:r>
              <a:rPr lang="en-US" b="1" dirty="0" smtClean="0"/>
              <a:t>Year 4</a:t>
            </a:r>
            <a:endParaRPr lang="en-US" b="1" dirty="0"/>
          </a:p>
        </p:txBody>
      </p:sp>
      <p:cxnSp>
        <p:nvCxnSpPr>
          <p:cNvPr id="33" name="Straight Connector 32"/>
          <p:cNvCxnSpPr/>
          <p:nvPr/>
        </p:nvCxnSpPr>
        <p:spPr>
          <a:xfrm>
            <a:off x="1859633" y="2977057"/>
            <a:ext cx="0" cy="83581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493167" y="2362200"/>
            <a:ext cx="1021433" cy="523220"/>
          </a:xfrm>
          <a:prstGeom prst="rect">
            <a:avLst/>
          </a:prstGeom>
          <a:noFill/>
        </p:spPr>
        <p:txBody>
          <a:bodyPr wrap="none" rtlCol="0">
            <a:spAutoFit/>
          </a:bodyPr>
          <a:lstStyle/>
          <a:p>
            <a:r>
              <a:rPr lang="en-US" sz="1400" dirty="0" smtClean="0"/>
              <a:t>Discovery </a:t>
            </a:r>
          </a:p>
          <a:p>
            <a:r>
              <a:rPr lang="en-US" sz="1400" dirty="0" smtClean="0"/>
              <a:t>Report</a:t>
            </a:r>
            <a:endParaRPr lang="en-US" sz="1400" dirty="0"/>
          </a:p>
        </p:txBody>
      </p:sp>
    </p:spTree>
    <p:extLst>
      <p:ext uri="{BB962C8B-B14F-4D97-AF65-F5344CB8AC3E}">
        <p14:creationId xmlns:p14="http://schemas.microsoft.com/office/powerpoint/2010/main" val="3848254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274"/>
            <a:ext cx="8799429" cy="986589"/>
          </a:xfrm>
        </p:spPr>
        <p:txBody>
          <a:bodyPr/>
          <a:lstStyle/>
          <a:p>
            <a:pPr algn="ctr"/>
            <a:r>
              <a:rPr lang="en-US" sz="3600" dirty="0" smtClean="0"/>
              <a:t>Clearwater Risk MAP Study Team</a:t>
            </a:r>
            <a:endParaRPr lang="en-US" sz="3600" dirty="0"/>
          </a:p>
        </p:txBody>
      </p:sp>
      <p:sp>
        <p:nvSpPr>
          <p:cNvPr id="3" name="Content Placeholder 2"/>
          <p:cNvSpPr>
            <a:spLocks noGrp="1"/>
          </p:cNvSpPr>
          <p:nvPr>
            <p:ph idx="1"/>
          </p:nvPr>
        </p:nvSpPr>
        <p:spPr>
          <a:xfrm>
            <a:off x="457200" y="1360769"/>
            <a:ext cx="8686800" cy="5367867"/>
          </a:xfrm>
        </p:spPr>
        <p:txBody>
          <a:bodyPr/>
          <a:lstStyle/>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Ryan McDaniel, IDBHS, State </a:t>
            </a:r>
            <a:r>
              <a:rPr lang="en-US" sz="1600" b="0" kern="1200" dirty="0">
                <a:latin typeface="Arial" panose="020B0604020202020204" pitchFamily="34" charset="0"/>
                <a:cs typeface="Arial" panose="020B0604020202020204" pitchFamily="34" charset="0"/>
              </a:rPr>
              <a:t>RiskMAP </a:t>
            </a:r>
            <a:r>
              <a:rPr lang="en-US" sz="1600" b="0" kern="1200" dirty="0" smtClean="0">
                <a:latin typeface="Arial" panose="020B0604020202020204" pitchFamily="34" charset="0"/>
                <a:cs typeface="Arial" panose="020B0604020202020204" pitchFamily="34" charset="0"/>
              </a:rPr>
              <a:t>Coordinator</a:t>
            </a:r>
            <a:endParaRPr lang="en-US" sz="1600" b="0" kern="1200" dirty="0">
              <a:latin typeface="Arial" panose="020B0604020202020204" pitchFamily="34" charset="0"/>
              <a:cs typeface="Arial" panose="020B0604020202020204" pitchFamily="34" charset="0"/>
            </a:endParaRP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Maureen O’Shea, IDWR, State </a:t>
            </a:r>
            <a:r>
              <a:rPr lang="en-US" sz="1600" b="0" kern="1200" dirty="0">
                <a:latin typeface="Arial" panose="020B0604020202020204" pitchFamily="34" charset="0"/>
                <a:cs typeface="Arial" panose="020B0604020202020204" pitchFamily="34" charset="0"/>
              </a:rPr>
              <a:t>NFIP </a:t>
            </a:r>
            <a:r>
              <a:rPr lang="en-US" sz="1600" b="0" kern="1200" dirty="0" smtClean="0">
                <a:latin typeface="Arial" panose="020B0604020202020204" pitchFamily="34" charset="0"/>
                <a:cs typeface="Arial" panose="020B0604020202020204" pitchFamily="34" charset="0"/>
              </a:rPr>
              <a:t>Coordinator </a:t>
            </a:r>
          </a:p>
          <a:p>
            <a:pPr eaLnBrk="1" hangingPunct="1">
              <a:spcAft>
                <a:spcPts val="600"/>
              </a:spcAft>
              <a:buFont typeface="Wingdings" pitchFamily="2" charset="2"/>
              <a:buChar char="§"/>
            </a:pPr>
            <a:r>
              <a:rPr lang="sv-SE" sz="1600" b="0" kern="1200" dirty="0" smtClean="0">
                <a:latin typeface="Arial" panose="020B0604020202020204" pitchFamily="34" charset="0"/>
                <a:cs typeface="Arial" panose="020B0604020202020204" pitchFamily="34" charset="0"/>
              </a:rPr>
              <a:t>Susan Cleverly, IDBHS, </a:t>
            </a:r>
            <a:r>
              <a:rPr lang="sv-SE" sz="1600" b="0" kern="1200" dirty="0">
                <a:latin typeface="Arial" panose="020B0604020202020204" pitchFamily="34" charset="0"/>
                <a:cs typeface="Arial" panose="020B0604020202020204" pitchFamily="34" charset="0"/>
              </a:rPr>
              <a:t>State Hazard Mitigation </a:t>
            </a:r>
            <a:r>
              <a:rPr lang="sv-SE" sz="1600" b="0" kern="1200" dirty="0" smtClean="0">
                <a:latin typeface="Arial" panose="020B0604020202020204" pitchFamily="34" charset="0"/>
                <a:cs typeface="Arial" panose="020B0604020202020204" pitchFamily="34" charset="0"/>
              </a:rPr>
              <a:t>Officer/Planner</a:t>
            </a:r>
          </a:p>
          <a:p>
            <a:pPr eaLnBrk="1" hangingPunct="1">
              <a:spcAft>
                <a:spcPts val="600"/>
              </a:spcAft>
              <a:buFont typeface="Wingdings" pitchFamily="2" charset="2"/>
              <a:buChar char="§"/>
            </a:pPr>
            <a:r>
              <a:rPr lang="sv-SE" sz="1600" b="0" kern="1200" dirty="0" smtClean="0">
                <a:latin typeface="Arial" panose="020B0604020202020204" pitchFamily="34" charset="0"/>
                <a:cs typeface="Arial" panose="020B0604020202020204" pitchFamily="34" charset="0"/>
              </a:rPr>
              <a:t>Robert Feeley, IDBHS, North Central Area Field Officer</a:t>
            </a:r>
            <a:endParaRPr lang="en-US" sz="1600" b="0" kern="1200" dirty="0" smtClean="0">
              <a:latin typeface="Arial" panose="020B0604020202020204" pitchFamily="34" charset="0"/>
              <a:cs typeface="Arial" panose="020B0604020202020204" pitchFamily="34" charset="0"/>
            </a:endParaRP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Kelly Stone, </a:t>
            </a:r>
            <a:r>
              <a:rPr lang="en-US" sz="1600" b="0" kern="1200" dirty="0">
                <a:latin typeface="Arial" panose="020B0604020202020204" pitchFamily="34" charset="0"/>
                <a:cs typeface="Arial" panose="020B0604020202020204" pitchFamily="34" charset="0"/>
              </a:rPr>
              <a:t>FEMA Risk Analyst</a:t>
            </a: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David </a:t>
            </a:r>
            <a:r>
              <a:rPr lang="en-US" sz="1600" b="0" kern="1200" dirty="0" err="1" smtClean="0">
                <a:latin typeface="Arial" panose="020B0604020202020204" pitchFamily="34" charset="0"/>
                <a:cs typeface="Arial" panose="020B0604020202020204" pitchFamily="34" charset="0"/>
              </a:rPr>
              <a:t>Ratte</a:t>
            </a:r>
            <a:r>
              <a:rPr lang="en-US" sz="1600" b="0" kern="1200" dirty="0" smtClean="0">
                <a:latin typeface="Arial" panose="020B0604020202020204" pitchFamily="34" charset="0"/>
                <a:cs typeface="Arial" panose="020B0604020202020204" pitchFamily="34" charset="0"/>
              </a:rPr>
              <a:t>, </a:t>
            </a:r>
            <a:r>
              <a:rPr lang="en-US" sz="1600" b="0" kern="1200" dirty="0">
                <a:latin typeface="Arial" panose="020B0604020202020204" pitchFamily="34" charset="0"/>
                <a:cs typeface="Arial" panose="020B0604020202020204" pitchFamily="34" charset="0"/>
              </a:rPr>
              <a:t>FEMA Engineer Lead</a:t>
            </a: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Brett Holt, FEMA, Mitigation Planner</a:t>
            </a:r>
            <a:endParaRPr lang="en-US" sz="1600" b="0" kern="1200" dirty="0">
              <a:latin typeface="Arial" panose="020B0604020202020204" pitchFamily="34" charset="0"/>
              <a:cs typeface="Arial" panose="020B0604020202020204" pitchFamily="34" charset="0"/>
            </a:endParaRP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Scott Van Hoff, </a:t>
            </a:r>
            <a:r>
              <a:rPr lang="en-US" sz="1600" b="0" kern="1200" dirty="0">
                <a:latin typeface="Arial" panose="020B0604020202020204" pitchFamily="34" charset="0"/>
                <a:cs typeface="Arial" panose="020B0604020202020204" pitchFamily="34" charset="0"/>
              </a:rPr>
              <a:t>FEMA NFIP Coordinator</a:t>
            </a: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Kelly Cox, FEMA Hazard Mitigation Assistance </a:t>
            </a:r>
          </a:p>
          <a:p>
            <a:pPr eaLnBrk="1" hangingPunct="1">
              <a:spcAft>
                <a:spcPts val="600"/>
              </a:spcAft>
              <a:buFont typeface="Wingdings" pitchFamily="2" charset="2"/>
              <a:buChar char="§"/>
            </a:pPr>
            <a:r>
              <a:rPr lang="en-US" sz="1600" b="0" kern="1200" dirty="0" smtClean="0">
                <a:latin typeface="Arial" panose="020B0604020202020204" pitchFamily="34" charset="0"/>
                <a:cs typeface="Arial" panose="020B0604020202020204" pitchFamily="34" charset="0"/>
              </a:rPr>
              <a:t>Jamie Mooney, Mitigation Champion (CERC)</a:t>
            </a:r>
          </a:p>
          <a:p>
            <a:pPr eaLnBrk="1" hangingPunct="1">
              <a:spcAft>
                <a:spcPts val="600"/>
              </a:spcAft>
              <a:buFont typeface="Wingdings" pitchFamily="2" charset="2"/>
              <a:buChar char="§"/>
            </a:pPr>
            <a:r>
              <a:rPr lang="en-US" sz="1600" b="0" kern="1200" dirty="0">
                <a:latin typeface="Arial" panose="020B0604020202020204" pitchFamily="34" charset="0"/>
                <a:cs typeface="Arial" panose="020B0604020202020204" pitchFamily="34" charset="0"/>
              </a:rPr>
              <a:t>Alisa </a:t>
            </a:r>
            <a:r>
              <a:rPr lang="en-US" sz="1600" b="0" kern="1200" dirty="0" smtClean="0">
                <a:latin typeface="Arial" panose="020B0604020202020204" pitchFamily="34" charset="0"/>
                <a:cs typeface="Arial" panose="020B0604020202020204" pitchFamily="34" charset="0"/>
              </a:rPr>
              <a:t>Sauvageot, Mitigation Program Specialist (CERC)</a:t>
            </a:r>
            <a:endParaRPr lang="en-US" sz="2800" b="0" kern="1200" dirty="0" smtClean="0">
              <a:solidFill>
                <a:srgbClr val="FF0000"/>
              </a:solidFill>
              <a:latin typeface="Arial" panose="020B0604020202020204" pitchFamily="34" charset="0"/>
              <a:cs typeface="Arial" panose="020B0604020202020204" pitchFamily="34" charset="0"/>
            </a:endParaRPr>
          </a:p>
          <a:p>
            <a:pPr eaLnBrk="1" hangingPunct="1">
              <a:spcAft>
                <a:spcPts val="600"/>
              </a:spcAft>
              <a:buFont typeface="Wingdings" pitchFamily="2" charset="2"/>
              <a:buChar char="§"/>
            </a:pPr>
            <a:r>
              <a:rPr lang="en-US" sz="2800" kern="1200" dirty="0" smtClean="0">
                <a:solidFill>
                  <a:srgbClr val="FF0000"/>
                </a:solidFill>
                <a:latin typeface="Joanna MT Std SemiBold"/>
              </a:rPr>
              <a:t>You! </a:t>
            </a:r>
            <a:endParaRPr lang="en-US" sz="4000" dirty="0" smtClean="0">
              <a:solidFill>
                <a:srgbClr val="FF0000"/>
              </a:solidFill>
            </a:endParaRPr>
          </a:p>
          <a:p>
            <a:pPr eaLnBrk="1" hangingPunct="1"/>
            <a:endParaRPr lang="en-US" sz="2800" dirty="0" smtClean="0">
              <a:solidFill>
                <a:srgbClr val="5B5C5E"/>
              </a:solidFill>
            </a:endParaRPr>
          </a:p>
          <a:p>
            <a:endParaRPr lang="en-US" dirty="0"/>
          </a:p>
        </p:txBody>
      </p:sp>
      <p:sp>
        <p:nvSpPr>
          <p:cNvPr id="8" name="Slide Number Placeholder 7"/>
          <p:cNvSpPr>
            <a:spLocks noGrp="1"/>
          </p:cNvSpPr>
          <p:nvPr>
            <p:ph type="sldNum" sz="quarter" idx="4294967295"/>
          </p:nvPr>
        </p:nvSpPr>
        <p:spPr>
          <a:xfrm>
            <a:off x="8689975" y="6421438"/>
            <a:ext cx="454025" cy="457200"/>
          </a:xfrm>
          <a:prstGeom prst="rect">
            <a:avLst/>
          </a:prstGeom>
        </p:spPr>
        <p:txBody>
          <a:bodyPr/>
          <a:lstStyle/>
          <a:p>
            <a:pPr>
              <a:defRPr/>
            </a:pPr>
            <a:fld id="{080B22EC-2EF2-46AF-BFEB-F7B164C8EABA}" type="slidenum">
              <a:rPr lang="en-US" smtClean="0"/>
              <a:pPr>
                <a:defRPr/>
              </a:pPr>
              <a:t>5</a:t>
            </a:fld>
            <a:endParaRPr lang="en-US" dirty="0"/>
          </a:p>
        </p:txBody>
      </p:sp>
    </p:spTree>
    <p:extLst>
      <p:ext uri="{BB962C8B-B14F-4D97-AF65-F5344CB8AC3E}">
        <p14:creationId xmlns:p14="http://schemas.microsoft.com/office/powerpoint/2010/main" val="2287820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43" y="308058"/>
            <a:ext cx="8337524" cy="695325"/>
          </a:xfrm>
        </p:spPr>
        <p:txBody>
          <a:bodyPr/>
          <a:lstStyle/>
          <a:p>
            <a:r>
              <a:rPr lang="en-US" dirty="0" smtClean="0"/>
              <a:t>Watershed Selection</a:t>
            </a:r>
            <a:endParaRPr lang="en-US" dirty="0"/>
          </a:p>
        </p:txBody>
      </p:sp>
      <p:sp>
        <p:nvSpPr>
          <p:cNvPr id="3" name="Content Placeholder 2"/>
          <p:cNvSpPr>
            <a:spLocks noGrp="1"/>
          </p:cNvSpPr>
          <p:nvPr>
            <p:ph idx="1"/>
          </p:nvPr>
        </p:nvSpPr>
        <p:spPr>
          <a:xfrm>
            <a:off x="202870" y="1371600"/>
            <a:ext cx="7772400" cy="3733800"/>
          </a:xfrm>
        </p:spPr>
        <p:txBody>
          <a:bodyPr/>
          <a:lstStyle/>
          <a:p>
            <a:r>
              <a:rPr lang="en-US" dirty="0" smtClean="0"/>
              <a:t>Watersheds selected based on State Priorities </a:t>
            </a:r>
          </a:p>
          <a:p>
            <a:pPr lvl="1"/>
            <a:r>
              <a:rPr lang="en-US" dirty="0" smtClean="0">
                <a:solidFill>
                  <a:schemeClr val="tx1"/>
                </a:solidFill>
              </a:rPr>
              <a:t>Wildfire: </a:t>
            </a:r>
          </a:p>
          <a:p>
            <a:pPr lvl="2"/>
            <a:r>
              <a:rPr lang="en-US" dirty="0" smtClean="0">
                <a:solidFill>
                  <a:schemeClr val="tx1"/>
                </a:solidFill>
              </a:rPr>
              <a:t>American Falls: High</a:t>
            </a:r>
          </a:p>
          <a:p>
            <a:pPr lvl="2"/>
            <a:r>
              <a:rPr lang="en-US" dirty="0" smtClean="0">
                <a:solidFill>
                  <a:schemeClr val="tx1"/>
                </a:solidFill>
              </a:rPr>
              <a:t>Idaho Falls: High</a:t>
            </a:r>
          </a:p>
          <a:p>
            <a:pPr lvl="1"/>
            <a:r>
              <a:rPr lang="en-US" dirty="0" smtClean="0">
                <a:solidFill>
                  <a:schemeClr val="tx1"/>
                </a:solidFill>
              </a:rPr>
              <a:t>Flood: </a:t>
            </a:r>
          </a:p>
          <a:p>
            <a:pPr lvl="2"/>
            <a:r>
              <a:rPr lang="en-US" dirty="0" smtClean="0">
                <a:solidFill>
                  <a:schemeClr val="tx1"/>
                </a:solidFill>
              </a:rPr>
              <a:t>American Falls: High</a:t>
            </a:r>
          </a:p>
          <a:p>
            <a:pPr lvl="2"/>
            <a:r>
              <a:rPr lang="en-US" dirty="0" smtClean="0">
                <a:solidFill>
                  <a:schemeClr val="tx1"/>
                </a:solidFill>
              </a:rPr>
              <a:t>Idaho Falls: High</a:t>
            </a:r>
          </a:p>
          <a:p>
            <a:pPr lvl="1"/>
            <a:r>
              <a:rPr lang="en-US" dirty="0" smtClean="0">
                <a:solidFill>
                  <a:schemeClr val="tx1"/>
                </a:solidFill>
              </a:rPr>
              <a:t>Seismic:</a:t>
            </a:r>
          </a:p>
          <a:p>
            <a:pPr lvl="2"/>
            <a:r>
              <a:rPr lang="en-US" dirty="0" smtClean="0">
                <a:solidFill>
                  <a:schemeClr val="tx1"/>
                </a:solidFill>
              </a:rPr>
              <a:t>American Falls: Medium</a:t>
            </a:r>
          </a:p>
          <a:p>
            <a:pPr lvl="2"/>
            <a:r>
              <a:rPr lang="en-US" dirty="0" smtClean="0">
                <a:solidFill>
                  <a:schemeClr val="tx1"/>
                </a:solidFill>
              </a:rPr>
              <a:t>Idaho Falls: Medium</a:t>
            </a:r>
            <a:endParaRPr lang="en-US" dirty="0">
              <a:solidFill>
                <a:schemeClr val="tx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97" t="15448" r="61931" b="20000"/>
          <a:stretch/>
        </p:blipFill>
        <p:spPr bwMode="auto">
          <a:xfrm>
            <a:off x="3289060" y="2514600"/>
            <a:ext cx="5569932" cy="3557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125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Watersheds</a:t>
            </a:r>
            <a:endParaRPr lang="en-US"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244" t="22269" r="55867" b="22264"/>
          <a:stretch/>
        </p:blipFill>
        <p:spPr bwMode="auto">
          <a:xfrm>
            <a:off x="279156" y="1447800"/>
            <a:ext cx="8255244" cy="464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357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666" t="9158" r="54533" b="18576"/>
          <a:stretch/>
        </p:blipFill>
        <p:spPr bwMode="auto">
          <a:xfrm>
            <a:off x="0" y="228599"/>
            <a:ext cx="9187868" cy="601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dirty="0" smtClean="0">
                <a:solidFill>
                  <a:schemeClr val="tx1"/>
                </a:solidFill>
              </a:rPr>
              <a:t>Upper Spokane Watershed</a:t>
            </a:r>
            <a:endParaRPr lang="en-US" dirty="0">
              <a:solidFill>
                <a:schemeClr val="tx1"/>
              </a:solidFill>
            </a:endParaRPr>
          </a:p>
        </p:txBody>
      </p:sp>
    </p:spTree>
    <p:extLst>
      <p:ext uri="{BB962C8B-B14F-4D97-AF65-F5344CB8AC3E}">
        <p14:creationId xmlns:p14="http://schemas.microsoft.com/office/powerpoint/2010/main" val="2960721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34" t="11000" r="67222" b="17542"/>
          <a:stretch/>
        </p:blipFill>
        <p:spPr bwMode="auto">
          <a:xfrm>
            <a:off x="6934200" y="3655735"/>
            <a:ext cx="2057400" cy="2656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Discovery Process</a:t>
            </a:r>
            <a:endParaRPr lang="en-US" dirty="0"/>
          </a:p>
        </p:txBody>
      </p:sp>
      <p:sp>
        <p:nvSpPr>
          <p:cNvPr id="3" name="Content Placeholder 2"/>
          <p:cNvSpPr>
            <a:spLocks noGrp="1"/>
          </p:cNvSpPr>
          <p:nvPr>
            <p:ph idx="1"/>
          </p:nvPr>
        </p:nvSpPr>
        <p:spPr/>
        <p:txBody>
          <a:bodyPr/>
          <a:lstStyle/>
          <a:p>
            <a:r>
              <a:rPr lang="en-US" dirty="0" smtClean="0"/>
              <a:t>The process of learning the communities multi-hazard concerns and floodplain mapping needs</a:t>
            </a:r>
          </a:p>
          <a:p>
            <a:r>
              <a:rPr lang="en-US" dirty="0" smtClean="0"/>
              <a:t>Community Interviews</a:t>
            </a:r>
          </a:p>
          <a:p>
            <a:pPr lvl="1"/>
            <a:r>
              <a:rPr lang="en-US" dirty="0" smtClean="0"/>
              <a:t>at City and County Level</a:t>
            </a:r>
          </a:p>
          <a:p>
            <a:r>
              <a:rPr lang="en-US" dirty="0" smtClean="0"/>
              <a:t>Discovery Meeting</a:t>
            </a:r>
          </a:p>
          <a:p>
            <a:pPr lvl="1"/>
            <a:r>
              <a:rPr lang="en-US" dirty="0" smtClean="0"/>
              <a:t>in-person, watershed-wide</a:t>
            </a:r>
          </a:p>
          <a:p>
            <a:pPr lvl="1"/>
            <a:r>
              <a:rPr lang="en-US" dirty="0" smtClean="0"/>
              <a:t>Identify hazards, outreach materials, mitigation and risk assessment needs and flood study needs</a:t>
            </a:r>
          </a:p>
          <a:p>
            <a:r>
              <a:rPr lang="en-US" dirty="0" smtClean="0"/>
              <a:t>Engineering Discovery Meeting</a:t>
            </a:r>
          </a:p>
          <a:p>
            <a:pPr lvl="1"/>
            <a:r>
              <a:rPr lang="en-US" dirty="0" smtClean="0"/>
              <a:t> in-person or teleconference</a:t>
            </a:r>
          </a:p>
          <a:p>
            <a:pPr lvl="1"/>
            <a:r>
              <a:rPr lang="en-US" dirty="0" smtClean="0"/>
              <a:t>discuss flood mapping issues</a:t>
            </a:r>
          </a:p>
          <a:p>
            <a:r>
              <a:rPr lang="en-US" dirty="0" smtClean="0"/>
              <a:t>Deliverable: Discovery Report</a:t>
            </a:r>
          </a:p>
          <a:p>
            <a:pPr lvl="1"/>
            <a:r>
              <a:rPr lang="en-US" dirty="0" smtClean="0"/>
              <a:t>Summarizes the community needs</a:t>
            </a:r>
          </a:p>
        </p:txBody>
      </p:sp>
    </p:spTree>
    <p:extLst>
      <p:ext uri="{BB962C8B-B14F-4D97-AF65-F5344CB8AC3E}">
        <p14:creationId xmlns:p14="http://schemas.microsoft.com/office/powerpoint/2010/main" val="80050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3">
      <a:dk1>
        <a:srgbClr val="000000"/>
      </a:dk1>
      <a:lt1>
        <a:srgbClr val="FFFFFF"/>
      </a:lt1>
      <a:dk2>
        <a:srgbClr val="FFFFFF"/>
      </a:dk2>
      <a:lt2>
        <a:srgbClr val="5B5C5E"/>
      </a:lt2>
      <a:accent1>
        <a:srgbClr val="005288"/>
      </a:accent1>
      <a:accent2>
        <a:srgbClr val="5D9732"/>
      </a:accent2>
      <a:accent3>
        <a:srgbClr val="FFFFFF"/>
      </a:accent3>
      <a:accent4>
        <a:srgbClr val="000000"/>
      </a:accent4>
      <a:accent5>
        <a:srgbClr val="AAB3C3"/>
      </a:accent5>
      <a:accent6>
        <a:srgbClr val="53882C"/>
      </a:accent6>
      <a:hlink>
        <a:srgbClr val="0078AE"/>
      </a:hlink>
      <a:folHlink>
        <a:srgbClr val="C41230"/>
      </a:folHlink>
    </a:clrScheme>
    <a:fontScheme name="1_Default Design">
      <a:majorFont>
        <a:latin typeface="Joanna MT Std Semi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FFFF"/>
        </a:dk2>
        <a:lt2>
          <a:srgbClr val="5B5C5E"/>
        </a:lt2>
        <a:accent1>
          <a:srgbClr val="005288"/>
        </a:accent1>
        <a:accent2>
          <a:srgbClr val="5D9732"/>
        </a:accent2>
        <a:accent3>
          <a:srgbClr val="FFFFFF"/>
        </a:accent3>
        <a:accent4>
          <a:srgbClr val="000000"/>
        </a:accent4>
        <a:accent5>
          <a:srgbClr val="AAB3C3"/>
        </a:accent5>
        <a:accent6>
          <a:srgbClr val="53882C"/>
        </a:accent6>
        <a:hlink>
          <a:srgbClr val="0078AE"/>
        </a:hlink>
        <a:folHlink>
          <a:srgbClr val="C4123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LFT Presentation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LFT Presentation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LFT Presentation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_dlc_DocId xmlns="125f5432-6db8-4c92-bf1a-11bc4127a82a">C4KEUJAWW2TT-158185000-282</_dlc_DocId>
    <_dlc_DocIdUrl xmlns="125f5432-6db8-4c92-bf1a-11bc4127a82a">
      <Url>http://starr-team.eastus.cloudapp.azure.com:82/starr/RegionalWorkspaces/RegionX/_layouts/15/DocIdRedir.aspx?ID=C4KEUJAWW2TT-158185000-282</Url>
      <Description>C4KEUJAWW2TT-158185000-282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p:properties xmlns:p="http://schemas.microsoft.com/office/2006/metadata/properties" xmlns:xsi="http://www.w3.org/2001/XMLSchema-instance">
  <documentManagement>
    <m1c79fc854db4224ab2c785904d23137 xmlns="19bc6f53-22dd-46ae-a7e5-7bb03d6d146f">
      <Terms xmlns="http://schemas.microsoft.com/office/infopath/2007/PartnerControls"/>
    </m1c79fc854db4224ab2c785904d23137>
    <TaxKeywordTaxHTField xmlns="19bc6f53-22dd-46ae-a7e5-7bb03d6d146f">
      <Terms xmlns="http://schemas.microsoft.com/office/infopath/2007/PartnerControls"/>
    </TaxKeywordTaxHTField>
    <IconOverlay xmlns="http://schemas.microsoft.com/sharepoint/v4" xsi:nil="true"/>
    <Category xmlns="38436f84-3527-4dae-80ee-528fb99c2e88">Presentation</Category>
    <RAB_x0020_Programs xmlns="19bc6f53-22dd-46ae-a7e5-7bb03d6d146f">5</RAB_x0020_Programs>
    <TaxCatchAll xmlns="19bc6f53-22dd-46ae-a7e5-7bb03d6d146f"/>
    <Commonly_x0020_Used xmlns="38436f84-3527-4dae-80ee-528fb99c2e88">No</Commonly_x0020_Used>
    <_dlc_DocId xmlns="19bc6f53-22dd-46ae-a7e5-7bb03d6d146f">WKD2RU6AWCYQ-5-2464</_dlc_DocId>
    <_dlc_DocIdUrl xmlns="19bc6f53-22dd-46ae-a7e5-7bb03d6d146f">
      <Url>http://region10sharepoint.fema.net/r10/MIT_RISK/_layouts/DocIdRedir.aspx?ID=WKD2RU6AWCYQ-5-2464</Url>
      <Description>WKD2RU6AWCYQ-5-2464</Description>
    </_dlc_DocIdUrl>
  </documentManagement>
</p:properties>
</file>

<file path=customXml/item6.xml><?xml version="1.0" encoding="utf-8"?>
<ct:contentTypeSchema xmlns:ct="http://schemas.microsoft.com/office/2006/metadata/contentType" xmlns:ma="http://schemas.microsoft.com/office/2006/metadata/properties/metaAttributes" ct:_="" ma:_="" ma:contentTypeName="Document" ma:contentTypeID="0x0101002C9D29A421BC3649889FAFE602C29C9B" ma:contentTypeVersion="2" ma:contentTypeDescription="Create a new document." ma:contentTypeScope="" ma:versionID="4fde286e6e1c4e32850304e3fa38ffb9">
  <xsd:schema xmlns:xsd="http://www.w3.org/2001/XMLSchema" xmlns:xs="http://www.w3.org/2001/XMLSchema" xmlns:p="http://schemas.microsoft.com/office/2006/metadata/properties" xmlns:ns1="http://schemas.microsoft.com/sharepoint/v3" xmlns:ns2="125f5432-6db8-4c92-bf1a-11bc4127a82a" targetNamespace="http://schemas.microsoft.com/office/2006/metadata/properties" ma:root="true" ma:fieldsID="2b55bb583f23d5772345e3c9a2a8bbf1" ns1:_="" ns2:_="">
    <xsd:import namespace="http://schemas.microsoft.com/sharepoint/v3"/>
    <xsd:import namespace="125f5432-6db8-4c92-bf1a-11bc4127a82a"/>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5f5432-6db8-4c92-bf1a-11bc4127a82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3ABBA3-DD89-4535-8655-E5E70DEBABF8}"/>
</file>

<file path=customXml/itemProps2.xml><?xml version="1.0" encoding="utf-8"?>
<ds:datastoreItem xmlns:ds="http://schemas.openxmlformats.org/officeDocument/2006/customXml" ds:itemID="{479061B3-9230-41E5-89D5-2D896CAC3883}"/>
</file>

<file path=customXml/itemProps3.xml><?xml version="1.0" encoding="utf-8"?>
<ds:datastoreItem xmlns:ds="http://schemas.openxmlformats.org/officeDocument/2006/customXml" ds:itemID="{0E14BDCF-2E85-40C2-A4E4-CED838614DCC}"/>
</file>

<file path=customXml/itemProps4.xml><?xml version="1.0" encoding="utf-8"?>
<ds:datastoreItem xmlns:ds="http://schemas.openxmlformats.org/officeDocument/2006/customXml" ds:itemID="{06E7C558-8CAE-4CF9-BF37-F5BCAD9F1BEA}">
  <ds:schemaRefs>
    <ds:schemaRef ds:uri="http://schemas.microsoft.com/office/2006/metadata/customXsn"/>
  </ds:schemaRefs>
</ds:datastoreItem>
</file>

<file path=customXml/itemProps5.xml><?xml version="1.0" encoding="utf-8"?>
<ds:datastoreItem xmlns:ds="http://schemas.openxmlformats.org/officeDocument/2006/customXml" ds:itemID="{479061B3-9230-41E5-89D5-2D896CAC3883}">
  <ds:schemaRefs>
    <ds:schemaRef ds:uri="http://purl.org/dc/elements/1.1/"/>
    <ds:schemaRef ds:uri="http://purl.org/dc/terms/"/>
    <ds:schemaRef ds:uri="http://schemas.microsoft.com/office/2006/documentManagement/types"/>
    <ds:schemaRef ds:uri="http://schemas.microsoft.com/office/2006/metadata/properties"/>
    <ds:schemaRef ds:uri="http://purl.org/dc/dcmitype/"/>
    <ds:schemaRef ds:uri="38436f84-3527-4dae-80ee-528fb99c2e88"/>
    <ds:schemaRef ds:uri="http://schemas.microsoft.com/sharepoint/v4"/>
    <ds:schemaRef ds:uri="http://schemas.microsoft.com/office/infopath/2007/PartnerControls"/>
    <ds:schemaRef ds:uri="http://schemas.openxmlformats.org/package/2006/metadata/core-properties"/>
    <ds:schemaRef ds:uri="19bc6f53-22dd-46ae-a7e5-7bb03d6d146f"/>
    <ds:schemaRef ds:uri="http://www.w3.org/XML/1998/namespace"/>
  </ds:schemaRefs>
</ds:datastoreItem>
</file>

<file path=customXml/itemProps6.xml><?xml version="1.0" encoding="utf-8"?>
<ds:datastoreItem xmlns:ds="http://schemas.openxmlformats.org/officeDocument/2006/customXml" ds:itemID="{0088CB44-E6B7-411C-BB54-E7432E88C73C}"/>
</file>

<file path=docProps/app.xml><?xml version="1.0" encoding="utf-8"?>
<Properties xmlns="http://schemas.openxmlformats.org/officeDocument/2006/extended-properties" xmlns:vt="http://schemas.openxmlformats.org/officeDocument/2006/docPropsVTypes">
  <TotalTime>16987</TotalTime>
  <Words>1023</Words>
  <Application>Microsoft Office PowerPoint</Application>
  <PresentationFormat>On-screen Show (4:3)</PresentationFormat>
  <Paragraphs>228</Paragraphs>
  <Slides>19</Slides>
  <Notes>13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Arial</vt:lpstr>
      <vt:lpstr>Calibri</vt:lpstr>
      <vt:lpstr>Franklin Gothic Demi</vt:lpstr>
      <vt:lpstr>Joanna MT Std SemiBold</vt:lpstr>
      <vt:lpstr>Wingdings</vt:lpstr>
      <vt:lpstr>1_Default Design</vt:lpstr>
      <vt:lpstr>Framework Dark</vt:lpstr>
      <vt:lpstr>1_Framework Dark</vt:lpstr>
      <vt:lpstr>2_Framework Dark</vt:lpstr>
      <vt:lpstr>Risk MAP Program</vt:lpstr>
      <vt:lpstr>The Vision for Risk MAP</vt:lpstr>
      <vt:lpstr>Overview: Risk MAP Program</vt:lpstr>
      <vt:lpstr>Risk MAP Project Timeline (example)</vt:lpstr>
      <vt:lpstr>Clearwater Risk MAP Study Team</vt:lpstr>
      <vt:lpstr>Watershed Selection</vt:lpstr>
      <vt:lpstr>Watersheds</vt:lpstr>
      <vt:lpstr>Upper Spokane Watershed</vt:lpstr>
      <vt:lpstr>Discovery Process</vt:lpstr>
      <vt:lpstr>How Risk MAP can inform your decision making…….</vt:lpstr>
      <vt:lpstr>PowerPoint Presentation</vt:lpstr>
      <vt:lpstr>PowerPoint Presentation</vt:lpstr>
      <vt:lpstr>PowerPoint Presentation</vt:lpstr>
      <vt:lpstr>PowerPoint Presentation</vt:lpstr>
      <vt:lpstr>PowerPoint Presentation</vt:lpstr>
      <vt:lpstr>How we can help……. Mapping Needs</vt:lpstr>
      <vt:lpstr>Risk MAP DFIRM/FIS</vt:lpstr>
      <vt:lpstr>How we can help…….……… Technical Support &amp; Training</vt:lpstr>
      <vt:lpstr>Product: Risk Report &amp; GIS Database</vt:lpstr>
    </vt:vector>
  </TitlesOfParts>
  <Company>ICF Consulting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MAP Discovery Meeting</dc:title>
  <dc:creator>STARR</dc:creator>
  <cp:keywords/>
  <dc:description>Presentation for Mitigation FEMA Corps Team</dc:description>
  <cp:lastModifiedBy>brett.holt@fema.dhs.gov</cp:lastModifiedBy>
  <cp:revision>848</cp:revision>
  <cp:lastPrinted>2012-09-13T19:12:02Z</cp:lastPrinted>
  <dcterms:created xsi:type="dcterms:W3CDTF">2011-01-23T02:25:43Z</dcterms:created>
  <dcterms:modified xsi:type="dcterms:W3CDTF">2016-03-01T23:20:20Z</dcterms:modified>
  <cp:category>Discovery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0x0101002C9D29A421BC3649889FAFE602C29C9B</vt:lpwstr>
  </property>
  <property fmtid="{D5CDD505-2E9C-101B-9397-08002B2CF9AE}" pid="4" name="_dlc_DocIdItemGuid">
    <vt:lpwstr>785bc1af-440a-4558-9f8a-2029491bd691</vt:lpwstr>
  </property>
  <property fmtid="{D5CDD505-2E9C-101B-9397-08002B2CF9AE}" pid="5" name="TaxKeyword">
    <vt:lpwstr/>
  </property>
  <property fmtid="{D5CDD505-2E9C-101B-9397-08002B2CF9AE}" pid="6" name="Hazards">
    <vt:lpwstr/>
  </property>
</Properties>
</file>