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359" r:id="rId5"/>
  </p:sldMasterIdLst>
  <p:notesMasterIdLst>
    <p:notesMasterId r:id="rId28"/>
  </p:notesMasterIdLst>
  <p:handoutMasterIdLst>
    <p:handoutMasterId r:id="rId29"/>
  </p:handoutMasterIdLst>
  <p:sldIdLst>
    <p:sldId id="622" r:id="rId6"/>
    <p:sldId id="610" r:id="rId7"/>
    <p:sldId id="624" r:id="rId8"/>
    <p:sldId id="625" r:id="rId9"/>
    <p:sldId id="623" r:id="rId10"/>
    <p:sldId id="630" r:id="rId11"/>
    <p:sldId id="641" r:id="rId12"/>
    <p:sldId id="626" r:id="rId13"/>
    <p:sldId id="628" r:id="rId14"/>
    <p:sldId id="629" r:id="rId15"/>
    <p:sldId id="636" r:id="rId16"/>
    <p:sldId id="642" r:id="rId17"/>
    <p:sldId id="647" r:id="rId18"/>
    <p:sldId id="649" r:id="rId19"/>
    <p:sldId id="650" r:id="rId20"/>
    <p:sldId id="644" r:id="rId21"/>
    <p:sldId id="645" r:id="rId22"/>
    <p:sldId id="646" r:id="rId23"/>
    <p:sldId id="627" r:id="rId24"/>
    <p:sldId id="648" r:id="rId25"/>
    <p:sldId id="631" r:id="rId26"/>
    <p:sldId id="637" r:id="rId27"/>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3297" algn="l" rtl="0" eaLnBrk="0" fontAlgn="base" hangingPunct="0">
      <a:spcBef>
        <a:spcPct val="0"/>
      </a:spcBef>
      <a:spcAft>
        <a:spcPct val="0"/>
      </a:spcAft>
      <a:defRPr sz="2400" kern="1200">
        <a:solidFill>
          <a:schemeClr val="tx1"/>
        </a:solidFill>
        <a:latin typeface="Arial" charset="0"/>
        <a:ea typeface="+mn-ea"/>
        <a:cs typeface="+mn-cs"/>
      </a:defRPr>
    </a:lvl2pPr>
    <a:lvl3pPr marL="906600" algn="l" rtl="0" eaLnBrk="0" fontAlgn="base" hangingPunct="0">
      <a:spcBef>
        <a:spcPct val="0"/>
      </a:spcBef>
      <a:spcAft>
        <a:spcPct val="0"/>
      </a:spcAft>
      <a:defRPr sz="2400" kern="1200">
        <a:solidFill>
          <a:schemeClr val="tx1"/>
        </a:solidFill>
        <a:latin typeface="Arial" charset="0"/>
        <a:ea typeface="+mn-ea"/>
        <a:cs typeface="+mn-cs"/>
      </a:defRPr>
    </a:lvl3pPr>
    <a:lvl4pPr marL="1359900" algn="l" rtl="0" eaLnBrk="0" fontAlgn="base" hangingPunct="0">
      <a:spcBef>
        <a:spcPct val="0"/>
      </a:spcBef>
      <a:spcAft>
        <a:spcPct val="0"/>
      </a:spcAft>
      <a:defRPr sz="2400" kern="1200">
        <a:solidFill>
          <a:schemeClr val="tx1"/>
        </a:solidFill>
        <a:latin typeface="Arial" charset="0"/>
        <a:ea typeface="+mn-ea"/>
        <a:cs typeface="+mn-cs"/>
      </a:defRPr>
    </a:lvl4pPr>
    <a:lvl5pPr marL="1813204" algn="l" rtl="0" eaLnBrk="0" fontAlgn="base" hangingPunct="0">
      <a:spcBef>
        <a:spcPct val="0"/>
      </a:spcBef>
      <a:spcAft>
        <a:spcPct val="0"/>
      </a:spcAft>
      <a:defRPr sz="2400" kern="1200">
        <a:solidFill>
          <a:schemeClr val="tx1"/>
        </a:solidFill>
        <a:latin typeface="Arial" charset="0"/>
        <a:ea typeface="+mn-ea"/>
        <a:cs typeface="+mn-cs"/>
      </a:defRPr>
    </a:lvl5pPr>
    <a:lvl6pPr marL="2266485" algn="l" defTabSz="906600" rtl="0" eaLnBrk="1" latinLnBrk="0" hangingPunct="1">
      <a:defRPr sz="2400" kern="1200">
        <a:solidFill>
          <a:schemeClr val="tx1"/>
        </a:solidFill>
        <a:latin typeface="Arial" charset="0"/>
        <a:ea typeface="+mn-ea"/>
        <a:cs typeface="+mn-cs"/>
      </a:defRPr>
    </a:lvl6pPr>
    <a:lvl7pPr marL="2719777" algn="l" defTabSz="906600" rtl="0" eaLnBrk="1" latinLnBrk="0" hangingPunct="1">
      <a:defRPr sz="2400" kern="1200">
        <a:solidFill>
          <a:schemeClr val="tx1"/>
        </a:solidFill>
        <a:latin typeface="Arial" charset="0"/>
        <a:ea typeface="+mn-ea"/>
        <a:cs typeface="+mn-cs"/>
      </a:defRPr>
    </a:lvl7pPr>
    <a:lvl8pPr marL="3173086" algn="l" defTabSz="906600" rtl="0" eaLnBrk="1" latinLnBrk="0" hangingPunct="1">
      <a:defRPr sz="2400" kern="1200">
        <a:solidFill>
          <a:schemeClr val="tx1"/>
        </a:solidFill>
        <a:latin typeface="Arial" charset="0"/>
        <a:ea typeface="+mn-ea"/>
        <a:cs typeface="+mn-cs"/>
      </a:defRPr>
    </a:lvl8pPr>
    <a:lvl9pPr marL="3626402" algn="l" defTabSz="9066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 O'Keefe" initials="RFO" lastIdx="6" clrIdx="0"/>
  <p:cmAuthor id="1" name="Sweezea, Brandon" initials="B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B01C"/>
    <a:srgbClr val="FDEADA"/>
    <a:srgbClr val="4AF806"/>
    <a:srgbClr val="FFCC00"/>
    <a:srgbClr val="FFFF99"/>
    <a:srgbClr val="FFFFCC"/>
    <a:srgbClr val="070000"/>
    <a:srgbClr val="B0B1B3"/>
    <a:srgbClr val="060000"/>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9" autoAdjust="0"/>
    <p:restoredTop sz="76322" autoAdjust="0"/>
  </p:normalViewPr>
  <p:slideViewPr>
    <p:cSldViewPr>
      <p:cViewPr varScale="1">
        <p:scale>
          <a:sx n="90" d="100"/>
          <a:sy n="90" d="100"/>
        </p:scale>
        <p:origin x="114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63" d="100"/>
          <a:sy n="63" d="100"/>
        </p:scale>
        <p:origin x="-1565"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30" Type="http://schemas.openxmlformats.org/officeDocument/2006/relationships/commentAuthors" Target="commentAuthor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5" Type="http://schemas.openxmlformats.org/officeDocument/2006/relationships/customXml" Target="../customXml/item5.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0" tIns="48315" rIns="96630" bIns="48315" numCol="1" anchor="t" anchorCtr="0" compatLnSpc="1">
            <a:prstTxWarp prst="textNoShape">
              <a:avLst/>
            </a:prstTxWarp>
          </a:bodyPr>
          <a:lstStyle>
            <a:lvl1pPr defTabSz="964974">
              <a:defRPr sz="1200">
                <a:latin typeface="Times"/>
              </a:defRPr>
            </a:lvl1pPr>
          </a:lstStyle>
          <a:p>
            <a:pPr>
              <a:defRPr/>
            </a:pPr>
            <a:endParaRPr lang="en-US" altLang="en-US" dirty="0"/>
          </a:p>
        </p:txBody>
      </p:sp>
      <p:sp>
        <p:nvSpPr>
          <p:cNvPr id="14339" name="Rectangle 3"/>
          <p:cNvSpPr>
            <a:spLocks noGrp="1" noChangeArrowheads="1"/>
          </p:cNvSpPr>
          <p:nvPr>
            <p:ph type="dt" sz="quarter" idx="1"/>
          </p:nvPr>
        </p:nvSpPr>
        <p:spPr bwMode="auto">
          <a:xfrm>
            <a:off x="4144618" y="0"/>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0" tIns="48315" rIns="96630" bIns="48315" numCol="1" anchor="t" anchorCtr="0" compatLnSpc="1">
            <a:prstTxWarp prst="textNoShape">
              <a:avLst/>
            </a:prstTxWarp>
          </a:bodyPr>
          <a:lstStyle>
            <a:lvl1pPr algn="r" defTabSz="964974">
              <a:defRPr sz="1200">
                <a:latin typeface="Times"/>
              </a:defRPr>
            </a:lvl1pPr>
          </a:lstStyle>
          <a:p>
            <a:pPr>
              <a:defRPr/>
            </a:pPr>
            <a:endParaRPr lang="en-US" altLang="en-US" dirty="0"/>
          </a:p>
        </p:txBody>
      </p:sp>
      <p:sp>
        <p:nvSpPr>
          <p:cNvPr id="14340" name="Rectangle 4"/>
          <p:cNvSpPr>
            <a:spLocks noGrp="1" noChangeArrowheads="1"/>
          </p:cNvSpPr>
          <p:nvPr>
            <p:ph type="ftr" sz="quarter" idx="2"/>
          </p:nvPr>
        </p:nvSpPr>
        <p:spPr bwMode="auto">
          <a:xfrm>
            <a:off x="0" y="9120813"/>
            <a:ext cx="3170583"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0" tIns="48315" rIns="96630" bIns="48315" numCol="1" anchor="b" anchorCtr="0" compatLnSpc="1">
            <a:prstTxWarp prst="textNoShape">
              <a:avLst/>
            </a:prstTxWarp>
          </a:bodyPr>
          <a:lstStyle>
            <a:lvl1pPr defTabSz="964974">
              <a:defRPr sz="1200">
                <a:latin typeface="Times"/>
              </a:defRPr>
            </a:lvl1pPr>
          </a:lstStyle>
          <a:p>
            <a:pPr>
              <a:defRPr/>
            </a:pPr>
            <a:endParaRPr lang="en-US" altLang="en-US" dirty="0"/>
          </a:p>
        </p:txBody>
      </p:sp>
      <p:sp>
        <p:nvSpPr>
          <p:cNvPr id="14341" name="Rectangle 5"/>
          <p:cNvSpPr>
            <a:spLocks noGrp="1" noChangeArrowheads="1"/>
          </p:cNvSpPr>
          <p:nvPr>
            <p:ph type="sldNum" sz="quarter" idx="3"/>
          </p:nvPr>
        </p:nvSpPr>
        <p:spPr bwMode="auto">
          <a:xfrm>
            <a:off x="4144618" y="9120813"/>
            <a:ext cx="3170583" cy="4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30" tIns="48315" rIns="96630" bIns="48315" numCol="1" anchor="b" anchorCtr="0" compatLnSpc="1">
            <a:prstTxWarp prst="textNoShape">
              <a:avLst/>
            </a:prstTxWarp>
          </a:bodyPr>
          <a:lstStyle>
            <a:lvl1pPr algn="r" defTabSz="964974">
              <a:defRPr sz="1200">
                <a:latin typeface="Times"/>
              </a:defRPr>
            </a:lvl1pPr>
          </a:lstStyle>
          <a:p>
            <a:pPr>
              <a:defRPr/>
            </a:pPr>
            <a:fld id="{D35183B9-FB39-4DF7-8412-B98CDC4B18F4}" type="slidenum">
              <a:rPr lang="en-US" altLang="en-US"/>
              <a:pPr>
                <a:defRPr/>
              </a:pPr>
              <a:t>‹#›</a:t>
            </a:fld>
            <a:endParaRPr lang="en-US" altLang="en-US" dirty="0"/>
          </a:p>
        </p:txBody>
      </p:sp>
    </p:spTree>
    <p:extLst>
      <p:ext uri="{BB962C8B-B14F-4D97-AF65-F5344CB8AC3E}">
        <p14:creationId xmlns:p14="http://schemas.microsoft.com/office/powerpoint/2010/main" val="351760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3145735" cy="46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1" tIns="46975" rIns="93951" bIns="46975" numCol="1" anchor="t" anchorCtr="0" compatLnSpc="1">
            <a:prstTxWarp prst="textNoShape">
              <a:avLst/>
            </a:prstTxWarp>
          </a:bodyPr>
          <a:lstStyle>
            <a:lvl1pPr defTabSz="940274">
              <a:defRPr sz="1200">
                <a:latin typeface="Times"/>
              </a:defRPr>
            </a:lvl1pPr>
          </a:lstStyle>
          <a:p>
            <a:pPr>
              <a:defRPr/>
            </a:pPr>
            <a:endParaRPr lang="en-US" altLang="en-US" dirty="0"/>
          </a:p>
        </p:txBody>
      </p:sp>
      <p:sp>
        <p:nvSpPr>
          <p:cNvPr id="16387" name="Rectangle 3"/>
          <p:cNvSpPr>
            <a:spLocks noGrp="1" noChangeArrowheads="1"/>
          </p:cNvSpPr>
          <p:nvPr>
            <p:ph type="dt" idx="1"/>
          </p:nvPr>
        </p:nvSpPr>
        <p:spPr bwMode="auto">
          <a:xfrm>
            <a:off x="4169466" y="1"/>
            <a:ext cx="3145734" cy="46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1" tIns="46975" rIns="93951" bIns="46975" numCol="1" anchor="t" anchorCtr="0" compatLnSpc="1">
            <a:prstTxWarp prst="textNoShape">
              <a:avLst/>
            </a:prstTxWarp>
          </a:bodyPr>
          <a:lstStyle>
            <a:lvl1pPr algn="r" defTabSz="940274">
              <a:defRPr sz="1200">
                <a:latin typeface="Times"/>
              </a:defRPr>
            </a:lvl1pPr>
          </a:lstStyle>
          <a:p>
            <a:pPr>
              <a:defRPr/>
            </a:pPr>
            <a:endParaRPr lang="en-US" altLang="en-US" dirty="0"/>
          </a:p>
        </p:txBody>
      </p:sp>
      <p:sp>
        <p:nvSpPr>
          <p:cNvPr id="20484" name="Rectangle 4"/>
          <p:cNvSpPr>
            <a:spLocks noGrp="1" noRot="1" noChangeAspect="1" noChangeArrowheads="1" noTextEdit="1"/>
          </p:cNvSpPr>
          <p:nvPr>
            <p:ph type="sldImg" idx="2"/>
          </p:nvPr>
        </p:nvSpPr>
        <p:spPr bwMode="auto">
          <a:xfrm>
            <a:off x="506413" y="701675"/>
            <a:ext cx="6383337" cy="3590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4218" y="4526796"/>
            <a:ext cx="5426765" cy="437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1" tIns="46975" rIns="93951" bIns="4697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390" name="Rectangle 6"/>
          <p:cNvSpPr>
            <a:spLocks noGrp="1" noChangeArrowheads="1"/>
          </p:cNvSpPr>
          <p:nvPr>
            <p:ph type="ftr" sz="quarter" idx="4"/>
          </p:nvPr>
        </p:nvSpPr>
        <p:spPr bwMode="auto">
          <a:xfrm>
            <a:off x="1" y="9130650"/>
            <a:ext cx="3145735" cy="46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1" tIns="46975" rIns="93951" bIns="46975" numCol="1" anchor="b" anchorCtr="0" compatLnSpc="1">
            <a:prstTxWarp prst="textNoShape">
              <a:avLst/>
            </a:prstTxWarp>
          </a:bodyPr>
          <a:lstStyle>
            <a:lvl1pPr defTabSz="940274">
              <a:defRPr sz="1200">
                <a:latin typeface="Times"/>
              </a:defRPr>
            </a:lvl1pPr>
          </a:lstStyle>
          <a:p>
            <a:pPr>
              <a:defRPr/>
            </a:pPr>
            <a:endParaRPr lang="en-US" altLang="en-US" dirty="0"/>
          </a:p>
        </p:txBody>
      </p:sp>
      <p:sp>
        <p:nvSpPr>
          <p:cNvPr id="16391" name="Rectangle 7"/>
          <p:cNvSpPr>
            <a:spLocks noGrp="1" noChangeArrowheads="1"/>
          </p:cNvSpPr>
          <p:nvPr>
            <p:ph type="sldNum" sz="quarter" idx="5"/>
          </p:nvPr>
        </p:nvSpPr>
        <p:spPr bwMode="auto">
          <a:xfrm>
            <a:off x="4169466" y="9130650"/>
            <a:ext cx="3145734" cy="46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51" tIns="46975" rIns="93951" bIns="46975" numCol="1" anchor="b" anchorCtr="0" compatLnSpc="1">
            <a:prstTxWarp prst="textNoShape">
              <a:avLst/>
            </a:prstTxWarp>
          </a:bodyPr>
          <a:lstStyle>
            <a:lvl1pPr algn="r" defTabSz="940274">
              <a:defRPr sz="1200">
                <a:latin typeface="Times"/>
              </a:defRPr>
            </a:lvl1pPr>
          </a:lstStyle>
          <a:p>
            <a:pPr>
              <a:defRPr/>
            </a:pPr>
            <a:fld id="{77271AD3-4C32-4867-9493-962EF3E9AF7E}" type="slidenum">
              <a:rPr lang="en-US" altLang="en-US"/>
              <a:pPr>
                <a:defRPr/>
              </a:pPr>
              <a:t>‹#›</a:t>
            </a:fld>
            <a:endParaRPr lang="en-US" altLang="en-US" dirty="0"/>
          </a:p>
        </p:txBody>
      </p:sp>
    </p:spTree>
    <p:extLst>
      <p:ext uri="{BB962C8B-B14F-4D97-AF65-F5344CB8AC3E}">
        <p14:creationId xmlns:p14="http://schemas.microsoft.com/office/powerpoint/2010/main" val="218709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a:ea typeface="+mn-ea"/>
        <a:cs typeface="+mn-cs"/>
      </a:defRPr>
    </a:lvl1pPr>
    <a:lvl2pPr marL="453297" algn="l" rtl="0" eaLnBrk="0" fontAlgn="base" hangingPunct="0">
      <a:spcBef>
        <a:spcPct val="30000"/>
      </a:spcBef>
      <a:spcAft>
        <a:spcPct val="0"/>
      </a:spcAft>
      <a:defRPr sz="1300" kern="1200">
        <a:solidFill>
          <a:schemeClr val="tx1"/>
        </a:solidFill>
        <a:latin typeface="Times"/>
        <a:ea typeface="+mn-ea"/>
        <a:cs typeface="+mn-cs"/>
      </a:defRPr>
    </a:lvl2pPr>
    <a:lvl3pPr marL="906600" algn="l" rtl="0" eaLnBrk="0" fontAlgn="base" hangingPunct="0">
      <a:spcBef>
        <a:spcPct val="30000"/>
      </a:spcBef>
      <a:spcAft>
        <a:spcPct val="0"/>
      </a:spcAft>
      <a:defRPr sz="1300" kern="1200">
        <a:solidFill>
          <a:schemeClr val="tx1"/>
        </a:solidFill>
        <a:latin typeface="Times"/>
        <a:ea typeface="+mn-ea"/>
        <a:cs typeface="+mn-cs"/>
      </a:defRPr>
    </a:lvl3pPr>
    <a:lvl4pPr marL="1359900" algn="l" rtl="0" eaLnBrk="0" fontAlgn="base" hangingPunct="0">
      <a:spcBef>
        <a:spcPct val="30000"/>
      </a:spcBef>
      <a:spcAft>
        <a:spcPct val="0"/>
      </a:spcAft>
      <a:defRPr sz="1300" kern="1200">
        <a:solidFill>
          <a:schemeClr val="tx1"/>
        </a:solidFill>
        <a:latin typeface="Times"/>
        <a:ea typeface="+mn-ea"/>
        <a:cs typeface="+mn-cs"/>
      </a:defRPr>
    </a:lvl4pPr>
    <a:lvl5pPr marL="1813204" algn="l" rtl="0" eaLnBrk="0" fontAlgn="base" hangingPunct="0">
      <a:spcBef>
        <a:spcPct val="30000"/>
      </a:spcBef>
      <a:spcAft>
        <a:spcPct val="0"/>
      </a:spcAft>
      <a:defRPr sz="1300" kern="1200">
        <a:solidFill>
          <a:schemeClr val="tx1"/>
        </a:solidFill>
        <a:latin typeface="Times"/>
        <a:ea typeface="+mn-ea"/>
        <a:cs typeface="+mn-cs"/>
      </a:defRPr>
    </a:lvl5pPr>
    <a:lvl6pPr marL="2266485" algn="l" defTabSz="906600" rtl="0" eaLnBrk="1" latinLnBrk="0" hangingPunct="1">
      <a:defRPr sz="1300" kern="1200">
        <a:solidFill>
          <a:schemeClr val="tx1"/>
        </a:solidFill>
        <a:latin typeface="+mn-lt"/>
        <a:ea typeface="+mn-ea"/>
        <a:cs typeface="+mn-cs"/>
      </a:defRPr>
    </a:lvl6pPr>
    <a:lvl7pPr marL="2719777" algn="l" defTabSz="906600" rtl="0" eaLnBrk="1" latinLnBrk="0" hangingPunct="1">
      <a:defRPr sz="1300" kern="1200">
        <a:solidFill>
          <a:schemeClr val="tx1"/>
        </a:solidFill>
        <a:latin typeface="+mn-lt"/>
        <a:ea typeface="+mn-ea"/>
        <a:cs typeface="+mn-cs"/>
      </a:defRPr>
    </a:lvl7pPr>
    <a:lvl8pPr marL="3173086" algn="l" defTabSz="906600" rtl="0" eaLnBrk="1" latinLnBrk="0" hangingPunct="1">
      <a:defRPr sz="1300" kern="1200">
        <a:solidFill>
          <a:schemeClr val="tx1"/>
        </a:solidFill>
        <a:latin typeface="+mn-lt"/>
        <a:ea typeface="+mn-ea"/>
        <a:cs typeface="+mn-cs"/>
      </a:defRPr>
    </a:lvl8pPr>
    <a:lvl9pPr marL="3626402" algn="l" defTabSz="9066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a:t>
            </a:r>
            <a:r>
              <a:rPr lang="en-US" baseline="0" dirty="0" smtClean="0"/>
              <a:t> by Brett Holt, FEMA Region 10 Mitigation Planner, brett.holt@fema.dhs.gov</a:t>
            </a:r>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1</a:t>
            </a:fld>
            <a:endParaRPr lang="en-US" altLang="en-US" dirty="0"/>
          </a:p>
        </p:txBody>
      </p:sp>
    </p:spTree>
    <p:extLst>
      <p:ext uri="{BB962C8B-B14F-4D97-AF65-F5344CB8AC3E}">
        <p14:creationId xmlns:p14="http://schemas.microsoft.com/office/powerpoint/2010/main" val="179263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http://www.fireadapted.org/resources.aspx</a:t>
            </a:r>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15</a:t>
            </a:fld>
            <a:endParaRPr lang="en-US" altLang="en-US" dirty="0"/>
          </a:p>
        </p:txBody>
      </p:sp>
    </p:spTree>
    <p:extLst>
      <p:ext uri="{BB962C8B-B14F-4D97-AF65-F5344CB8AC3E}">
        <p14:creationId xmlns:p14="http://schemas.microsoft.com/office/powerpoint/2010/main" val="19208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2</a:t>
            </a:fld>
            <a:endParaRPr lang="en-US" altLang="en-US" dirty="0"/>
          </a:p>
        </p:txBody>
      </p:sp>
    </p:spTree>
    <p:extLst>
      <p:ext uri="{BB962C8B-B14F-4D97-AF65-F5344CB8AC3E}">
        <p14:creationId xmlns:p14="http://schemas.microsoft.com/office/powerpoint/2010/main" val="359353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FMAG – Eligible firefighting costs may include expenses for field camps; equipment use, repair and replacement; tools, materials and supplies; and mobilization and demobilization activities.</a:t>
            </a:r>
            <a:r>
              <a:rPr lang="en-US" baseline="0" dirty="0" smtClean="0"/>
              <a:t> </a:t>
            </a:r>
          </a:p>
          <a:p>
            <a:r>
              <a:rPr lang="en-US" baseline="0" dirty="0" smtClean="0"/>
              <a:t>More FMAG information at http://www.fema.gov/fire-management-assistance-grant-program </a:t>
            </a:r>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3</a:t>
            </a:fld>
            <a:endParaRPr lang="en-US" altLang="en-US" dirty="0"/>
          </a:p>
        </p:txBody>
      </p:sp>
    </p:spTree>
    <p:extLst>
      <p:ext uri="{BB962C8B-B14F-4D97-AF65-F5344CB8AC3E}">
        <p14:creationId xmlns:p14="http://schemas.microsoft.com/office/powerpoint/2010/main" val="294239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FEMA</a:t>
            </a:r>
            <a:r>
              <a:rPr lang="en-US" baseline="0" dirty="0" smtClean="0"/>
              <a:t> Region 10</a:t>
            </a:r>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4</a:t>
            </a:fld>
            <a:endParaRPr lang="en-US" altLang="en-US" dirty="0"/>
          </a:p>
        </p:txBody>
      </p:sp>
    </p:spTree>
    <p:extLst>
      <p:ext uri="{BB962C8B-B14F-4D97-AF65-F5344CB8AC3E}">
        <p14:creationId xmlns:p14="http://schemas.microsoft.com/office/powerpoint/2010/main" val="2384576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5</a:t>
            </a:fld>
            <a:endParaRPr lang="en-US" altLang="en-US" dirty="0"/>
          </a:p>
        </p:txBody>
      </p:sp>
    </p:spTree>
    <p:extLst>
      <p:ext uri="{BB962C8B-B14F-4D97-AF65-F5344CB8AC3E}">
        <p14:creationId xmlns:p14="http://schemas.microsoft.com/office/powerpoint/2010/main" val="303490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8</a:t>
            </a:fld>
            <a:endParaRPr lang="en-US" altLang="en-US" dirty="0"/>
          </a:p>
        </p:txBody>
      </p:sp>
    </p:spTree>
    <p:extLst>
      <p:ext uri="{BB962C8B-B14F-4D97-AF65-F5344CB8AC3E}">
        <p14:creationId xmlns:p14="http://schemas.microsoft.com/office/powerpoint/2010/main" val="167413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9</a:t>
            </a:fld>
            <a:endParaRPr lang="en-US" altLang="en-US" dirty="0"/>
          </a:p>
        </p:txBody>
      </p:sp>
    </p:spTree>
    <p:extLst>
      <p:ext uri="{BB962C8B-B14F-4D97-AF65-F5344CB8AC3E}">
        <p14:creationId xmlns:p14="http://schemas.microsoft.com/office/powerpoint/2010/main" val="304838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10</a:t>
            </a:fld>
            <a:endParaRPr lang="en-US" altLang="en-US" dirty="0"/>
          </a:p>
        </p:txBody>
      </p:sp>
    </p:spTree>
    <p:extLst>
      <p:ext uri="{BB962C8B-B14F-4D97-AF65-F5344CB8AC3E}">
        <p14:creationId xmlns:p14="http://schemas.microsoft.com/office/powerpoint/2010/main" val="319945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http://www.fireadapted.org/ </a:t>
            </a:r>
          </a:p>
          <a:p>
            <a:endParaRPr lang="en-US" dirty="0" smtClean="0"/>
          </a:p>
          <a:p>
            <a:r>
              <a:rPr lang="en-US" dirty="0" smtClean="0"/>
              <a:t>FEMA has an opportunity to ensure</a:t>
            </a:r>
            <a:r>
              <a:rPr lang="en-US" baseline="0" dirty="0" smtClean="0"/>
              <a:t> project and planning grants are helping communities to be fire adapted.</a:t>
            </a:r>
            <a:endParaRPr lang="en-US" dirty="0"/>
          </a:p>
        </p:txBody>
      </p:sp>
      <p:sp>
        <p:nvSpPr>
          <p:cNvPr id="4" name="Slide Number Placeholder 3"/>
          <p:cNvSpPr>
            <a:spLocks noGrp="1"/>
          </p:cNvSpPr>
          <p:nvPr>
            <p:ph type="sldNum" sz="quarter" idx="10"/>
          </p:nvPr>
        </p:nvSpPr>
        <p:spPr/>
        <p:txBody>
          <a:bodyPr/>
          <a:lstStyle/>
          <a:p>
            <a:pPr>
              <a:defRPr/>
            </a:pPr>
            <a:fld id="{77271AD3-4C32-4867-9493-962EF3E9AF7E}" type="slidenum">
              <a:rPr lang="en-US" altLang="en-US" smtClean="0"/>
              <a:pPr>
                <a:defRPr/>
              </a:pPr>
              <a:t>14</a:t>
            </a:fld>
            <a:endParaRPr lang="en-US" altLang="en-US" dirty="0"/>
          </a:p>
        </p:txBody>
      </p:sp>
    </p:spTree>
    <p:extLst>
      <p:ext uri="{BB962C8B-B14F-4D97-AF65-F5344CB8AC3E}">
        <p14:creationId xmlns:p14="http://schemas.microsoft.com/office/powerpoint/2010/main" val="126812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381001"/>
            <a:ext cx="10363200" cy="1470025"/>
          </a:xfrm>
        </p:spPr>
        <p:txBody>
          <a:bodyPr/>
          <a:lstStyle>
            <a:lvl1pPr algn="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304800" y="21336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6" name="Slide Number Placeholder 5"/>
          <p:cNvSpPr>
            <a:spLocks noGrp="1"/>
          </p:cNvSpPr>
          <p:nvPr>
            <p:ph type="sldNum" sz="quarter" idx="12"/>
          </p:nvPr>
        </p:nvSpPr>
        <p:spPr/>
        <p:txBody>
          <a:bodyPr/>
          <a:lstStyle/>
          <a:p>
            <a:fld id="{49325093-E1E0-4333-9F7D-D8B84C002F1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247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hasCustomPrompt="1"/>
          </p:nvPr>
        </p:nvSpPr>
        <p:spPr>
          <a:xfrm>
            <a:off x="0" y="0"/>
            <a:ext cx="10528625" cy="914400"/>
          </a:xfrm>
        </p:spPr>
        <p:txBody>
          <a:bodyPr>
            <a:norm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dirty="0" smtClean="0"/>
              <a:t>Slide title</a:t>
            </a:r>
            <a:endParaRPr lang="en-US" dirty="0"/>
          </a:p>
        </p:txBody>
      </p:sp>
      <p:sp>
        <p:nvSpPr>
          <p:cNvPr id="3" name="Content Placeholder 2"/>
          <p:cNvSpPr>
            <a:spLocks noGrp="1"/>
          </p:cNvSpPr>
          <p:nvPr>
            <p:ph idx="1"/>
          </p:nvPr>
        </p:nvSpPr>
        <p:spPr>
          <a:xfrm>
            <a:off x="152400" y="1143000"/>
            <a:ext cx="11838484" cy="5105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9325093-E1E0-4333-9F7D-D8B84C002F1A}" type="slidenum">
              <a:rPr lang="en-US" smtClean="0">
                <a:solidFill>
                  <a:prstClr val="white"/>
                </a:solidFill>
              </a:rPr>
              <a:pPr/>
              <a:t>‹#›</a:t>
            </a:fld>
            <a:endParaRPr lang="en-US">
              <a:solidFill>
                <a:prstClr val="white"/>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28625" y="228600"/>
            <a:ext cx="146225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19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112837"/>
            <a:ext cx="5867400" cy="72792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752600"/>
            <a:ext cx="5867400" cy="4495800"/>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112837"/>
            <a:ext cx="5870448" cy="72792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1752600"/>
            <a:ext cx="5870448" cy="4495800"/>
          </a:xfrm>
        </p:spPr>
        <p:txBody>
          <a:bodyPr/>
          <a:lstStyle>
            <a:lvl1pPr>
              <a:spcBef>
                <a:spcPts val="600"/>
              </a:spcBef>
              <a:spcAft>
                <a:spcPts val="600"/>
              </a:spcAft>
              <a:defRPr sz="2400"/>
            </a:lvl1pPr>
            <a:lvl2pPr>
              <a:spcBef>
                <a:spcPts val="600"/>
              </a:spcBef>
              <a:spcAft>
                <a:spcPts val="600"/>
              </a:spcAft>
              <a:defRPr sz="2000"/>
            </a:lvl2pPr>
            <a:lvl3pPr>
              <a:spcBef>
                <a:spcPts val="600"/>
              </a:spcBef>
              <a:spcAft>
                <a:spcPts val="600"/>
              </a:spcAft>
              <a:defRPr sz="1800"/>
            </a:lvl3pPr>
            <a:lvl4pPr>
              <a:spcBef>
                <a:spcPts val="600"/>
              </a:spcBef>
              <a:spcAft>
                <a:spcPts val="600"/>
              </a:spcAft>
              <a:defRPr sz="1600"/>
            </a:lvl4pPr>
            <a:lvl5pPr>
              <a:spcBef>
                <a:spcPts val="600"/>
              </a:spcBef>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49325093-E1E0-4333-9F7D-D8B84C002F1A}" type="slidenum">
              <a:rPr lang="en-US" smtClean="0">
                <a:solidFill>
                  <a:prstClr val="white"/>
                </a:solidFill>
              </a:rPr>
              <a:pPr/>
              <a:t>‹#›</a:t>
            </a:fld>
            <a:endParaRPr lang="en-US">
              <a:solidFill>
                <a:prstClr val="white"/>
              </a:solidFill>
            </a:endParaRPr>
          </a:p>
        </p:txBody>
      </p:sp>
      <p:sp>
        <p:nvSpPr>
          <p:cNvPr id="10" name="Rectangle 9"/>
          <p:cNvSpPr/>
          <p:nvPr userDrawn="1"/>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fontAlgn="auto" hangingPunct="1">
              <a:spcBef>
                <a:spcPts val="0"/>
              </a:spcBef>
              <a:spcAft>
                <a:spcPts val="0"/>
              </a:spcAft>
            </a:pPr>
            <a:endParaRPr lang="en-US" sz="1800" dirty="0">
              <a:solidFill>
                <a:prstClr val="white"/>
              </a:solidFill>
            </a:endParaRP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28625" y="228600"/>
            <a:ext cx="146225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10528625" cy="914400"/>
          </a:xfrm>
        </p:spPr>
        <p:txBody>
          <a:bodyPr/>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4370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339094" y="6400801"/>
            <a:ext cx="2844800" cy="457199"/>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pPr eaLnBrk="1" fontAlgn="auto" hangingPunct="1">
              <a:spcBef>
                <a:spcPts val="0"/>
              </a:spcBef>
              <a:spcAft>
                <a:spcPts val="0"/>
              </a:spcAft>
            </a:pPr>
            <a:fld id="{49325093-E1E0-4333-9F7D-D8B84C002F1A}" type="slidenum">
              <a:rPr lang="en-US" smtClean="0">
                <a:solidFill>
                  <a:prstClr val="white"/>
                </a:solidFill>
              </a:rPr>
              <a:pPr eaLnBrk="1" fontAlgn="auto" hangingPunct="1">
                <a:spcBef>
                  <a:spcPts val="0"/>
                </a:spcBef>
                <a:spcAft>
                  <a:spcPts val="0"/>
                </a:spcAft>
              </a:pPr>
              <a:t>‹#›</a:t>
            </a:fld>
            <a:endParaRPr lang="en-US" dirty="0">
              <a:solidFill>
                <a:prstClr val="white"/>
              </a:solidFill>
            </a:endParaRPr>
          </a:p>
        </p:txBody>
      </p:sp>
    </p:spTree>
    <p:extLst>
      <p:ext uri="{BB962C8B-B14F-4D97-AF65-F5344CB8AC3E}">
        <p14:creationId xmlns:p14="http://schemas.microsoft.com/office/powerpoint/2010/main" val="760937112"/>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4" r:id="rId3"/>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ema.gov/library/viewRecord.do?fromSearch=fromsearch&amp;id=3646" TargetMode="External"/><Relationship Id="rId2" Type="http://schemas.openxmlformats.org/officeDocument/2006/relationships/hyperlink" Target="https://www.fema.gov/media-library/assets/documents/103279" TargetMode="External"/><Relationship Id="rId1" Type="http://schemas.openxmlformats.org/officeDocument/2006/relationships/slideLayout" Target="../slideLayouts/slideLayout2.xml"/><Relationship Id="rId6" Type="http://schemas.openxmlformats.org/officeDocument/2006/relationships/hyperlink" Target="http://www.fema.gov/media-library-data/20130726-1621-20490-5771/rebuilding_after_a_wildfire_2012.pdf" TargetMode="External"/><Relationship Id="rId5" Type="http://schemas.openxmlformats.org/officeDocument/2006/relationships/hyperlink" Target="https://www.fema.gov/media-library/assets/documents/30627" TargetMode="External"/><Relationship Id="rId4" Type="http://schemas.openxmlformats.org/officeDocument/2006/relationships/hyperlink" Target="http://www.fema.gov/library/viewRecord.do?fromSearch=fromsearch&amp;id=372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stephensen@bhs.Idaho.gov" TargetMode="External"/><Relationship Id="rId2" Type="http://schemas.openxmlformats.org/officeDocument/2006/relationships/hyperlink" Target="mailto:ann.gravier@Alaska.gov" TargetMode="External"/><Relationship Id="rId1" Type="http://schemas.openxmlformats.org/officeDocument/2006/relationships/slideLayout" Target="../slideLayouts/slideLayout2.xml"/><Relationship Id="rId5" Type="http://schemas.openxmlformats.org/officeDocument/2006/relationships/hyperlink" Target="mailto:tim.cook@mil.wa.gov" TargetMode="External"/><Relationship Id="rId4" Type="http://schemas.openxmlformats.org/officeDocument/2006/relationships/hyperlink" Target="mailto:dennis.j.Sigrist@state.or.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Brandon.Sweezea@fema.dhs.gov" TargetMode="External"/><Relationship Id="rId2" Type="http://schemas.openxmlformats.org/officeDocument/2006/relationships/hyperlink" Target="mailto:Brett.holt@fema.dhs.gov" TargetMode="External"/><Relationship Id="rId1" Type="http://schemas.openxmlformats.org/officeDocument/2006/relationships/slideLayout" Target="../slideLayouts/slideLayout2.xml"/><Relationship Id="rId4" Type="http://schemas.openxmlformats.org/officeDocument/2006/relationships/hyperlink" Target="mailto:Barry.gall@gema.dh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ema.gov/media-library/assets/documents/10327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1"/>
            <a:ext cx="11658600" cy="1470025"/>
          </a:xfrm>
        </p:spPr>
        <p:txBody>
          <a:bodyPr>
            <a:normAutofit fontScale="90000"/>
          </a:bodyPr>
          <a:lstStyle/>
          <a:p>
            <a:r>
              <a:rPr lang="en-US" dirty="0" smtClean="0"/>
              <a:t>FEMA Fire Management Assistance Grant (FMAG) – Hazard Mitigation Grant Program (HMGP) </a:t>
            </a:r>
            <a:br>
              <a:rPr lang="en-US" dirty="0" smtClean="0"/>
            </a:br>
            <a:r>
              <a:rPr lang="en-US" dirty="0" smtClean="0"/>
              <a:t>Pilot Program</a:t>
            </a:r>
            <a:endParaRPr lang="en-US" dirty="0"/>
          </a:p>
        </p:txBody>
      </p:sp>
      <p:sp>
        <p:nvSpPr>
          <p:cNvPr id="3" name="Subtitle 2"/>
          <p:cNvSpPr>
            <a:spLocks noGrp="1"/>
          </p:cNvSpPr>
          <p:nvPr>
            <p:ph type="subTitle" idx="1"/>
          </p:nvPr>
        </p:nvSpPr>
        <p:spPr>
          <a:xfrm>
            <a:off x="304800" y="2286000"/>
            <a:ext cx="9296400" cy="4191000"/>
          </a:xfrm>
        </p:spPr>
        <p:txBody>
          <a:bodyPr>
            <a:normAutofit fontScale="92500" lnSpcReduction="20000"/>
          </a:bodyPr>
          <a:lstStyle/>
          <a:p>
            <a:r>
              <a:rPr lang="en-US" dirty="0" smtClean="0"/>
              <a:t>Brett Holt</a:t>
            </a:r>
          </a:p>
          <a:p>
            <a:r>
              <a:rPr lang="en-US" dirty="0" smtClean="0"/>
              <a:t>Mitigation Planner</a:t>
            </a:r>
            <a:endParaRPr lang="en-US" dirty="0" smtClean="0"/>
          </a:p>
          <a:p>
            <a:r>
              <a:rPr lang="en-US" dirty="0" smtClean="0"/>
              <a:t>FEMA </a:t>
            </a:r>
            <a:r>
              <a:rPr lang="en-US" dirty="0" smtClean="0"/>
              <a:t>Region 10</a:t>
            </a:r>
          </a:p>
          <a:p>
            <a:endParaRPr lang="en-US" dirty="0" smtClean="0"/>
          </a:p>
          <a:p>
            <a:endParaRPr lang="en-US" dirty="0"/>
          </a:p>
          <a:p>
            <a:endParaRPr lang="en-US" dirty="0" smtClean="0"/>
          </a:p>
          <a:p>
            <a:endParaRPr lang="en-US" dirty="0" smtClean="0"/>
          </a:p>
          <a:p>
            <a:endParaRPr lang="en-US" dirty="0"/>
          </a:p>
          <a:p>
            <a:r>
              <a:rPr lang="en-US" sz="1800" dirty="0" smtClean="0"/>
              <a:t>October </a:t>
            </a:r>
            <a:r>
              <a:rPr lang="en-US" sz="1800" dirty="0" smtClean="0"/>
              <a:t>14, </a:t>
            </a:r>
            <a:r>
              <a:rPr lang="en-US" sz="1800" dirty="0" smtClean="0"/>
              <a:t>2015</a:t>
            </a:r>
          </a:p>
          <a:p>
            <a:endParaRPr lang="en-US" dirty="0"/>
          </a:p>
        </p:txBody>
      </p:sp>
      <p:pic>
        <p:nvPicPr>
          <p:cNvPr id="4" name="Picture 3"/>
          <p:cNvPicPr>
            <a:picLocks noChangeAspect="1"/>
          </p:cNvPicPr>
          <p:nvPr/>
        </p:nvPicPr>
        <p:blipFill>
          <a:blip r:embed="rId3"/>
          <a:stretch>
            <a:fillRect/>
          </a:stretch>
        </p:blipFill>
        <p:spPr>
          <a:xfrm>
            <a:off x="6019800" y="3124200"/>
            <a:ext cx="5945406" cy="3105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9995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Eligibility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Encourages the mitigation of the burn impacted area to reduce the increased risk for wildfire, flood, or erosion post event. However, any mitigation of any  hazard in the burn impacted area is allowed</a:t>
            </a:r>
          </a:p>
          <a:p>
            <a:r>
              <a:rPr lang="en-US" dirty="0" smtClean="0"/>
              <a:t>States may provide priority preference to projects </a:t>
            </a:r>
            <a:r>
              <a:rPr lang="en-US" dirty="0"/>
              <a:t>identified in the disaster-declared “burn” areas (declared by county) </a:t>
            </a:r>
            <a:endParaRPr lang="en-US" dirty="0" smtClean="0"/>
          </a:p>
          <a:p>
            <a:r>
              <a:rPr lang="en-US" dirty="0" smtClean="0"/>
              <a:t>The </a:t>
            </a:r>
            <a:r>
              <a:rPr lang="en-US" dirty="0"/>
              <a:t>collection of environmental information, to comply with the required National Environmental Policy Act (NEPA), is essential for the state’s review and FEMA’s approval of potential projects.</a:t>
            </a:r>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189177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Eligibility (cont’d)</a:t>
            </a:r>
            <a:endParaRPr lang="en-US" dirty="0"/>
          </a:p>
        </p:txBody>
      </p:sp>
      <p:sp>
        <p:nvSpPr>
          <p:cNvPr id="3" name="Content Placeholder 2"/>
          <p:cNvSpPr>
            <a:spLocks noGrp="1"/>
          </p:cNvSpPr>
          <p:nvPr>
            <p:ph idx="1"/>
          </p:nvPr>
        </p:nvSpPr>
        <p:spPr/>
        <p:txBody>
          <a:bodyPr/>
          <a:lstStyle/>
          <a:p>
            <a:r>
              <a:rPr lang="en-US" dirty="0"/>
              <a:t>FEMA requires a BCA to validate cost effectiveness. </a:t>
            </a:r>
            <a:endParaRPr lang="en-US" dirty="0" smtClean="0"/>
          </a:p>
          <a:p>
            <a:r>
              <a:rPr lang="en-US" dirty="0" smtClean="0"/>
              <a:t>For </a:t>
            </a:r>
            <a:r>
              <a:rPr lang="en-US" dirty="0"/>
              <a:t>the </a:t>
            </a:r>
            <a:r>
              <a:rPr lang="en-US" u="sng" dirty="0"/>
              <a:t>FMAG-HMGP </a:t>
            </a:r>
            <a:r>
              <a:rPr lang="en-US" u="sng" dirty="0" smtClean="0"/>
              <a:t>Pilot only</a:t>
            </a:r>
            <a:r>
              <a:rPr lang="en-US" dirty="0" smtClean="0"/>
              <a:t>, </a:t>
            </a:r>
            <a:r>
              <a:rPr lang="en-US" dirty="0"/>
              <a:t>soil stabilization, flood diversion and reforestation projects that cost under $5,250 per acre … those project categories are determined cost effective and no further BCA is required. </a:t>
            </a:r>
            <a:endParaRPr lang="en-US" dirty="0" smtClean="0"/>
          </a:p>
          <a:p>
            <a:r>
              <a:rPr lang="en-US" dirty="0"/>
              <a:t>If a project exceeds this per acre value then the use of FEMA’s BCA tool may be required. </a:t>
            </a:r>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1496017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Considerations</a:t>
            </a:r>
            <a:endParaRPr lang="en-US" dirty="0"/>
          </a:p>
        </p:txBody>
      </p:sp>
      <p:sp>
        <p:nvSpPr>
          <p:cNvPr id="3" name="Content Placeholder 2"/>
          <p:cNvSpPr>
            <a:spLocks noGrp="1"/>
          </p:cNvSpPr>
          <p:nvPr>
            <p:ph idx="1"/>
          </p:nvPr>
        </p:nvSpPr>
        <p:spPr>
          <a:xfrm>
            <a:off x="152400" y="1143000"/>
            <a:ext cx="12031494" cy="5105401"/>
          </a:xfrm>
        </p:spPr>
        <p:txBody>
          <a:bodyPr>
            <a:normAutofit fontScale="77500" lnSpcReduction="20000"/>
          </a:bodyPr>
          <a:lstStyle/>
          <a:p>
            <a:pPr lvl="0"/>
            <a:r>
              <a:rPr lang="en-US" b="1" dirty="0"/>
              <a:t>Defensible Space</a:t>
            </a:r>
            <a:r>
              <a:rPr lang="en-US" dirty="0"/>
              <a:t>: Creation of perimeters around residential and non-residential buildings and structures through the removal of reduction of flammable </a:t>
            </a:r>
            <a:r>
              <a:rPr lang="en-US" dirty="0" smtClean="0"/>
              <a:t>vegetation.</a:t>
            </a:r>
            <a:endParaRPr lang="en-US" dirty="0"/>
          </a:p>
          <a:p>
            <a:pPr lvl="0"/>
            <a:r>
              <a:rPr lang="en-US" b="1" dirty="0"/>
              <a:t>Ignition Resistant Construction</a:t>
            </a:r>
            <a:r>
              <a:rPr lang="en-US" dirty="0"/>
              <a:t>: Application of non-combustible building envelope assemblies, use of ignition-resistant materials, and use of proper retrofit techniques in new and existing </a:t>
            </a:r>
            <a:r>
              <a:rPr lang="en-US" dirty="0" smtClean="0"/>
              <a:t>structures.</a:t>
            </a:r>
          </a:p>
          <a:p>
            <a:pPr lvl="0"/>
            <a:r>
              <a:rPr lang="en-US" b="1" dirty="0" smtClean="0"/>
              <a:t>Hazardous Fuels Reduction</a:t>
            </a:r>
            <a:r>
              <a:rPr lang="en-US" dirty="0" smtClean="0"/>
              <a:t>: Vegetation management to reduce hazardous fuels, vegetation thinning, and the reduction of flammable materials to protect life and property beyond defensible space perimeters but proximate to at-risk structures.</a:t>
            </a:r>
            <a:endParaRPr lang="en-US" dirty="0"/>
          </a:p>
          <a:p>
            <a:r>
              <a:rPr lang="en-US" b="1" dirty="0" smtClean="0"/>
              <a:t>Erosion Control</a:t>
            </a:r>
            <a:r>
              <a:rPr lang="en-US" dirty="0" smtClean="0"/>
              <a:t>: </a:t>
            </a:r>
            <a:r>
              <a:rPr lang="en-US" dirty="0"/>
              <a:t>Localized water diversions, sediment traps, erosion control mats, seeding/hydro-seeding with mulch, planting, etc. are all potential mitigation restoration treatments that can be </a:t>
            </a:r>
            <a:r>
              <a:rPr lang="en-US" dirty="0" smtClean="0"/>
              <a:t>considered.</a:t>
            </a:r>
          </a:p>
          <a:p>
            <a:pPr lvl="0"/>
            <a:r>
              <a:rPr lang="en-US" b="1" dirty="0" smtClean="0"/>
              <a:t>Seeding</a:t>
            </a:r>
            <a:r>
              <a:rPr lang="en-US" dirty="0" smtClean="0"/>
              <a:t>: Includes aerial </a:t>
            </a:r>
            <a:r>
              <a:rPr lang="en-US" dirty="0"/>
              <a:t>native seed application with </a:t>
            </a:r>
            <a:r>
              <a:rPr lang="en-US" dirty="0" smtClean="0"/>
              <a:t>helicopters, </a:t>
            </a:r>
            <a:r>
              <a:rPr lang="en-US" dirty="0"/>
              <a:t>whirlybird grass </a:t>
            </a:r>
            <a:r>
              <a:rPr lang="en-US" dirty="0" smtClean="0"/>
              <a:t>seeders to </a:t>
            </a:r>
            <a:r>
              <a:rPr lang="en-US" dirty="0"/>
              <a:t>disburse seed from trails and steep </a:t>
            </a:r>
            <a:r>
              <a:rPr lang="en-US" dirty="0" smtClean="0"/>
              <a:t>slopes, and hydro-seeding.</a:t>
            </a:r>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408741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Consideration (cont’d)</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Public Infrastructure</a:t>
            </a:r>
            <a:r>
              <a:rPr lang="en-US" dirty="0"/>
              <a:t>: Projects that reduce future disaster losses to public utilities with an emphasis on consumer-owned electric utility providers, municipal water supply intakes, bridges that create waterway obstructions, etc.</a:t>
            </a:r>
          </a:p>
          <a:p>
            <a:pPr lvl="0"/>
            <a:r>
              <a:rPr lang="en-US" b="1" dirty="0"/>
              <a:t>Private Facility Mitigation:</a:t>
            </a:r>
            <a:r>
              <a:rPr lang="en-US" dirty="0"/>
              <a:t> Includes houses that have been determined to be substantially damaged by fires and are required to be mitigated per local NFIP floodplain ordinances.</a:t>
            </a:r>
            <a:endParaRPr lang="en-US" i="1" dirty="0"/>
          </a:p>
          <a:p>
            <a:pPr lvl="0"/>
            <a:r>
              <a:rPr lang="en-US" b="1" dirty="0"/>
              <a:t>Natural Hazards Mitigation planning: </a:t>
            </a:r>
            <a:r>
              <a:rPr lang="en-US" dirty="0"/>
              <a:t>Includes updating natural hazard risk assessments, comprehensive plan updates to include wildfire hazard, full plan updates</a:t>
            </a:r>
            <a:r>
              <a:rPr lang="en-US" dirty="0" smtClean="0"/>
              <a:t>. </a:t>
            </a:r>
            <a:endParaRPr lang="en-US" dirty="0"/>
          </a:p>
          <a:p>
            <a:pPr lvl="0"/>
            <a:r>
              <a:rPr lang="en-US" b="1" dirty="0"/>
              <a:t>5% Initiative: </a:t>
            </a:r>
            <a:r>
              <a:rPr lang="en-US" dirty="0"/>
              <a:t>This could include the use, evaluation, demonstration, and/or application of new, unproven mitigation techniques, technologies, methods, procedures, or products. </a:t>
            </a:r>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184643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Fire Adapted Communities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“Whole </a:t>
            </a:r>
            <a:r>
              <a:rPr lang="en-US" dirty="0"/>
              <a:t>community” approach to </a:t>
            </a:r>
            <a:r>
              <a:rPr lang="en-US" dirty="0" smtClean="0"/>
              <a:t>preparing/recovering </a:t>
            </a:r>
            <a:r>
              <a:rPr lang="en-US" dirty="0"/>
              <a:t>for </a:t>
            </a:r>
            <a:r>
              <a:rPr lang="en-US" dirty="0" smtClean="0"/>
              <a:t>wildfires</a:t>
            </a:r>
          </a:p>
          <a:p>
            <a:r>
              <a:rPr lang="en-US" dirty="0"/>
              <a:t>Fire Adapted </a:t>
            </a:r>
            <a:r>
              <a:rPr lang="en-US" dirty="0" smtClean="0"/>
              <a:t>Communities Principles</a:t>
            </a:r>
            <a:endParaRPr lang="en-US" dirty="0"/>
          </a:p>
          <a:p>
            <a:pPr lvl="1"/>
            <a:r>
              <a:rPr lang="en-US" dirty="0"/>
              <a:t>Defensible space and resilient structures – </a:t>
            </a:r>
            <a:r>
              <a:rPr lang="en-US" dirty="0" err="1"/>
              <a:t>Firewise</a:t>
            </a:r>
            <a:r>
              <a:rPr lang="en-US" dirty="0"/>
              <a:t> principles</a:t>
            </a:r>
            <a:endParaRPr lang="en-US" sz="1400" dirty="0"/>
          </a:p>
          <a:p>
            <a:pPr lvl="1"/>
            <a:r>
              <a:rPr lang="en-US" dirty="0"/>
              <a:t>Codes &amp; Ordinances</a:t>
            </a:r>
            <a:endParaRPr lang="en-US" sz="1400" dirty="0"/>
          </a:p>
          <a:p>
            <a:pPr lvl="1"/>
            <a:r>
              <a:rPr lang="en-US" dirty="0" smtClean="0"/>
              <a:t>Community </a:t>
            </a:r>
            <a:r>
              <a:rPr lang="en-US" dirty="0"/>
              <a:t>Wildfire Protection </a:t>
            </a:r>
            <a:r>
              <a:rPr lang="en-US" dirty="0" smtClean="0"/>
              <a:t>Plans/Natural Hazard Mitigation Plans</a:t>
            </a:r>
            <a:endParaRPr lang="en-US" sz="1400" dirty="0"/>
          </a:p>
          <a:p>
            <a:pPr lvl="1"/>
            <a:r>
              <a:rPr lang="en-US" dirty="0"/>
              <a:t>Prevention education</a:t>
            </a:r>
            <a:endParaRPr lang="en-US" sz="1400" dirty="0"/>
          </a:p>
          <a:p>
            <a:pPr lvl="1"/>
            <a:r>
              <a:rPr lang="en-US" dirty="0"/>
              <a:t>Local capacity</a:t>
            </a:r>
          </a:p>
          <a:p>
            <a:pPr lvl="1"/>
            <a:r>
              <a:rPr lang="en-US" dirty="0" smtClean="0"/>
              <a:t>Local </a:t>
            </a:r>
            <a:r>
              <a:rPr lang="en-US" dirty="0"/>
              <a:t>Partnerships/Agreements</a:t>
            </a:r>
            <a:endParaRPr lang="en-US" sz="1400" dirty="0"/>
          </a:p>
          <a:p>
            <a:pPr lvl="1"/>
            <a:r>
              <a:rPr lang="en-US" dirty="0"/>
              <a:t>Safe evacuation routes or internal safety zones</a:t>
            </a:r>
            <a:endParaRPr lang="en-US" sz="1400" dirty="0"/>
          </a:p>
          <a:p>
            <a:pPr lvl="1"/>
            <a:r>
              <a:rPr lang="en-US" dirty="0" smtClean="0"/>
              <a:t>Public </a:t>
            </a:r>
            <a:r>
              <a:rPr lang="en-US" dirty="0"/>
              <a:t>and responder awareness and preparedness – “Ready, Set, Go!”</a:t>
            </a:r>
            <a:endParaRPr lang="en-US" sz="1400" dirty="0"/>
          </a:p>
          <a:p>
            <a:pPr lvl="1"/>
            <a:r>
              <a:rPr lang="en-US" dirty="0"/>
              <a:t>Fuels management near communities</a:t>
            </a:r>
            <a:endParaRPr lang="en-US" sz="1400" dirty="0"/>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146911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FAC look like?</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15</a:t>
            </a:fld>
            <a:endParaRPr lang="en-US">
              <a:solidFill>
                <a:prstClr val="white"/>
              </a:solidFill>
            </a:endParaRPr>
          </a:p>
        </p:txBody>
      </p:sp>
      <p:pic>
        <p:nvPicPr>
          <p:cNvPr id="5" name="Picture 4"/>
          <p:cNvPicPr>
            <a:picLocks noChangeAspect="1"/>
          </p:cNvPicPr>
          <p:nvPr/>
        </p:nvPicPr>
        <p:blipFill>
          <a:blip r:embed="rId3"/>
          <a:stretch>
            <a:fillRect/>
          </a:stretch>
        </p:blipFill>
        <p:spPr>
          <a:xfrm>
            <a:off x="990600" y="914399"/>
            <a:ext cx="10065545" cy="5486401"/>
          </a:xfrm>
          <a:prstGeom prst="rect">
            <a:avLst/>
          </a:prstGeom>
        </p:spPr>
      </p:pic>
    </p:spTree>
    <p:extLst>
      <p:ext uri="{BB962C8B-B14F-4D97-AF65-F5344CB8AC3E}">
        <p14:creationId xmlns:p14="http://schemas.microsoft.com/office/powerpoint/2010/main" val="17737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 FY15 FMAGs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3654756"/>
              </p:ext>
            </p:extLst>
          </p:nvPr>
        </p:nvGraphicFramePr>
        <p:xfrm>
          <a:off x="0" y="914396"/>
          <a:ext cx="12183895" cy="6164716"/>
        </p:xfrm>
        <a:graphic>
          <a:graphicData uri="http://schemas.openxmlformats.org/drawingml/2006/table">
            <a:tbl>
              <a:tblPr firstRow="1" bandRow="1">
                <a:tableStyleId>{5C22544A-7EE6-4342-B048-85BDC9FD1C3A}</a:tableStyleId>
              </a:tblPr>
              <a:tblGrid>
                <a:gridCol w="838200"/>
                <a:gridCol w="2971800"/>
                <a:gridCol w="3352800"/>
                <a:gridCol w="3349383"/>
                <a:gridCol w="1671712"/>
              </a:tblGrid>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Counties /Boroughs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Tribes / ANVs</a:t>
                      </a:r>
                    </a:p>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(Grantee/</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5084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Sockeye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Matanuska-Susitna Borough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Chickaloon</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Native Village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5085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Card Street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Kenai Peninsula</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Borough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Nanwalek</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Native Village,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Tyonek</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Native Village, Port Graham Native Village</a:t>
                      </a: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429">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28059">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853332">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bl>
          </a:graphicData>
        </a:graphic>
      </p:graphicFrame>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97907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FY15 FMAGs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0399949"/>
              </p:ext>
            </p:extLst>
          </p:nvPr>
        </p:nvGraphicFramePr>
        <p:xfrm>
          <a:off x="0" y="914396"/>
          <a:ext cx="12183895" cy="6164716"/>
        </p:xfrm>
        <a:graphic>
          <a:graphicData uri="http://schemas.openxmlformats.org/drawingml/2006/table">
            <a:tbl>
              <a:tblPr firstRow="1" bandRow="1">
                <a:tableStyleId>{5C22544A-7EE6-4342-B048-85BDC9FD1C3A}</a:tableStyleId>
              </a:tblPr>
              <a:tblGrid>
                <a:gridCol w="914400"/>
                <a:gridCol w="2895600"/>
                <a:gridCol w="3352800"/>
                <a:gridCol w="3349383"/>
                <a:gridCol w="1671712"/>
              </a:tblGrid>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Counties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Tribes (Grantee/</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5088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Cape Horn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Bonner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County, Kootenai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Coeur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d’Alene Tribe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5099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Clearwater Complex Lawyer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Branch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Idaho County, Lewis</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County, Clearwater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Nez</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Perce Tribe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5105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Municipal</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Clearwater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kern="1200" dirty="0" smtClean="0">
                          <a:solidFill>
                            <a:schemeClr val="dk1"/>
                          </a:solidFill>
                          <a:effectLst/>
                          <a:latin typeface="+mn-lt"/>
                          <a:ea typeface="+mn-ea"/>
                          <a:cs typeface="+mn-cs"/>
                        </a:rPr>
                        <a:t>Nez Perce</a:t>
                      </a:r>
                      <a:r>
                        <a:rPr lang="en-US" sz="2000" kern="1200" baseline="0" dirty="0" smtClean="0">
                          <a:solidFill>
                            <a:schemeClr val="dk1"/>
                          </a:solidFill>
                          <a:effectLst/>
                          <a:latin typeface="+mn-lt"/>
                          <a:ea typeface="+mn-ea"/>
                          <a:cs typeface="+mn-cs"/>
                        </a:rPr>
                        <a:t> Tribe</a:t>
                      </a:r>
                      <a:endParaRPr lang="en-US" sz="20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5110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Tepee</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Springs Fire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Idaho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Nez Perce Tribe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$331,</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166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429">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28059">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853332">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bl>
          </a:graphicData>
        </a:graphic>
      </p:graphicFrame>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988390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FY15 FMAGs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100191"/>
              </p:ext>
            </p:extLst>
          </p:nvPr>
        </p:nvGraphicFramePr>
        <p:xfrm>
          <a:off x="0" y="914396"/>
          <a:ext cx="12183895" cy="6196236"/>
        </p:xfrm>
        <a:graphic>
          <a:graphicData uri="http://schemas.openxmlformats.org/drawingml/2006/table">
            <a:tbl>
              <a:tblPr firstRow="1" bandRow="1">
                <a:tableStyleId>{5C22544A-7EE6-4342-B048-85BDC9FD1C3A}</a:tableStyleId>
              </a:tblPr>
              <a:tblGrid>
                <a:gridCol w="838200"/>
                <a:gridCol w="2971800"/>
                <a:gridCol w="3352800"/>
                <a:gridCol w="3349383"/>
                <a:gridCol w="1671712"/>
              </a:tblGrid>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Counties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Tribes (Grantee/</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5092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Stouts Creek Fire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Douglas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Cow Creek Tribe</a:t>
                      </a:r>
                      <a:endParaRPr lang="en-US" sz="20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5096</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Krauss Lane Fire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Josephine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5097</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Cornet and Windy Ridge Fire Complex</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Baker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5102</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Canyon Creek Fire Complex</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Grant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Warm Springs Tribe</a:t>
                      </a:r>
                      <a:endParaRPr lang="en-US" sz="2000" b="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429">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5107</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Grizzly Bear Complex</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Wallowa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5114</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Dry Gulch Fire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b="0" dirty="0" smtClean="0">
                          <a:effectLst/>
                          <a:latin typeface="Calibri" panose="020F0502020204030204" pitchFamily="34" charset="0"/>
                          <a:ea typeface="Calibri" panose="020F0502020204030204" pitchFamily="34" charset="0"/>
                          <a:cs typeface="Times New Roman" panose="02020603050405020304" pitchFamily="18" charset="0"/>
                        </a:rPr>
                        <a:t>Baker County</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b="0" dirty="0">
                          <a:effectLst/>
                        </a:rPr>
                        <a:t>$441,555</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endParaRPr lang="en-US" dirty="0"/>
                    </a:p>
                  </a:txBody>
                  <a:tcPr marL="127110" marR="127110" marT="0" marB="0"/>
                </a:tc>
              </a:tr>
              <a:tr h="328059">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853332">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endParaRPr lang="en-US" sz="17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bl>
          </a:graphicData>
        </a:graphic>
      </p:graphicFrame>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80808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 FY15 FMAGs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2526885"/>
              </p:ext>
            </p:extLst>
          </p:nvPr>
        </p:nvGraphicFramePr>
        <p:xfrm>
          <a:off x="0" y="914396"/>
          <a:ext cx="12183895" cy="5486404"/>
        </p:xfrm>
        <a:graphic>
          <a:graphicData uri="http://schemas.openxmlformats.org/drawingml/2006/table">
            <a:tbl>
              <a:tblPr firstRow="1" bandRow="1">
                <a:tableStyleId>{5C22544A-7EE6-4342-B048-85BDC9FD1C3A}</a:tableStyleId>
              </a:tblPr>
              <a:tblGrid>
                <a:gridCol w="762000"/>
                <a:gridCol w="3048000"/>
                <a:gridCol w="3352800"/>
                <a:gridCol w="3349383"/>
                <a:gridCol w="1671712"/>
              </a:tblGrid>
              <a:tr h="341896">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Counties (</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Subgrantees</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Tribes (Grantee/</a:t>
                      </a:r>
                      <a:r>
                        <a:rPr lang="en-US" sz="2000" dirty="0" err="1" smtClean="0">
                          <a:effectLst/>
                          <a:latin typeface="Calibri" panose="020F0502020204030204" pitchFamily="34" charset="0"/>
                          <a:ea typeface="Calibri" panose="020F0502020204030204" pitchFamily="34" charset="0"/>
                          <a:cs typeface="Times New Roman" panose="02020603050405020304" pitchFamily="18" charset="0"/>
                        </a:rPr>
                        <a:t>Subgrantee</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1700" dirty="0">
                          <a:effectLst/>
                        </a:rPr>
                        <a:t>5087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Sleepy Hollow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Chelan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$441,555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41896">
                <a:tc>
                  <a:txBody>
                    <a:bodyPr/>
                    <a:lstStyle/>
                    <a:p>
                      <a:pPr marL="0" marR="0">
                        <a:lnSpc>
                          <a:spcPct val="107000"/>
                        </a:lnSpc>
                        <a:spcBef>
                          <a:spcPts val="0"/>
                        </a:spcBef>
                        <a:spcAft>
                          <a:spcPts val="0"/>
                        </a:spcAft>
                      </a:pPr>
                      <a:r>
                        <a:rPr lang="en-US" sz="1700">
                          <a:effectLst/>
                        </a:rPr>
                        <a:t>5090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Blue Creek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Walla Walla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$441,555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1700">
                          <a:effectLst/>
                        </a:rPr>
                        <a:t>5094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Highway 8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Klickitat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kern="1200" dirty="0" smtClean="0">
                          <a:solidFill>
                            <a:schemeClr val="dk1"/>
                          </a:solidFill>
                          <a:effectLst/>
                          <a:latin typeface="+mn-lt"/>
                          <a:ea typeface="+mn-ea"/>
                          <a:cs typeface="+mn-cs"/>
                        </a:rPr>
                        <a:t>Yakama Nation</a:t>
                      </a:r>
                      <a:endParaRPr lang="en-US" sz="17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r>
                        <a:rPr lang="en-US" sz="1700" dirty="0">
                          <a:effectLst/>
                        </a:rPr>
                        <a:t>$441,555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1700">
                          <a:effectLst/>
                        </a:rPr>
                        <a:t>5098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Nine Mile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Okanogan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smtClean="0">
                          <a:effectLst/>
                        </a:rPr>
                        <a:t>Colville Tribe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429">
                <a:tc>
                  <a:txBody>
                    <a:bodyPr/>
                    <a:lstStyle/>
                    <a:p>
                      <a:pPr marL="0" marR="0">
                        <a:lnSpc>
                          <a:spcPct val="107000"/>
                        </a:lnSpc>
                        <a:spcBef>
                          <a:spcPts val="0"/>
                        </a:spcBef>
                        <a:spcAft>
                          <a:spcPts val="0"/>
                        </a:spcAft>
                      </a:pPr>
                      <a:r>
                        <a:rPr lang="en-US" sz="1700">
                          <a:effectLst/>
                        </a:rPr>
                        <a:t>5100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Chelan Fire Complex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Chelan </a:t>
                      </a:r>
                      <a:r>
                        <a:rPr lang="en-US" sz="1700" dirty="0" smtClean="0">
                          <a:effectLst/>
                        </a:rPr>
                        <a:t>Co., </a:t>
                      </a:r>
                      <a:r>
                        <a:rPr lang="en-US" sz="1700" dirty="0" smtClean="0">
                          <a:effectLst/>
                          <a:latin typeface="Calibri" panose="020F0502020204030204" pitchFamily="34" charset="0"/>
                          <a:ea typeface="Calibri" panose="020F0502020204030204" pitchFamily="34" charset="0"/>
                          <a:cs typeface="Times New Roman" panose="02020603050405020304" pitchFamily="18" charset="0"/>
                        </a:rPr>
                        <a:t>Okanogan Co., Douglas 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smtClean="0">
                          <a:effectLst/>
                        </a:rPr>
                        <a:t>Colville Tribe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1700">
                          <a:effectLst/>
                        </a:rPr>
                        <a:t>5101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Stickpin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Ferry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smtClean="0">
                          <a:effectLst/>
                          <a:latin typeface="+mn-lt"/>
                          <a:ea typeface="+mn-ea"/>
                          <a:cs typeface="+mn-cs"/>
                        </a:rPr>
                        <a:t>Colville</a:t>
                      </a:r>
                      <a:r>
                        <a:rPr lang="en-US" sz="1700" baseline="0" dirty="0" smtClean="0">
                          <a:effectLst/>
                          <a:latin typeface="+mn-lt"/>
                          <a:ea typeface="+mn-ea"/>
                          <a:cs typeface="+mn-cs"/>
                        </a:rPr>
                        <a:t> Tribe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r>
                        <a:rPr lang="en-US" sz="1700">
                          <a:effectLst/>
                        </a:rPr>
                        <a:t>5103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Stevens County Fire Complex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Stevens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700" dirty="0" smtClean="0">
                          <a:effectLst/>
                          <a:latin typeface="+mn-lt"/>
                          <a:ea typeface="+mn-ea"/>
                          <a:cs typeface="+mn-cs"/>
                        </a:rPr>
                        <a:t>Spokane Tribe</a:t>
                      </a: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28059">
                <a:tc>
                  <a:txBody>
                    <a:bodyPr/>
                    <a:lstStyle/>
                    <a:p>
                      <a:pPr marL="0" marR="0">
                        <a:lnSpc>
                          <a:spcPct val="107000"/>
                        </a:lnSpc>
                        <a:spcBef>
                          <a:spcPts val="0"/>
                        </a:spcBef>
                        <a:spcAft>
                          <a:spcPts val="0"/>
                        </a:spcAft>
                      </a:pPr>
                      <a:r>
                        <a:rPr lang="en-US" sz="1700">
                          <a:effectLst/>
                        </a:rPr>
                        <a:t>5104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Okanogan County Fire Complex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Okanogan </a:t>
                      </a:r>
                      <a:r>
                        <a:rPr lang="en-US" sz="1700" dirty="0" smtClean="0">
                          <a:effectLst/>
                        </a:rPr>
                        <a:t>Co., Ferry Co.</a:t>
                      </a:r>
                      <a:endParaRPr lang="en-US" sz="2000" dirty="0">
                        <a:effectLst/>
                      </a:endParaRPr>
                    </a:p>
                  </a:txBody>
                  <a:tcPr marL="127110" marR="127110" marT="0" marB="0"/>
                </a:tc>
                <a:tc>
                  <a:txBody>
                    <a:bodyPr/>
                    <a:lstStyle/>
                    <a:p>
                      <a:pPr marL="0" marR="0">
                        <a:lnSpc>
                          <a:spcPct val="107000"/>
                        </a:lnSpc>
                        <a:spcBef>
                          <a:spcPts val="0"/>
                        </a:spcBef>
                        <a:spcAft>
                          <a:spcPts val="0"/>
                        </a:spcAft>
                      </a:pPr>
                      <a:r>
                        <a:rPr lang="en-US" sz="1700" dirty="0" smtClean="0">
                          <a:effectLst/>
                          <a:latin typeface="+mn-lt"/>
                          <a:ea typeface="+mn-ea"/>
                          <a:cs typeface="+mn-cs"/>
                        </a:rPr>
                        <a:t>Colville</a:t>
                      </a:r>
                      <a:r>
                        <a:rPr lang="en-US" sz="1700" baseline="0" dirty="0" smtClean="0">
                          <a:effectLst/>
                          <a:latin typeface="+mn-lt"/>
                          <a:ea typeface="+mn-ea"/>
                          <a:cs typeface="+mn-cs"/>
                        </a:rPr>
                        <a:t> Tribe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1700">
                          <a:effectLst/>
                        </a:rPr>
                        <a:t>5106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Twisp River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Okanogan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700" dirty="0" smtClean="0">
                          <a:effectLst/>
                          <a:latin typeface="+mn-lt"/>
                          <a:ea typeface="+mn-ea"/>
                          <a:cs typeface="+mn-cs"/>
                        </a:rPr>
                        <a:t>Colville</a:t>
                      </a:r>
                      <a:r>
                        <a:rPr lang="en-US" sz="1700" baseline="0" dirty="0" smtClean="0">
                          <a:effectLst/>
                          <a:latin typeface="+mn-lt"/>
                          <a:ea typeface="+mn-ea"/>
                          <a:cs typeface="+mn-cs"/>
                        </a:rPr>
                        <a:t> Tribe</a:t>
                      </a: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568888">
                <a:tc>
                  <a:txBody>
                    <a:bodyPr/>
                    <a:lstStyle/>
                    <a:p>
                      <a:pPr marL="0" marR="0">
                        <a:lnSpc>
                          <a:spcPct val="107000"/>
                        </a:lnSpc>
                        <a:spcBef>
                          <a:spcPts val="0"/>
                        </a:spcBef>
                        <a:spcAft>
                          <a:spcPts val="0"/>
                        </a:spcAft>
                      </a:pPr>
                      <a:r>
                        <a:rPr lang="en-US" sz="1700">
                          <a:effectLst/>
                        </a:rPr>
                        <a:t>5108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Renner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Ferry </a:t>
                      </a:r>
                      <a:r>
                        <a:rPr lang="en-US" sz="1700" dirty="0" smtClean="0">
                          <a:effectLst/>
                        </a:rPr>
                        <a:t>Co., Stevens 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700" dirty="0" smtClean="0">
                          <a:effectLst/>
                          <a:latin typeface="+mn-lt"/>
                          <a:ea typeface="+mn-ea"/>
                          <a:cs typeface="+mn-cs"/>
                        </a:rPr>
                        <a:t>Colville</a:t>
                      </a:r>
                      <a:r>
                        <a:rPr lang="en-US" sz="1700" baseline="0" dirty="0" smtClean="0">
                          <a:effectLst/>
                          <a:latin typeface="+mn-lt"/>
                          <a:ea typeface="+mn-ea"/>
                          <a:cs typeface="+mn-cs"/>
                        </a:rPr>
                        <a:t> Tribe, Spokane Tribe</a:t>
                      </a:r>
                      <a:endParaRPr lang="en-US" sz="17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853332">
                <a:tc>
                  <a:txBody>
                    <a:bodyPr/>
                    <a:lstStyle/>
                    <a:p>
                      <a:pPr marL="0" marR="0">
                        <a:lnSpc>
                          <a:spcPct val="107000"/>
                        </a:lnSpc>
                        <a:spcBef>
                          <a:spcPts val="0"/>
                        </a:spcBef>
                        <a:spcAft>
                          <a:spcPts val="0"/>
                        </a:spcAft>
                      </a:pPr>
                      <a:r>
                        <a:rPr lang="en-US" sz="1700">
                          <a:effectLst/>
                        </a:rPr>
                        <a:t>5109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Goodell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Whatcom </a:t>
                      </a:r>
                      <a:r>
                        <a:rPr lang="en-US" sz="1700" dirty="0" smtClean="0">
                          <a:effectLst/>
                        </a:rPr>
                        <a:t>Co.,</a:t>
                      </a:r>
                      <a:r>
                        <a:rPr lang="en-US" sz="1700" baseline="0" dirty="0" smtClean="0">
                          <a:effectLst/>
                        </a:rPr>
                        <a:t> </a:t>
                      </a:r>
                      <a:r>
                        <a:rPr lang="en-US" sz="1700" dirty="0" smtClean="0">
                          <a:effectLst/>
                        </a:rPr>
                        <a:t>Skagit 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smtClean="0">
                          <a:effectLst/>
                        </a:rPr>
                        <a:t>Lummi Nation, Samish, Sauk-Suiattle, Swinomish, Upper Skagit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$441,555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r h="314624">
                <a:tc>
                  <a:txBody>
                    <a:bodyPr/>
                    <a:lstStyle/>
                    <a:p>
                      <a:pPr marL="0" marR="0">
                        <a:lnSpc>
                          <a:spcPct val="107000"/>
                        </a:lnSpc>
                        <a:spcBef>
                          <a:spcPts val="0"/>
                        </a:spcBef>
                        <a:spcAft>
                          <a:spcPts val="0"/>
                        </a:spcAft>
                      </a:pPr>
                      <a:r>
                        <a:rPr lang="en-US" sz="1700">
                          <a:effectLst/>
                        </a:rPr>
                        <a:t>5113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a:effectLst/>
                        </a:rPr>
                        <a:t>Horsethief Butte Fire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dirty="0">
                          <a:effectLst/>
                        </a:rPr>
                        <a:t>Klickitat </a:t>
                      </a:r>
                      <a:r>
                        <a:rPr lang="en-US" sz="1700" dirty="0" smtClean="0">
                          <a:effectLst/>
                        </a:rPr>
                        <a:t>Co.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c>
                  <a:txBody>
                    <a:bodyPr/>
                    <a:lstStyle/>
                    <a:p>
                      <a:pPr marL="0" marR="0">
                        <a:lnSpc>
                          <a:spcPct val="107000"/>
                        </a:lnSpc>
                        <a:spcBef>
                          <a:spcPts val="0"/>
                        </a:spcBef>
                        <a:spcAft>
                          <a:spcPts val="0"/>
                        </a:spcAft>
                      </a:pPr>
                      <a:r>
                        <a:rPr lang="en-US" sz="1700" kern="1200" dirty="0" smtClean="0">
                          <a:solidFill>
                            <a:schemeClr val="dk1"/>
                          </a:solidFill>
                          <a:effectLst/>
                          <a:latin typeface="+mn-lt"/>
                          <a:ea typeface="+mn-ea"/>
                          <a:cs typeface="+mn-cs"/>
                        </a:rPr>
                        <a:t>Yakama Nation</a:t>
                      </a:r>
                      <a:endParaRPr lang="en-US" sz="1700" kern="1200" dirty="0">
                        <a:solidFill>
                          <a:schemeClr val="dk1"/>
                        </a:solidFill>
                        <a:effectLst/>
                        <a:latin typeface="+mn-lt"/>
                        <a:ea typeface="+mn-ea"/>
                        <a:cs typeface="+mn-cs"/>
                      </a:endParaRPr>
                    </a:p>
                  </a:txBody>
                  <a:tcPr marL="127110" marR="127110" marT="0" marB="0"/>
                </a:tc>
                <a:tc>
                  <a:txBody>
                    <a:bodyPr/>
                    <a:lstStyle/>
                    <a:p>
                      <a:pPr marL="0" marR="0">
                        <a:lnSpc>
                          <a:spcPct val="107000"/>
                        </a:lnSpc>
                        <a:spcBef>
                          <a:spcPts val="0"/>
                        </a:spcBef>
                        <a:spcAft>
                          <a:spcPts val="0"/>
                        </a:spcAft>
                      </a:pPr>
                      <a:r>
                        <a:rPr lang="en-US" sz="1700" dirty="0">
                          <a:effectLst/>
                        </a:rPr>
                        <a:t>$441,555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7110" marR="127110" marT="0" marB="0"/>
                </a:tc>
              </a:tr>
            </a:tbl>
          </a:graphicData>
        </a:graphic>
      </p:graphicFrame>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26670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FMAGs</a:t>
            </a:r>
          </a:p>
          <a:p>
            <a:r>
              <a:rPr lang="en-US" dirty="0" smtClean="0"/>
              <a:t>FMAG-HMGP Pilot Program</a:t>
            </a:r>
          </a:p>
          <a:p>
            <a:r>
              <a:rPr lang="en-US" dirty="0" smtClean="0"/>
              <a:t>HMGP</a:t>
            </a:r>
          </a:p>
          <a:p>
            <a:r>
              <a:rPr lang="en-US" dirty="0" smtClean="0"/>
              <a:t>Sub-grantee Eligibility</a:t>
            </a:r>
          </a:p>
          <a:p>
            <a:r>
              <a:rPr lang="en-US" dirty="0" smtClean="0"/>
              <a:t>Project Eligibility and </a:t>
            </a:r>
          </a:p>
          <a:p>
            <a:pPr marL="457200" lvl="1" indent="0">
              <a:buNone/>
            </a:pPr>
            <a:r>
              <a:rPr lang="en-US" sz="3200" dirty="0" smtClean="0"/>
              <a:t>Considerations</a:t>
            </a:r>
          </a:p>
          <a:p>
            <a:r>
              <a:rPr lang="en-US" dirty="0" smtClean="0"/>
              <a:t>R10 FMAG Declared </a:t>
            </a:r>
            <a:r>
              <a:rPr lang="en-US" dirty="0"/>
              <a:t>C</a:t>
            </a:r>
            <a:r>
              <a:rPr lang="en-US" dirty="0" smtClean="0"/>
              <a:t>ounties</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2</a:t>
            </a:fld>
            <a:endParaRPr lang="en-US">
              <a:solidFill>
                <a:prstClr val="white"/>
              </a:solidFill>
            </a:endParaRPr>
          </a:p>
        </p:txBody>
      </p:sp>
      <p:pic>
        <p:nvPicPr>
          <p:cNvPr id="5" name="Picture 4"/>
          <p:cNvPicPr>
            <a:picLocks noChangeAspect="1"/>
          </p:cNvPicPr>
          <p:nvPr/>
        </p:nvPicPr>
        <p:blipFill>
          <a:blip r:embed="rId3"/>
          <a:stretch>
            <a:fillRect/>
          </a:stretch>
        </p:blipFill>
        <p:spPr>
          <a:xfrm>
            <a:off x="6369814" y="1976813"/>
            <a:ext cx="5621070" cy="3128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962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Guidance and Policy</a:t>
            </a:r>
            <a:endParaRPr lang="en-US" dirty="0" smtClean="0">
              <a:hlinkClick r:id="rId2"/>
            </a:endParaRPr>
          </a:p>
          <a:p>
            <a:r>
              <a:rPr lang="en-US" dirty="0" smtClean="0">
                <a:hlinkClick r:id="rId2"/>
              </a:rPr>
              <a:t>Hazard </a:t>
            </a:r>
            <a:r>
              <a:rPr lang="en-US" dirty="0">
                <a:hlinkClick r:id="rId2"/>
              </a:rPr>
              <a:t>Mitigation Assistance (HMA) Guidance published February </a:t>
            </a:r>
            <a:r>
              <a:rPr lang="en-US" dirty="0" smtClean="0">
                <a:hlinkClick r:id="rId2"/>
              </a:rPr>
              <a:t>2015</a:t>
            </a:r>
            <a:endParaRPr lang="en-US" dirty="0" smtClean="0"/>
          </a:p>
          <a:p>
            <a:pPr marL="0" indent="0">
              <a:buNone/>
            </a:pPr>
            <a:r>
              <a:rPr lang="en-US" b="1" dirty="0" smtClean="0"/>
              <a:t>Project </a:t>
            </a:r>
            <a:r>
              <a:rPr lang="en-US" b="1" dirty="0"/>
              <a:t>and Planning Ideas</a:t>
            </a:r>
            <a:endParaRPr lang="en-US" dirty="0"/>
          </a:p>
          <a:p>
            <a:r>
              <a:rPr lang="en-US" dirty="0">
                <a:hlinkClick r:id="rId3"/>
              </a:rPr>
              <a:t>FEMA P-737 Home Builder’s Guide to Construction in Wildfire Zones </a:t>
            </a:r>
            <a:endParaRPr lang="en-US" dirty="0" smtClean="0"/>
          </a:p>
          <a:p>
            <a:r>
              <a:rPr lang="en-US" dirty="0" smtClean="0">
                <a:hlinkClick r:id="rId4"/>
              </a:rPr>
              <a:t>FEMA </a:t>
            </a:r>
            <a:r>
              <a:rPr lang="en-US" dirty="0">
                <a:hlinkClick r:id="rId4"/>
              </a:rPr>
              <a:t>P-754 Wildfire Hazard Mitigation Handbook for Public Facilities (P-754</a:t>
            </a:r>
            <a:r>
              <a:rPr lang="en-US" dirty="0" smtClean="0">
                <a:hlinkClick r:id="rId4"/>
              </a:rPr>
              <a:t>)</a:t>
            </a:r>
            <a:endParaRPr lang="en-US" dirty="0" smtClean="0"/>
          </a:p>
          <a:p>
            <a:r>
              <a:rPr lang="en-US" dirty="0" smtClean="0">
                <a:hlinkClick r:id="rId5"/>
              </a:rPr>
              <a:t>Mitigation Ideas</a:t>
            </a:r>
            <a:endParaRPr lang="en-US" dirty="0" smtClean="0"/>
          </a:p>
          <a:p>
            <a:r>
              <a:rPr lang="en-US" dirty="0" smtClean="0">
                <a:hlinkClick r:id="rId6"/>
              </a:rPr>
              <a:t>Rebuilding After a Wildfire</a:t>
            </a:r>
            <a:endParaRPr lang="en-US" dirty="0"/>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20</a:t>
            </a:fld>
            <a:endParaRPr lang="en-US">
              <a:solidFill>
                <a:prstClr val="white"/>
              </a:solidFill>
            </a:endParaRPr>
          </a:p>
        </p:txBody>
      </p:sp>
    </p:spTree>
    <p:extLst>
      <p:ext uri="{BB962C8B-B14F-4D97-AF65-F5344CB8AC3E}">
        <p14:creationId xmlns:p14="http://schemas.microsoft.com/office/powerpoint/2010/main" val="415117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744200" cy="914400"/>
          </a:xfrm>
        </p:spPr>
        <p:txBody>
          <a:bodyPr>
            <a:normAutofit fontScale="90000"/>
          </a:bodyPr>
          <a:lstStyle/>
          <a:p>
            <a:r>
              <a:rPr lang="en-US" dirty="0" smtClean="0"/>
              <a:t>State Contacts – Hazard Mitigation Officers</a:t>
            </a:r>
            <a:endParaRPr lang="en-US" dirty="0"/>
          </a:p>
        </p:txBody>
      </p:sp>
      <p:sp>
        <p:nvSpPr>
          <p:cNvPr id="3" name="Content Placeholder 2"/>
          <p:cNvSpPr>
            <a:spLocks noGrp="1"/>
          </p:cNvSpPr>
          <p:nvPr>
            <p:ph idx="1"/>
          </p:nvPr>
        </p:nvSpPr>
        <p:spPr/>
        <p:txBody>
          <a:bodyPr/>
          <a:lstStyle/>
          <a:p>
            <a:r>
              <a:rPr lang="en-US" b="1" dirty="0"/>
              <a:t>Alaska Division of Homeland Security and Emergency Management</a:t>
            </a:r>
          </a:p>
          <a:p>
            <a:pPr lvl="1"/>
            <a:r>
              <a:rPr lang="en-US" dirty="0" smtClean="0"/>
              <a:t>Ann </a:t>
            </a:r>
            <a:r>
              <a:rPr lang="en-US" dirty="0" err="1" smtClean="0"/>
              <a:t>Gravier</a:t>
            </a:r>
            <a:r>
              <a:rPr lang="en-US" dirty="0" smtClean="0"/>
              <a:t>: 970.428.7045; </a:t>
            </a:r>
            <a:r>
              <a:rPr lang="en-US" dirty="0" smtClean="0">
                <a:hlinkClick r:id="rId2"/>
              </a:rPr>
              <a:t>ann.gravier@Alaska.gov</a:t>
            </a:r>
            <a:r>
              <a:rPr lang="en-US" dirty="0" smtClean="0"/>
              <a:t> </a:t>
            </a:r>
          </a:p>
          <a:p>
            <a:r>
              <a:rPr lang="en-US" b="1" dirty="0" smtClean="0"/>
              <a:t>Idaho Bureau of Homeland Security</a:t>
            </a:r>
          </a:p>
          <a:p>
            <a:pPr lvl="1"/>
            <a:r>
              <a:rPr lang="en-US" dirty="0" smtClean="0"/>
              <a:t>Mark Stephensen: 208.258.6544; </a:t>
            </a:r>
            <a:r>
              <a:rPr lang="en-US" dirty="0" smtClean="0">
                <a:hlinkClick r:id="rId3"/>
              </a:rPr>
              <a:t>mstephensen@bhs.Idaho.gov</a:t>
            </a:r>
            <a:r>
              <a:rPr lang="en-US" dirty="0" smtClean="0"/>
              <a:t> </a:t>
            </a:r>
          </a:p>
          <a:p>
            <a:r>
              <a:rPr lang="en-US" b="1" dirty="0" smtClean="0"/>
              <a:t>Oregon Office of Emergency Management</a:t>
            </a:r>
          </a:p>
          <a:p>
            <a:pPr lvl="1"/>
            <a:r>
              <a:rPr lang="en-US" dirty="0" smtClean="0"/>
              <a:t>Dennis Sigrist: 503.378.2911; </a:t>
            </a:r>
            <a:r>
              <a:rPr lang="en-US" dirty="0" smtClean="0">
                <a:hlinkClick r:id="rId4"/>
              </a:rPr>
              <a:t>dennis.j.Sigrist@state.or.us</a:t>
            </a:r>
            <a:r>
              <a:rPr lang="en-US" dirty="0" smtClean="0"/>
              <a:t> </a:t>
            </a:r>
          </a:p>
          <a:p>
            <a:r>
              <a:rPr lang="en-US" b="1" dirty="0" smtClean="0"/>
              <a:t>Washington</a:t>
            </a:r>
            <a:r>
              <a:rPr lang="en-US" dirty="0" smtClean="0"/>
              <a:t> </a:t>
            </a:r>
            <a:r>
              <a:rPr lang="en-US" b="1" dirty="0" smtClean="0"/>
              <a:t>State Emergency Management Division</a:t>
            </a:r>
          </a:p>
          <a:p>
            <a:pPr lvl="1"/>
            <a:r>
              <a:rPr lang="en-US" dirty="0" smtClean="0"/>
              <a:t>Tim Cook: 253.512.7072; </a:t>
            </a:r>
            <a:r>
              <a:rPr lang="en-US" dirty="0" smtClean="0">
                <a:hlinkClick r:id="rId5"/>
              </a:rPr>
              <a:t>tim.cook@mil.wa.gov</a:t>
            </a:r>
            <a:r>
              <a:rPr lang="en-US" dirty="0" smtClean="0"/>
              <a:t> </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21</a:t>
            </a:fld>
            <a:endParaRPr lang="en-US">
              <a:solidFill>
                <a:prstClr val="white"/>
              </a:solidFill>
            </a:endParaRPr>
          </a:p>
        </p:txBody>
      </p:sp>
    </p:spTree>
    <p:extLst>
      <p:ext uri="{BB962C8B-B14F-4D97-AF65-F5344CB8AC3E}">
        <p14:creationId xmlns:p14="http://schemas.microsoft.com/office/powerpoint/2010/main" val="345651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 Region 10 Contacts</a:t>
            </a:r>
            <a:endParaRPr lang="en-US" dirty="0"/>
          </a:p>
        </p:txBody>
      </p:sp>
      <p:sp>
        <p:nvSpPr>
          <p:cNvPr id="3" name="Content Placeholder 2"/>
          <p:cNvSpPr>
            <a:spLocks noGrp="1"/>
          </p:cNvSpPr>
          <p:nvPr>
            <p:ph idx="1"/>
          </p:nvPr>
        </p:nvSpPr>
        <p:spPr/>
        <p:txBody>
          <a:bodyPr/>
          <a:lstStyle/>
          <a:p>
            <a:r>
              <a:rPr lang="en-US" dirty="0" smtClean="0"/>
              <a:t>Brett </a:t>
            </a:r>
            <a:r>
              <a:rPr lang="en-US" dirty="0"/>
              <a:t>Holt – Mitigation Planner/ FMAG-HMGP Team Lead</a:t>
            </a:r>
          </a:p>
          <a:p>
            <a:pPr lvl="1"/>
            <a:r>
              <a:rPr lang="en-US" dirty="0">
                <a:hlinkClick r:id="rId2"/>
              </a:rPr>
              <a:t>Brett.holt@fema.dhs.gov</a:t>
            </a:r>
            <a:r>
              <a:rPr lang="en-US" dirty="0"/>
              <a:t> or </a:t>
            </a:r>
            <a:r>
              <a:rPr lang="en-US" dirty="0" smtClean="0"/>
              <a:t>425.487.4553</a:t>
            </a:r>
          </a:p>
          <a:p>
            <a:r>
              <a:rPr lang="en-US" dirty="0" smtClean="0"/>
              <a:t>Brandon Sweezea – Hazard Mitigation Assistance Specialist</a:t>
            </a:r>
          </a:p>
          <a:p>
            <a:pPr lvl="1"/>
            <a:r>
              <a:rPr lang="en-US" dirty="0" smtClean="0">
                <a:hlinkClick r:id="rId3"/>
              </a:rPr>
              <a:t>Brandon.Sweezea@fema.dhs.gov</a:t>
            </a:r>
            <a:r>
              <a:rPr lang="en-US" dirty="0" smtClean="0"/>
              <a:t> or 425.487.2022</a:t>
            </a:r>
          </a:p>
          <a:p>
            <a:r>
              <a:rPr lang="en-US" dirty="0" smtClean="0"/>
              <a:t>Barry Gall – Deputy Regional Environmental Officer</a:t>
            </a:r>
          </a:p>
          <a:p>
            <a:pPr lvl="1"/>
            <a:r>
              <a:rPr lang="en-US" dirty="0" smtClean="0">
                <a:hlinkClick r:id="rId4"/>
              </a:rPr>
              <a:t>Barry.gall@gema.dhs.gov</a:t>
            </a:r>
            <a:r>
              <a:rPr lang="en-US" dirty="0" smtClean="0"/>
              <a:t> or 425.487.4714 </a:t>
            </a:r>
            <a:endParaRPr lang="en-US" dirty="0"/>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77559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Management </a:t>
            </a:r>
            <a:r>
              <a:rPr lang="en-US" smtClean="0"/>
              <a:t>Assistance Grant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914400"/>
            <a:ext cx="8089900" cy="5943600"/>
          </a:xfrm>
        </p:spPr>
      </p:pic>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3</a:t>
            </a:fld>
            <a:endParaRPr lang="en-US">
              <a:solidFill>
                <a:prstClr val="white"/>
              </a:solidFill>
            </a:endParaRPr>
          </a:p>
        </p:txBody>
      </p:sp>
    </p:spTree>
    <p:extLst>
      <p:ext uri="{BB962C8B-B14F-4D97-AF65-F5344CB8AC3E}">
        <p14:creationId xmlns:p14="http://schemas.microsoft.com/office/powerpoint/2010/main" val="330809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FMAGs in Region 10</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4</a:t>
            </a:fld>
            <a:endParaRPr lang="en-US">
              <a:solidFill>
                <a:prstClr val="white"/>
              </a:solidFill>
            </a:endParaRPr>
          </a:p>
        </p:txBody>
      </p:sp>
      <p:pic>
        <p:nvPicPr>
          <p:cNvPr id="5" name="Picture 4"/>
          <p:cNvPicPr>
            <a:picLocks noChangeAspect="1"/>
          </p:cNvPicPr>
          <p:nvPr/>
        </p:nvPicPr>
        <p:blipFill>
          <a:blip r:embed="rId3"/>
          <a:stretch>
            <a:fillRect/>
          </a:stretch>
        </p:blipFill>
        <p:spPr>
          <a:xfrm>
            <a:off x="1295400" y="940138"/>
            <a:ext cx="9816038" cy="5917861"/>
          </a:xfrm>
          <a:prstGeom prst="rect">
            <a:avLst/>
          </a:prstGeom>
        </p:spPr>
      </p:pic>
    </p:spTree>
    <p:extLst>
      <p:ext uri="{BB962C8B-B14F-4D97-AF65-F5344CB8AC3E}">
        <p14:creationId xmlns:p14="http://schemas.microsoft.com/office/powerpoint/2010/main" val="271021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FMAG-HMGP Pilot Program</a:t>
            </a:r>
            <a:endParaRPr lang="en-US" dirty="0"/>
          </a:p>
        </p:txBody>
      </p:sp>
      <p:sp>
        <p:nvSpPr>
          <p:cNvPr id="3" name="Content Placeholder 2"/>
          <p:cNvSpPr>
            <a:spLocks noGrp="1"/>
          </p:cNvSpPr>
          <p:nvPr>
            <p:ph idx="1"/>
          </p:nvPr>
        </p:nvSpPr>
        <p:spPr/>
        <p:txBody>
          <a:bodyPr>
            <a:normAutofit fontScale="92500"/>
          </a:bodyPr>
          <a:lstStyle/>
          <a:p>
            <a:r>
              <a:rPr lang="en-US" dirty="0" smtClean="0"/>
              <a:t>Authorized  March 2015 in Section 570 of the Fiscal </a:t>
            </a:r>
            <a:r>
              <a:rPr lang="en-US" dirty="0"/>
              <a:t>Y</a:t>
            </a:r>
            <a:r>
              <a:rPr lang="en-US" dirty="0" smtClean="0"/>
              <a:t>ear 2015 DHS Appropriations Act</a:t>
            </a:r>
          </a:p>
          <a:p>
            <a:r>
              <a:rPr lang="en-US" dirty="0" smtClean="0"/>
              <a:t>FEMA Regions </a:t>
            </a:r>
            <a:r>
              <a:rPr lang="en-US" dirty="0" smtClean="0"/>
              <a:t>8, 9 </a:t>
            </a:r>
            <a:r>
              <a:rPr lang="en-US" dirty="0" smtClean="0"/>
              <a:t>and 10 are part of pilot program</a:t>
            </a:r>
          </a:p>
          <a:p>
            <a:r>
              <a:rPr lang="en-US" dirty="0" smtClean="0"/>
              <a:t>Authorizes FEMA to provide </a:t>
            </a:r>
            <a:r>
              <a:rPr lang="en-US" dirty="0"/>
              <a:t>H</a:t>
            </a:r>
            <a:r>
              <a:rPr lang="en-US" dirty="0" smtClean="0"/>
              <a:t>MGP assistance as a result of a FMAG declaration</a:t>
            </a:r>
          </a:p>
          <a:p>
            <a:r>
              <a:rPr lang="en-US" dirty="0" smtClean="0"/>
              <a:t>States and Territories that elect to become grantees with FMAG declarations from March 4, 2015 until </a:t>
            </a:r>
            <a:r>
              <a:rPr lang="en-US" dirty="0" smtClean="0"/>
              <a:t>December 11, </a:t>
            </a:r>
            <a:r>
              <a:rPr lang="en-US" dirty="0" smtClean="0"/>
              <a:t>2015</a:t>
            </a:r>
          </a:p>
          <a:p>
            <a:r>
              <a:rPr lang="en-US" dirty="0" smtClean="0"/>
              <a:t>Federally recognized Tribal </a:t>
            </a:r>
            <a:r>
              <a:rPr lang="en-US" dirty="0"/>
              <a:t>G</a:t>
            </a:r>
            <a:r>
              <a:rPr lang="en-US" dirty="0" smtClean="0"/>
              <a:t>overnments with land burned within FMAG declarations may elect to become Grantees or Sub-grantees</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408181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FMAG-HMGP Pilot Program (cont’d)</a:t>
            </a:r>
            <a:endParaRPr lang="en-US" dirty="0"/>
          </a:p>
        </p:txBody>
      </p:sp>
      <p:sp>
        <p:nvSpPr>
          <p:cNvPr id="3" name="Content Placeholder 2"/>
          <p:cNvSpPr>
            <a:spLocks noGrp="1"/>
          </p:cNvSpPr>
          <p:nvPr>
            <p:ph idx="1"/>
          </p:nvPr>
        </p:nvSpPr>
        <p:spPr/>
        <p:txBody>
          <a:bodyPr>
            <a:normAutofit fontScale="92500"/>
          </a:bodyPr>
          <a:lstStyle/>
          <a:p>
            <a:r>
              <a:rPr lang="en-US" dirty="0"/>
              <a:t>Application period of 12 months from date of FMAG declaration</a:t>
            </a:r>
          </a:p>
          <a:p>
            <a:r>
              <a:rPr lang="en-US" dirty="0"/>
              <a:t>FEMA encourages expedited submission of applications within 90 days of notification availability </a:t>
            </a:r>
          </a:p>
          <a:p>
            <a:r>
              <a:rPr lang="en-US" dirty="0" smtClean="0"/>
              <a:t>Funds</a:t>
            </a:r>
            <a:endParaRPr lang="en-US" dirty="0"/>
          </a:p>
          <a:p>
            <a:pPr lvl="1"/>
            <a:r>
              <a:rPr lang="en-US" dirty="0"/>
              <a:t>Standard State or Tribal Mitigation Plans: $331,166 for each FMAG</a:t>
            </a:r>
          </a:p>
          <a:p>
            <a:pPr lvl="1"/>
            <a:r>
              <a:rPr lang="en-US" dirty="0"/>
              <a:t>Enhanced State or Tribal Mitigation Plans: $441,555 for each </a:t>
            </a:r>
            <a:r>
              <a:rPr lang="en-US" dirty="0" smtClean="0"/>
              <a:t>FMAG</a:t>
            </a:r>
          </a:p>
          <a:p>
            <a:pPr lvl="1"/>
            <a:r>
              <a:rPr lang="en-US" dirty="0" smtClean="0"/>
              <a:t>These funds remain even if a FMAG declaration evolves into a major Presidential disaster declaration under the Stafford Act</a:t>
            </a:r>
          </a:p>
          <a:p>
            <a:pPr lvl="1"/>
            <a:r>
              <a:rPr lang="en-US" dirty="0" smtClean="0"/>
              <a:t>Funds cannot be combined with other FMAG HMGP or HMGP sources</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46474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FMAG-HMGP Pilot Program: Tribes</a:t>
            </a:r>
            <a:endParaRPr lang="en-US" dirty="0"/>
          </a:p>
        </p:txBody>
      </p:sp>
      <p:sp>
        <p:nvSpPr>
          <p:cNvPr id="3" name="Content Placeholder 2"/>
          <p:cNvSpPr>
            <a:spLocks noGrp="1"/>
          </p:cNvSpPr>
          <p:nvPr>
            <p:ph idx="1"/>
          </p:nvPr>
        </p:nvSpPr>
        <p:spPr>
          <a:xfrm>
            <a:off x="152400" y="1143000"/>
            <a:ext cx="12031494" cy="5105401"/>
          </a:xfrm>
        </p:spPr>
        <p:txBody>
          <a:bodyPr/>
          <a:lstStyle/>
          <a:p>
            <a:r>
              <a:rPr lang="en-US" dirty="0" smtClean="0"/>
              <a:t>Tribes may elect to apply as a Grantee if they have an approved tribal mitigation plan</a:t>
            </a:r>
          </a:p>
          <a:p>
            <a:r>
              <a:rPr lang="en-US" dirty="0" smtClean="0"/>
              <a:t>$331,166 per FMAG provided for tribes with Standard Tribal Mitigation Plans</a:t>
            </a:r>
          </a:p>
          <a:p>
            <a:r>
              <a:rPr lang="en-US" dirty="0" smtClean="0"/>
              <a:t>Tribes must have burned land within the FMAG declared counties to be eligible as a grantee</a:t>
            </a:r>
          </a:p>
          <a:p>
            <a:r>
              <a:rPr lang="en-US" dirty="0"/>
              <a:t>Tribes without land burned in FMAG declarations may only apply as a </a:t>
            </a:r>
            <a:r>
              <a:rPr lang="en-US" dirty="0" smtClean="0"/>
              <a:t>sub-grantee </a:t>
            </a:r>
            <a:r>
              <a:rPr lang="en-US" dirty="0"/>
              <a:t>if the </a:t>
            </a:r>
            <a:r>
              <a:rPr lang="en-US" dirty="0" smtClean="0"/>
              <a:t>county </a:t>
            </a:r>
            <a:r>
              <a:rPr lang="en-US" dirty="0"/>
              <a:t>is </a:t>
            </a:r>
            <a:r>
              <a:rPr lang="en-US" dirty="0" smtClean="0"/>
              <a:t>declared</a:t>
            </a:r>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208193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 Mitigation Grant Program (HMGP)</a:t>
            </a:r>
            <a:endParaRPr lang="en-US" dirty="0"/>
          </a:p>
        </p:txBody>
      </p:sp>
      <p:sp>
        <p:nvSpPr>
          <p:cNvPr id="3" name="Content Placeholder 2"/>
          <p:cNvSpPr>
            <a:spLocks noGrp="1"/>
          </p:cNvSpPr>
          <p:nvPr>
            <p:ph idx="1"/>
          </p:nvPr>
        </p:nvSpPr>
        <p:spPr/>
        <p:txBody>
          <a:bodyPr/>
          <a:lstStyle/>
          <a:p>
            <a:r>
              <a:rPr lang="en-US" dirty="0" smtClean="0"/>
              <a:t>FMAG HMGP is similar to traditional HGMP with the following exceptions:</a:t>
            </a:r>
          </a:p>
          <a:p>
            <a:pPr lvl="1"/>
            <a:r>
              <a:rPr lang="en-US" dirty="0" smtClean="0"/>
              <a:t>A FMAG declaration rather than a major Presidential disaster declaration activates the HMGP assistance</a:t>
            </a:r>
          </a:p>
          <a:p>
            <a:pPr lvl="1"/>
            <a:r>
              <a:rPr lang="en-US" dirty="0" smtClean="0"/>
              <a:t>Eligibility for FMAG HMGP is restricted to the Burn Impacted Area</a:t>
            </a:r>
            <a:br>
              <a:rPr lang="en-US" dirty="0" smtClean="0"/>
            </a:br>
            <a:r>
              <a:rPr lang="en-US" dirty="0" smtClean="0"/>
              <a:t>The funding amounts are based on a national aggregate for each FMAG declaration</a:t>
            </a:r>
          </a:p>
          <a:p>
            <a:r>
              <a:rPr lang="en-US" dirty="0"/>
              <a:t>FEMA pays a portion of project costs (75%) and successful applicants provide a non-federal cost share (25%). </a:t>
            </a:r>
          </a:p>
          <a:p>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320431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Sub-grantee Eligibility</a:t>
            </a:r>
            <a:endParaRPr lang="en-US" dirty="0"/>
          </a:p>
        </p:txBody>
      </p:sp>
      <p:sp>
        <p:nvSpPr>
          <p:cNvPr id="3" name="Content Placeholder 2"/>
          <p:cNvSpPr>
            <a:spLocks noGrp="1"/>
          </p:cNvSpPr>
          <p:nvPr>
            <p:ph idx="1"/>
          </p:nvPr>
        </p:nvSpPr>
        <p:spPr/>
        <p:txBody>
          <a:bodyPr/>
          <a:lstStyle/>
          <a:p>
            <a:r>
              <a:rPr lang="en-US" dirty="0" smtClean="0"/>
              <a:t>Resource: </a:t>
            </a:r>
            <a:r>
              <a:rPr lang="en-US" dirty="0" smtClean="0">
                <a:hlinkClick r:id="rId3"/>
              </a:rPr>
              <a:t>Hazard Mitigation Assistance (HMA) Guidance published February 2015</a:t>
            </a:r>
            <a:endParaRPr lang="en-US" dirty="0" smtClean="0"/>
          </a:p>
          <a:p>
            <a:r>
              <a:rPr lang="en-US" dirty="0" smtClean="0"/>
              <a:t>Burn Impacted Area defined as any jurisdiction (county, city, special district, tribe) within the counties identified on the FMAG</a:t>
            </a:r>
          </a:p>
          <a:p>
            <a:r>
              <a:rPr lang="en-US" dirty="0" smtClean="0"/>
              <a:t>Sub-grantee must have a FEMA approved natural hazard mitigation plan meeting 201.6 or 201.7 requirements</a:t>
            </a:r>
          </a:p>
          <a:p>
            <a:r>
              <a:rPr lang="en-US" dirty="0" smtClean="0"/>
              <a:t>Capabilities to manage the grant</a:t>
            </a:r>
            <a:endParaRPr lang="en-US" dirty="0"/>
          </a:p>
        </p:txBody>
      </p:sp>
      <p:sp>
        <p:nvSpPr>
          <p:cNvPr id="4" name="Slide Number Placeholder 3"/>
          <p:cNvSpPr>
            <a:spLocks noGrp="1"/>
          </p:cNvSpPr>
          <p:nvPr>
            <p:ph type="sldNum" sz="quarter" idx="12"/>
          </p:nvPr>
        </p:nvSpPr>
        <p:spPr/>
        <p:txBody>
          <a:bodyPr/>
          <a:lstStyle/>
          <a:p>
            <a:fld id="{49325093-E1E0-4333-9F7D-D8B84C002F1A}"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416325546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25f5432-6db8-4c92-bf1a-11bc4127a82a">C4KEUJAWW2TT-158185000-280</_dlc_DocId>
    <_dlc_DocIdUrl xmlns="125f5432-6db8-4c92-bf1a-11bc4127a82a">
      <Url>http://starr-team.eastus.cloudapp.azure.com:82/starr/RegionalWorkspaces/RegionX/_layouts/15/DocIdRedir.aspx?ID=C4KEUJAWW2TT-158185000-280</Url>
      <Description>C4KEUJAWW2TT-158185000-280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157888214064B46A1B7B118E79A2B6E" ma:contentTypeVersion="6" ma:contentTypeDescription="Create a new document." ma:contentTypeScope="" ma:versionID="c63e4ff5b069fa52b0fcb7a0fde9fb2a">
  <xsd:schema xmlns:xsd="http://www.w3.org/2001/XMLSchema" xmlns:xs="http://www.w3.org/2001/XMLSchema" xmlns:p="http://schemas.microsoft.com/office/2006/metadata/properties" xmlns:ns2="281796a7-ebea-4a32-9891-89bf26d50299" xmlns:ns3="f9acf1a2-cd38-4a2e-9767-4e25e515f6b1" targetNamespace="http://schemas.microsoft.com/office/2006/metadata/properties" ma:root="true" ma:fieldsID="65f78c9bb73b80a9bc08be5a38e0bc7e" ns2:_="" ns3:_="">
    <xsd:import namespace="281796a7-ebea-4a32-9891-89bf26d50299"/>
    <xsd:import namespace="f9acf1a2-cd38-4a2e-9767-4e25e515f6b1"/>
    <xsd:element name="properties">
      <xsd:complexType>
        <xsd:sequence>
          <xsd:element name="documentManagement">
            <xsd:complexType>
              <xsd:all>
                <xsd:element ref="ns2:_dlc_DocId" minOccurs="0"/>
                <xsd:element ref="ns2:_dlc_DocIdUrl" minOccurs="0"/>
                <xsd:element ref="ns2:_dlc_DocIdPersistId" minOccurs="0"/>
                <xsd:element ref="ns3:a41390e6a30049ce8e66f8ef367e1371" minOccurs="0"/>
                <xsd:element ref="ns2:TaxCatchAll"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796a7-ebea-4a32-9891-89bf26d5029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fbb2ceaf-8be3-460d-a09a-0a77c6c09930}" ma:internalName="TaxCatchAll" ma:showField="CatchAllData" ma:web="281796a7-ebea-4a32-9891-89bf26d50299">
      <xsd:complexType>
        <xsd:complexContent>
          <xsd:extension base="dms:MultiChoiceLookup">
            <xsd:sequence>
              <xsd:element name="Value" type="dms:Lookup" maxOccurs="unbounded" minOccurs="0" nillable="true"/>
            </xsd:sequence>
          </xsd:extension>
        </xsd:complexContent>
      </xsd:complexType>
    </xsd:element>
    <xsd:element name="TaxKeywordTaxHTField" ma:index="15" nillable="true" ma:taxonomy="true" ma:internalName="TaxKeywordTaxHTField" ma:taxonomyFieldName="TaxKeyword" ma:displayName="Enterprise Keywords" ma:fieldId="{23f27201-bee3-471e-b2e7-b64fd8b7ca38}" ma:taxonomyMulti="true" ma:sspId="1f9c796e-3dd3-40b5-bc8a-b5fd9405565a"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acf1a2-cd38-4a2e-9767-4e25e515f6b1" elementFormDefault="qualified">
    <xsd:import namespace="http://schemas.microsoft.com/office/2006/documentManagement/types"/>
    <xsd:import namespace="http://schemas.microsoft.com/office/infopath/2007/PartnerControls"/>
    <xsd:element name="a41390e6a30049ce8e66f8ef367e1371" ma:index="12" nillable="true" ma:taxonomy="true" ma:internalName="a41390e6a30049ce8e66f8ef367e1371" ma:taxonomyFieldName="Hazards" ma:displayName="Hazards" ma:default="" ma:fieldId="{a41390e6-a300-49ce-8e66-f8ef367e1371}" ma:sspId="1f9c796e-3dd3-40b5-bc8a-b5fd9405565a" ma:termSetId="96705ebb-abd5-4944-927e-1d0a7a3f79e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ct:contentTypeSchema xmlns:ct="http://schemas.microsoft.com/office/2006/metadata/contentType" xmlns:ma="http://schemas.microsoft.com/office/2006/metadata/properties/metaAttributes" ct:_="" ma:_="" ma:contentTypeName="Document" ma:contentTypeID="0x0101002C9D29A421BC3649889FAFE602C29C9B" ma:contentTypeVersion="2" ma:contentTypeDescription="Create a new document." ma:contentTypeScope="" ma:versionID="4fde286e6e1c4e32850304e3fa38ffb9">
  <xsd:schema xmlns:xsd="http://www.w3.org/2001/XMLSchema" xmlns:xs="http://www.w3.org/2001/XMLSchema" xmlns:p="http://schemas.microsoft.com/office/2006/metadata/properties" xmlns:ns1="http://schemas.microsoft.com/sharepoint/v3" xmlns:ns2="125f5432-6db8-4c92-bf1a-11bc4127a82a" targetNamespace="http://schemas.microsoft.com/office/2006/metadata/properties" ma:root="true" ma:fieldsID="2b55bb583f23d5772345e3c9a2a8bbf1" ns1:_="" ns2:_="">
    <xsd:import namespace="http://schemas.microsoft.com/sharepoint/v3"/>
    <xsd:import namespace="125f5432-6db8-4c92-bf1a-11bc4127a82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5f5432-6db8-4c92-bf1a-11bc4127a82a"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55785-86F2-4E8A-84AF-C63F1EBB77F6}"/>
</file>

<file path=customXml/itemProps2.xml><?xml version="1.0" encoding="utf-8"?>
<ds:datastoreItem xmlns:ds="http://schemas.openxmlformats.org/officeDocument/2006/customXml" ds:itemID="{B47226F0-D1FD-411C-8AB9-FC9BB3DAE73C}"/>
</file>

<file path=customXml/itemProps3.xml><?xml version="1.0" encoding="utf-8"?>
<ds:datastoreItem xmlns:ds="http://schemas.openxmlformats.org/officeDocument/2006/customXml" ds:itemID="{E02C27BF-891E-4C52-B965-AE24CF0BFAA0}"/>
</file>

<file path=customXml/itemProps4.xml><?xml version="1.0" encoding="utf-8"?>
<ds:datastoreItem xmlns:ds="http://schemas.openxmlformats.org/officeDocument/2006/customXml" ds:itemID="{CF6FEC43-C7FB-4CD6-86DC-BC6C04247029}"/>
</file>

<file path=customXml/itemProps5.xml><?xml version="1.0" encoding="utf-8"?>
<ds:datastoreItem xmlns:ds="http://schemas.openxmlformats.org/officeDocument/2006/customXml" ds:itemID="{77B9EB0A-E9DC-4404-93A2-09BEB73DC12C}"/>
</file>

<file path=docProps/app.xml><?xml version="1.0" encoding="utf-8"?>
<Properties xmlns="http://schemas.openxmlformats.org/officeDocument/2006/extended-properties" xmlns:vt="http://schemas.openxmlformats.org/officeDocument/2006/docPropsVTypes">
  <Template>DHS_Template</Template>
  <TotalTime>42457</TotalTime>
  <Words>1497</Words>
  <Application>Microsoft Office PowerPoint</Application>
  <PresentationFormat>Widescreen</PresentationFormat>
  <Paragraphs>289</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vt:lpstr>
      <vt:lpstr>Times New Roman</vt:lpstr>
      <vt:lpstr>2_Office Theme</vt:lpstr>
      <vt:lpstr>FEMA Fire Management Assistance Grant (FMAG) – Hazard Mitigation Grant Program (HMGP)  Pilot Program</vt:lpstr>
      <vt:lpstr>Agenda</vt:lpstr>
      <vt:lpstr>Fire Management Assistance Grant</vt:lpstr>
      <vt:lpstr>FMAGs in Region 10</vt:lpstr>
      <vt:lpstr>FMAG-HMGP Pilot Program</vt:lpstr>
      <vt:lpstr>FMAG-HMGP Pilot Program (cont’d)</vt:lpstr>
      <vt:lpstr>FMAG-HMGP Pilot Program: Tribes</vt:lpstr>
      <vt:lpstr>Hazard Mitigation Grant Program (HMGP)</vt:lpstr>
      <vt:lpstr>Sub-grantee Eligibility</vt:lpstr>
      <vt:lpstr>Project Eligibility</vt:lpstr>
      <vt:lpstr>Project Eligibility (cont’d)</vt:lpstr>
      <vt:lpstr>Project Considerations</vt:lpstr>
      <vt:lpstr>Project Consideration (cont’d)</vt:lpstr>
      <vt:lpstr>Goal: Fire Adapted Communities</vt:lpstr>
      <vt:lpstr>What does FAC look like?</vt:lpstr>
      <vt:lpstr>AK FY15 FMAGs</vt:lpstr>
      <vt:lpstr>ID FY15 FMAGs</vt:lpstr>
      <vt:lpstr>OR FY15 FMAGs</vt:lpstr>
      <vt:lpstr>WA FY15 FMAGs</vt:lpstr>
      <vt:lpstr>Resources</vt:lpstr>
      <vt:lpstr>State Contacts – Hazard Mitigation Officers</vt:lpstr>
      <vt:lpstr>FEMA Region 10 Contacts</vt:lpstr>
    </vt:vector>
  </TitlesOfParts>
  <Company>FEMA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Internal Collaboration Briefing</dc:title>
  <dc:creator>Holt, Brett</dc:creator>
  <cp:lastModifiedBy>brett.holt@fema.dhs.gov</cp:lastModifiedBy>
  <cp:revision>916</cp:revision>
  <cp:lastPrinted>2014-12-19T15:38:11Z</cp:lastPrinted>
  <dcterms:created xsi:type="dcterms:W3CDTF">2003-08-19T22:15:17Z</dcterms:created>
  <dcterms:modified xsi:type="dcterms:W3CDTF">2015-10-14T20:09:34Z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0x0101002C9D29A421BC3649889FAFE602C29C9B</vt:lpwstr>
  </property>
  <property fmtid="{D5CDD505-2E9C-101B-9397-08002B2CF9AE}" pid="3" name="Originating_x0020_Location">
    <vt:lpwstr/>
  </property>
  <property fmtid="{D5CDD505-2E9C-101B-9397-08002B2CF9AE}" pid="4" name="Subject Location">
    <vt:lpwstr/>
  </property>
  <property fmtid="{D5CDD505-2E9C-101B-9397-08002B2CF9AE}" pid="5" name="Owning_x0020_Organization">
    <vt:lpwstr/>
  </property>
  <property fmtid="{D5CDD505-2E9C-101B-9397-08002B2CF9AE}" pid="6" name="Owning Organization">
    <vt:lpwstr/>
  </property>
  <property fmtid="{D5CDD505-2E9C-101B-9397-08002B2CF9AE}" pid="7" name="Originating Location">
    <vt:lpwstr/>
  </property>
  <property fmtid="{D5CDD505-2E9C-101B-9397-08002B2CF9AE}" pid="8" name="_dlc_DocIdItemGuid">
    <vt:lpwstr>d5cae30b-16fa-41d5-92ea-3d8e2c60f693</vt:lpwstr>
  </property>
</Properties>
</file>