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tags/tag1.xml" ContentType="application/vnd.openxmlformats-officedocument.presentationml.tags+xml"/>
  <Override PartName="/customXml/itemProps6.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1.xml" ContentType="application/vnd.openxmlformats-officedocument.customXmlProperties+xml"/>
  <Override PartName="/customXml/itemProps7.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7"/>
  </p:sldMasterIdLst>
  <p:notesMasterIdLst>
    <p:notesMasterId r:id="rId23"/>
  </p:notesMasterIdLst>
  <p:sldIdLst>
    <p:sldId id="272" r:id="rId8"/>
    <p:sldId id="276" r:id="rId9"/>
    <p:sldId id="287" r:id="rId10"/>
    <p:sldId id="289" r:id="rId11"/>
    <p:sldId id="288" r:id="rId12"/>
    <p:sldId id="286" r:id="rId13"/>
    <p:sldId id="284" r:id="rId14"/>
    <p:sldId id="283" r:id="rId15"/>
    <p:sldId id="273" r:id="rId16"/>
    <p:sldId id="275" r:id="rId17"/>
    <p:sldId id="277" r:id="rId18"/>
    <p:sldId id="278" r:id="rId19"/>
    <p:sldId id="279" r:id="rId20"/>
    <p:sldId id="282" r:id="rId21"/>
    <p:sldId id="285" r:id="rId22"/>
  </p:sldIdLst>
  <p:sldSz cx="9144000" cy="6858000" type="screen4x3"/>
  <p:notesSz cx="7315200" cy="96012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F0"/>
    <a:srgbClr val="DDDEDF"/>
    <a:srgbClr val="C1C2C4"/>
    <a:srgbClr val="5B5C5E"/>
    <a:srgbClr val="0078AE"/>
    <a:srgbClr val="C41230"/>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3597" autoAdjust="0"/>
  </p:normalViewPr>
  <p:slideViewPr>
    <p:cSldViewPr snapToGrid="0" snapToObjects="1">
      <p:cViewPr>
        <p:scale>
          <a:sx n="67" d="100"/>
          <a:sy n="67" d="100"/>
        </p:scale>
        <p:origin x="-171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ustomXml" Target="../customXml/item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ags" Target="tags/tag1.xml"/><Relationship Id="rId28" Type="http://schemas.openxmlformats.org/officeDocument/2006/relationships/tableStyles" Target="tableStyles.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27" Type="http://schemas.openxmlformats.org/officeDocument/2006/relationships/theme" Target="theme/theme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000DD9DE-5149-47C2-BED5-66CCCAA0183D}" type="datetimeFigureOut">
              <a:rPr lang="en-US" smtClean="0"/>
              <a:t>4/21/2015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5E038C00-93D8-4E8E-94D6-DD287C9D4519}" type="slidenum">
              <a:rPr lang="en-US" smtClean="0"/>
              <a:t>‹#›</a:t>
            </a:fld>
            <a:endParaRPr lang="en-US"/>
          </a:p>
        </p:txBody>
      </p:sp>
    </p:spTree>
    <p:extLst>
      <p:ext uri="{BB962C8B-B14F-4D97-AF65-F5344CB8AC3E}">
        <p14:creationId xmlns:p14="http://schemas.microsoft.com/office/powerpoint/2010/main" val="88842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Mr. Brett Holt is a Hazard Mitigation Planner in Region 10. His natural hazard of choice is </a:t>
            </a:r>
            <a:r>
              <a:rPr lang="en-US" sz="1200" kern="1200" dirty="0" err="1" smtClean="0">
                <a:solidFill>
                  <a:schemeClr val="tx1"/>
                </a:solidFill>
                <a:effectLst/>
                <a:latin typeface="+mn-lt"/>
                <a:ea typeface="+mn-ea"/>
                <a:cs typeface="+mn-cs"/>
              </a:rPr>
              <a:t>wildland</a:t>
            </a:r>
            <a:r>
              <a:rPr lang="en-US" sz="1200" kern="1200" dirty="0" smtClean="0">
                <a:solidFill>
                  <a:schemeClr val="tx1"/>
                </a:solidFill>
                <a:effectLst/>
                <a:latin typeface="+mn-lt"/>
                <a:ea typeface="+mn-ea"/>
                <a:cs typeface="+mn-cs"/>
              </a:rPr>
              <a:t> fire having start his federal career as a </a:t>
            </a:r>
            <a:r>
              <a:rPr lang="en-US" sz="1200" kern="1200" dirty="0" err="1" smtClean="0">
                <a:solidFill>
                  <a:schemeClr val="tx1"/>
                </a:solidFill>
                <a:effectLst/>
                <a:latin typeface="+mn-lt"/>
                <a:ea typeface="+mn-ea"/>
                <a:cs typeface="+mn-cs"/>
              </a:rPr>
              <a:t>wildland</a:t>
            </a:r>
            <a:r>
              <a:rPr lang="en-US" sz="1200" kern="1200" dirty="0" smtClean="0">
                <a:solidFill>
                  <a:schemeClr val="tx1"/>
                </a:solidFill>
                <a:effectLst/>
                <a:latin typeface="+mn-lt"/>
                <a:ea typeface="+mn-ea"/>
                <a:cs typeface="+mn-cs"/>
              </a:rPr>
              <a:t> firefighter in 1998 in Prineville, Oregon and remaining involved with wildfire since this time. At FEMA, Mr. Holt has coordinated efforts between Region 10 and the Cohesive </a:t>
            </a:r>
            <a:r>
              <a:rPr lang="en-US" sz="1200" kern="1200" dirty="0" err="1" smtClean="0">
                <a:solidFill>
                  <a:schemeClr val="tx1"/>
                </a:solidFill>
                <a:effectLst/>
                <a:latin typeface="+mn-lt"/>
                <a:ea typeface="+mn-ea"/>
                <a:cs typeface="+mn-cs"/>
              </a:rPr>
              <a:t>Wildland</a:t>
            </a:r>
            <a:r>
              <a:rPr lang="en-US" sz="1200" kern="1200" dirty="0" smtClean="0">
                <a:solidFill>
                  <a:schemeClr val="tx1"/>
                </a:solidFill>
                <a:effectLst/>
                <a:latin typeface="+mn-lt"/>
                <a:ea typeface="+mn-ea"/>
                <a:cs typeface="+mn-cs"/>
              </a:rPr>
              <a:t> Fire Management Strategy Committee to leverage resources and improve program implementation. He is involved in the development of a State specific Mitigation Planning Review Tools which address both requirements of Natural Hazard Mitigation Plans and Community Wildfire Protection Plans (CWPPs). He continues to reach out to Federal and State agencies to educate others on Natural Hazard Mitigation Planning and how programs and agencies can support each other. Prior to working at FEMA, Mr. Holt worked for MIG, Inc. where he developed the City of Portland, Oregon’s Wildfire Gap Analysis. This document provided the framework for the City to improve its mitigation, preparedness, and responses efforts. Mr. Holt’s previous federal experience includes working as a </a:t>
            </a:r>
            <a:r>
              <a:rPr lang="en-US" sz="1200" kern="1200" dirty="0" err="1" smtClean="0">
                <a:solidFill>
                  <a:schemeClr val="tx1"/>
                </a:solidFill>
                <a:effectLst/>
                <a:latin typeface="+mn-lt"/>
                <a:ea typeface="+mn-ea"/>
                <a:cs typeface="+mn-cs"/>
              </a:rPr>
              <a:t>wildland</a:t>
            </a:r>
            <a:r>
              <a:rPr lang="en-US" sz="1200" kern="1200" dirty="0" smtClean="0">
                <a:solidFill>
                  <a:schemeClr val="tx1"/>
                </a:solidFill>
                <a:effectLst/>
                <a:latin typeface="+mn-lt"/>
                <a:ea typeface="+mn-ea"/>
                <a:cs typeface="+mn-cs"/>
              </a:rPr>
              <a:t> firefighter with the National Park Service, U.S. Forest Service, and Bureau of Land Management. His duties included supervising and training crew members in firefighting tactics, implementing fuel reduction projects, and developing prescribed burn plans. Mr. Holt has a Masters of Community and Regional Planning from the University of Oregon, and Bachelor of Arts degree in Environmental Studies from San Jose State University.</a:t>
            </a:r>
          </a:p>
        </p:txBody>
      </p:sp>
      <p:sp>
        <p:nvSpPr>
          <p:cNvPr id="4" name="Slide Number Placeholder 3"/>
          <p:cNvSpPr>
            <a:spLocks noGrp="1"/>
          </p:cNvSpPr>
          <p:nvPr>
            <p:ph type="sldNum" sz="quarter" idx="10"/>
          </p:nvPr>
        </p:nvSpPr>
        <p:spPr/>
        <p:txBody>
          <a:bodyPr/>
          <a:lstStyle/>
          <a:p>
            <a:fld id="{5E038C00-93D8-4E8E-94D6-DD287C9D4519}" type="slidenum">
              <a:rPr lang="en-US" smtClean="0"/>
              <a:t>1</a:t>
            </a:fld>
            <a:endParaRPr lang="en-US"/>
          </a:p>
        </p:txBody>
      </p:sp>
    </p:spTree>
    <p:extLst>
      <p:ext uri="{BB962C8B-B14F-4D97-AF65-F5344CB8AC3E}">
        <p14:creationId xmlns:p14="http://schemas.microsoft.com/office/powerpoint/2010/main" val="1761417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Idaho calls this the State Risk Portfolio, this is essentially their</a:t>
            </a:r>
            <a:r>
              <a:rPr lang="en-US" baseline="0" dirty="0" smtClean="0"/>
              <a:t> prioritization of watersheds for the State Business Plan each State produces.</a:t>
            </a:r>
            <a:endParaRPr lang="en-US" dirty="0"/>
          </a:p>
        </p:txBody>
      </p:sp>
      <p:sp>
        <p:nvSpPr>
          <p:cNvPr id="4" name="Slide Number Placeholder 3"/>
          <p:cNvSpPr>
            <a:spLocks noGrp="1"/>
          </p:cNvSpPr>
          <p:nvPr>
            <p:ph type="sldNum" sz="quarter" idx="10"/>
          </p:nvPr>
        </p:nvSpPr>
        <p:spPr/>
        <p:txBody>
          <a:bodyPr/>
          <a:lstStyle/>
          <a:p>
            <a:fld id="{5E038C00-93D8-4E8E-94D6-DD287C9D4519}" type="slidenum">
              <a:rPr lang="en-US" smtClean="0"/>
              <a:t>13</a:t>
            </a:fld>
            <a:endParaRPr lang="en-US"/>
          </a:p>
        </p:txBody>
      </p:sp>
    </p:spTree>
    <p:extLst>
      <p:ext uri="{BB962C8B-B14F-4D97-AF65-F5344CB8AC3E}">
        <p14:creationId xmlns:p14="http://schemas.microsoft.com/office/powerpoint/2010/main" val="391499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your Silver Jackets</a:t>
            </a:r>
            <a:r>
              <a:rPr lang="en-US" baseline="0" dirty="0" smtClean="0"/>
              <a:t> lead to discuss possible opportunities. Perhaps this is led by a Regional Engineer or Risk Analyst but you support the effort. </a:t>
            </a:r>
            <a:endParaRPr lang="en-US" dirty="0"/>
          </a:p>
        </p:txBody>
      </p:sp>
      <p:sp>
        <p:nvSpPr>
          <p:cNvPr id="4" name="Slide Number Placeholder 3"/>
          <p:cNvSpPr>
            <a:spLocks noGrp="1"/>
          </p:cNvSpPr>
          <p:nvPr>
            <p:ph type="sldNum" sz="quarter" idx="10"/>
          </p:nvPr>
        </p:nvSpPr>
        <p:spPr/>
        <p:txBody>
          <a:bodyPr/>
          <a:lstStyle/>
          <a:p>
            <a:fld id="{5E038C00-93D8-4E8E-94D6-DD287C9D4519}" type="slidenum">
              <a:rPr lang="en-US" smtClean="0"/>
              <a:t>14</a:t>
            </a:fld>
            <a:endParaRPr lang="en-US"/>
          </a:p>
        </p:txBody>
      </p:sp>
    </p:spTree>
    <p:extLst>
      <p:ext uri="{BB962C8B-B14F-4D97-AF65-F5344CB8AC3E}">
        <p14:creationId xmlns:p14="http://schemas.microsoft.com/office/powerpoint/2010/main" val="110132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38C00-93D8-4E8E-94D6-DD287C9D4519}" type="slidenum">
              <a:rPr lang="en-US" smtClean="0"/>
              <a:t>15</a:t>
            </a:fld>
            <a:endParaRPr lang="en-US"/>
          </a:p>
        </p:txBody>
      </p:sp>
    </p:spTree>
    <p:extLst>
      <p:ext uri="{BB962C8B-B14F-4D97-AF65-F5344CB8AC3E}">
        <p14:creationId xmlns:p14="http://schemas.microsoft.com/office/powerpoint/2010/main" val="404941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this may be new for some Regions while others Regions are already doing these</a:t>
            </a:r>
            <a:r>
              <a:rPr lang="en-US" baseline="0" dirty="0" smtClean="0"/>
              <a:t> suggestions</a:t>
            </a:r>
            <a:r>
              <a:rPr lang="en-US" dirty="0" smtClean="0"/>
              <a:t>. This is all about sharing ideas.</a:t>
            </a:r>
            <a:endParaRPr lang="en-US" dirty="0"/>
          </a:p>
        </p:txBody>
      </p:sp>
      <p:sp>
        <p:nvSpPr>
          <p:cNvPr id="4" name="Slide Number Placeholder 3"/>
          <p:cNvSpPr>
            <a:spLocks noGrp="1"/>
          </p:cNvSpPr>
          <p:nvPr>
            <p:ph type="sldNum" sz="quarter" idx="10"/>
          </p:nvPr>
        </p:nvSpPr>
        <p:spPr/>
        <p:txBody>
          <a:bodyPr/>
          <a:lstStyle/>
          <a:p>
            <a:fld id="{5E038C00-93D8-4E8E-94D6-DD287C9D4519}" type="slidenum">
              <a:rPr lang="en-US" smtClean="0"/>
              <a:t>2</a:t>
            </a:fld>
            <a:endParaRPr lang="en-US"/>
          </a:p>
        </p:txBody>
      </p:sp>
    </p:spTree>
    <p:extLst>
      <p:ext uri="{BB962C8B-B14F-4D97-AF65-F5344CB8AC3E}">
        <p14:creationId xmlns:p14="http://schemas.microsoft.com/office/powerpoint/2010/main" val="94522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State Leads for the</a:t>
            </a:r>
            <a:r>
              <a:rPr lang="en-US" baseline="0" dirty="0" smtClean="0"/>
              <a:t> specific data. We will need to follow up to find out the State Lead Agencies. </a:t>
            </a:r>
            <a:endParaRPr lang="en-US" dirty="0"/>
          </a:p>
        </p:txBody>
      </p:sp>
      <p:sp>
        <p:nvSpPr>
          <p:cNvPr id="4" name="Slide Number Placeholder 3"/>
          <p:cNvSpPr>
            <a:spLocks noGrp="1"/>
          </p:cNvSpPr>
          <p:nvPr>
            <p:ph type="sldNum" sz="quarter" idx="10"/>
          </p:nvPr>
        </p:nvSpPr>
        <p:spPr/>
        <p:txBody>
          <a:bodyPr/>
          <a:lstStyle/>
          <a:p>
            <a:fld id="{5E038C00-93D8-4E8E-94D6-DD287C9D4519}" type="slidenum">
              <a:rPr lang="en-US" smtClean="0"/>
              <a:t>6</a:t>
            </a:fld>
            <a:endParaRPr lang="en-US"/>
          </a:p>
        </p:txBody>
      </p:sp>
    </p:spTree>
    <p:extLst>
      <p:ext uri="{BB962C8B-B14F-4D97-AF65-F5344CB8AC3E}">
        <p14:creationId xmlns:p14="http://schemas.microsoft.com/office/powerpoint/2010/main" val="426244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areas with bold are areas we can look at supporting through the Planning Program.</a:t>
            </a:r>
            <a:endParaRPr lang="en-US" dirty="0"/>
          </a:p>
        </p:txBody>
      </p:sp>
      <p:sp>
        <p:nvSpPr>
          <p:cNvPr id="4" name="Slide Number Placeholder 3"/>
          <p:cNvSpPr>
            <a:spLocks noGrp="1"/>
          </p:cNvSpPr>
          <p:nvPr>
            <p:ph type="sldNum" sz="quarter" idx="10"/>
          </p:nvPr>
        </p:nvSpPr>
        <p:spPr/>
        <p:txBody>
          <a:bodyPr/>
          <a:lstStyle/>
          <a:p>
            <a:fld id="{5E038C00-93D8-4E8E-94D6-DD287C9D4519}" type="slidenum">
              <a:rPr lang="en-US" smtClean="0"/>
              <a:t>7</a:t>
            </a:fld>
            <a:endParaRPr lang="en-US"/>
          </a:p>
        </p:txBody>
      </p:sp>
    </p:spTree>
    <p:extLst>
      <p:ext uri="{BB962C8B-B14F-4D97-AF65-F5344CB8AC3E}">
        <p14:creationId xmlns:p14="http://schemas.microsoft.com/office/powerpoint/2010/main" val="423159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r>
              <a:rPr lang="en-US" baseline="0" dirty="0" smtClean="0"/>
              <a:t> a community if it is located within your Region. </a:t>
            </a:r>
            <a:endParaRPr lang="en-US" dirty="0"/>
          </a:p>
        </p:txBody>
      </p:sp>
      <p:sp>
        <p:nvSpPr>
          <p:cNvPr id="4" name="Slide Number Placeholder 3"/>
          <p:cNvSpPr>
            <a:spLocks noGrp="1"/>
          </p:cNvSpPr>
          <p:nvPr>
            <p:ph type="sldNum" sz="quarter" idx="10"/>
          </p:nvPr>
        </p:nvSpPr>
        <p:spPr/>
        <p:txBody>
          <a:bodyPr/>
          <a:lstStyle/>
          <a:p>
            <a:fld id="{5E038C00-93D8-4E8E-94D6-DD287C9D4519}" type="slidenum">
              <a:rPr lang="en-US" smtClean="0"/>
              <a:t>8</a:t>
            </a:fld>
            <a:endParaRPr lang="en-US"/>
          </a:p>
        </p:txBody>
      </p:sp>
    </p:spTree>
    <p:extLst>
      <p:ext uri="{BB962C8B-B14F-4D97-AF65-F5344CB8AC3E}">
        <p14:creationId xmlns:p14="http://schemas.microsoft.com/office/powerpoint/2010/main" val="57572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draft</a:t>
            </a:r>
            <a:r>
              <a:rPr lang="en-US" baseline="0" dirty="0" smtClean="0"/>
              <a:t> will final version in the upcoming 6 months.</a:t>
            </a:r>
            <a:endParaRPr lang="en-US" dirty="0"/>
          </a:p>
        </p:txBody>
      </p:sp>
      <p:sp>
        <p:nvSpPr>
          <p:cNvPr id="4" name="Slide Number Placeholder 3"/>
          <p:cNvSpPr>
            <a:spLocks noGrp="1"/>
          </p:cNvSpPr>
          <p:nvPr>
            <p:ph type="sldNum" sz="quarter" idx="10"/>
          </p:nvPr>
        </p:nvSpPr>
        <p:spPr/>
        <p:txBody>
          <a:bodyPr/>
          <a:lstStyle/>
          <a:p>
            <a:fld id="{5E038C00-93D8-4E8E-94D6-DD287C9D4519}" type="slidenum">
              <a:rPr lang="en-US" smtClean="0"/>
              <a:t>9</a:t>
            </a:fld>
            <a:endParaRPr lang="en-US"/>
          </a:p>
        </p:txBody>
      </p:sp>
    </p:spTree>
    <p:extLst>
      <p:ext uri="{BB962C8B-B14F-4D97-AF65-F5344CB8AC3E}">
        <p14:creationId xmlns:p14="http://schemas.microsoft.com/office/powerpoint/2010/main" val="357023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in draft. Unsure of final document.</a:t>
            </a:r>
            <a:endParaRPr lang="en-US" dirty="0"/>
          </a:p>
        </p:txBody>
      </p:sp>
      <p:sp>
        <p:nvSpPr>
          <p:cNvPr id="4" name="Slide Number Placeholder 3"/>
          <p:cNvSpPr>
            <a:spLocks noGrp="1"/>
          </p:cNvSpPr>
          <p:nvPr>
            <p:ph type="sldNum" sz="quarter" idx="10"/>
          </p:nvPr>
        </p:nvSpPr>
        <p:spPr/>
        <p:txBody>
          <a:bodyPr/>
          <a:lstStyle/>
          <a:p>
            <a:fld id="{5E038C00-93D8-4E8E-94D6-DD287C9D4519}" type="slidenum">
              <a:rPr lang="en-US" smtClean="0"/>
              <a:t>10</a:t>
            </a:fld>
            <a:endParaRPr lang="en-US"/>
          </a:p>
        </p:txBody>
      </p:sp>
    </p:spTree>
    <p:extLst>
      <p:ext uri="{BB962C8B-B14F-4D97-AF65-F5344CB8AC3E}">
        <p14:creationId xmlns:p14="http://schemas.microsoft.com/office/powerpoint/2010/main" val="3228028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38C00-93D8-4E8E-94D6-DD287C9D4519}" type="slidenum">
              <a:rPr lang="en-US" smtClean="0"/>
              <a:t>11</a:t>
            </a:fld>
            <a:endParaRPr lang="en-US"/>
          </a:p>
        </p:txBody>
      </p:sp>
    </p:spTree>
    <p:extLst>
      <p:ext uri="{BB962C8B-B14F-4D97-AF65-F5344CB8AC3E}">
        <p14:creationId xmlns:p14="http://schemas.microsoft.com/office/powerpoint/2010/main" val="4162651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realize that not every region looks at multi-hazard, but for those we have an opportunity to look incorporate wildfires.</a:t>
            </a:r>
            <a:endParaRPr lang="en-US" dirty="0"/>
          </a:p>
        </p:txBody>
      </p:sp>
      <p:sp>
        <p:nvSpPr>
          <p:cNvPr id="4" name="Slide Number Placeholder 3"/>
          <p:cNvSpPr>
            <a:spLocks noGrp="1"/>
          </p:cNvSpPr>
          <p:nvPr>
            <p:ph type="sldNum" sz="quarter" idx="10"/>
          </p:nvPr>
        </p:nvSpPr>
        <p:spPr/>
        <p:txBody>
          <a:bodyPr/>
          <a:lstStyle/>
          <a:p>
            <a:fld id="{5E038C00-93D8-4E8E-94D6-DD287C9D4519}" type="slidenum">
              <a:rPr lang="en-US" smtClean="0"/>
              <a:t>12</a:t>
            </a:fld>
            <a:endParaRPr lang="en-US"/>
          </a:p>
        </p:txBody>
      </p:sp>
    </p:spTree>
    <p:extLst>
      <p:ext uri="{BB962C8B-B14F-4D97-AF65-F5344CB8AC3E}">
        <p14:creationId xmlns:p14="http://schemas.microsoft.com/office/powerpoint/2010/main" val="1693940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638800"/>
            <a:ext cx="6427788" cy="1219200"/>
          </a:xfrm>
          <a:prstGeom prst="rect">
            <a:avLst/>
          </a:prstGeom>
          <a:solidFill>
            <a:srgbClr val="EFEFF0"/>
          </a:solidFill>
          <a:ln w="9525">
            <a:noFill/>
            <a:miter lim="800000"/>
            <a:headEnd/>
            <a:tailEnd/>
          </a:ln>
          <a:effectLst/>
        </p:spPr>
        <p:txBody>
          <a:bodyPr wrap="none" anchor="ctr"/>
          <a:lstStyle/>
          <a:p>
            <a:pPr>
              <a:defRPr/>
            </a:pPr>
            <a:endParaRPr lang="en-US"/>
          </a:p>
        </p:txBody>
      </p:sp>
      <p:sp>
        <p:nvSpPr>
          <p:cNvPr id="5" name="Rectangle 2"/>
          <p:cNvSpPr>
            <a:spLocks noChangeArrowheads="1"/>
          </p:cNvSpPr>
          <p:nvPr userDrawn="1"/>
        </p:nvSpPr>
        <p:spPr bwMode="auto">
          <a:xfrm>
            <a:off x="0" y="0"/>
            <a:ext cx="9144000" cy="3657600"/>
          </a:xfrm>
          <a:prstGeom prst="rect">
            <a:avLst/>
          </a:prstGeom>
          <a:solidFill>
            <a:schemeClr val="accent1"/>
          </a:solidFill>
          <a:ln w="9525">
            <a:noFill/>
            <a:miter lim="800000"/>
            <a:headEnd/>
            <a:tailEnd/>
          </a:ln>
          <a:effectLst/>
        </p:spPr>
        <p:txBody>
          <a:bodyPr wrap="none" anchor="ctr"/>
          <a:lstStyle/>
          <a:p>
            <a:pPr>
              <a:defRPr/>
            </a:pPr>
            <a:endParaRPr lang="en-US"/>
          </a:p>
        </p:txBody>
      </p:sp>
      <p:grpSp>
        <p:nvGrpSpPr>
          <p:cNvPr id="6" name="Group 26"/>
          <p:cNvGrpSpPr>
            <a:grpSpLocks/>
          </p:cNvGrpSpPr>
          <p:nvPr userDrawn="1"/>
        </p:nvGrpSpPr>
        <p:grpSpPr bwMode="auto">
          <a:xfrm>
            <a:off x="6426200" y="5638800"/>
            <a:ext cx="2736850" cy="1219200"/>
            <a:chOff x="4048" y="3552"/>
            <a:chExt cx="1724" cy="768"/>
          </a:xfrm>
        </p:grpSpPr>
        <p:pic>
          <p:nvPicPr>
            <p:cNvPr id="7" name="Picture 24" descr="Cover graphi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8" y="3552"/>
              <a:ext cx="17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7"/>
            <p:cNvSpPr>
              <a:spLocks noChangeShapeType="1"/>
            </p:cNvSpPr>
            <p:nvPr userDrawn="1"/>
          </p:nvSpPr>
          <p:spPr bwMode="auto">
            <a:xfrm>
              <a:off x="4050" y="3554"/>
              <a:ext cx="0" cy="766"/>
            </a:xfrm>
            <a:prstGeom prst="line">
              <a:avLst/>
            </a:prstGeom>
            <a:noFill/>
            <a:ln w="22225">
              <a:solidFill>
                <a:schemeClr val="folHlink"/>
              </a:solidFill>
              <a:round/>
              <a:headEnd/>
              <a:tailEnd/>
            </a:ln>
            <a:effectLst/>
          </p:spPr>
          <p:txBody>
            <a:bodyPr/>
            <a:lstStyle/>
            <a:p>
              <a:pPr>
                <a:defRPr/>
              </a:pPr>
              <a:endParaRPr lang="en-US"/>
            </a:p>
          </p:txBody>
        </p:sp>
        <p:sp>
          <p:nvSpPr>
            <p:cNvPr id="9" name="Line 18"/>
            <p:cNvSpPr>
              <a:spLocks noChangeShapeType="1"/>
            </p:cNvSpPr>
            <p:nvPr userDrawn="1"/>
          </p:nvSpPr>
          <p:spPr bwMode="auto">
            <a:xfrm>
              <a:off x="5772" y="3554"/>
              <a:ext cx="0" cy="766"/>
            </a:xfrm>
            <a:prstGeom prst="line">
              <a:avLst/>
            </a:prstGeom>
            <a:noFill/>
            <a:ln w="22225">
              <a:solidFill>
                <a:schemeClr val="folHlink"/>
              </a:solidFill>
              <a:round/>
              <a:headEnd/>
              <a:tailEnd/>
            </a:ln>
            <a:effectLst/>
          </p:spPr>
          <p:txBody>
            <a:bodyPr/>
            <a:lstStyle/>
            <a:p>
              <a:pPr>
                <a:defRPr/>
              </a:pPr>
              <a:endParaRPr lang="en-US"/>
            </a:p>
          </p:txBody>
        </p:sp>
      </p:grpSp>
      <p:pic>
        <p:nvPicPr>
          <p:cNvPr id="10" name="Picture 21" descr="Fema logo reversed 33 perc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0" y="352425"/>
            <a:ext cx="177323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RiskMap type 42 percent"/>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463" y="5935663"/>
            <a:ext cx="207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457200" y="990600"/>
            <a:ext cx="8229600" cy="2667000"/>
          </a:xfrm>
        </p:spPr>
        <p:txBody>
          <a:bodyPr bIns="228600"/>
          <a:lstStyle>
            <a:lvl1pPr>
              <a:defRPr sz="5800"/>
            </a:lvl1pPr>
          </a:lstStyle>
          <a:p>
            <a:r>
              <a:rPr lang="en-US" smtClean="0"/>
              <a:t>Click to edit Master title style</a:t>
            </a:r>
            <a:endParaRPr lang="en-US"/>
          </a:p>
        </p:txBody>
      </p:sp>
      <p:sp>
        <p:nvSpPr>
          <p:cNvPr id="8197" name="Rectangle 5"/>
          <p:cNvSpPr>
            <a:spLocks noGrp="1" noChangeArrowheads="1"/>
          </p:cNvSpPr>
          <p:nvPr>
            <p:ph type="subTitle" idx="1"/>
          </p:nvPr>
        </p:nvSpPr>
        <p:spPr>
          <a:xfrm>
            <a:off x="457200" y="3657600"/>
            <a:ext cx="8229600" cy="1524000"/>
          </a:xfrm>
        </p:spPr>
        <p:txBody>
          <a:bodyPr lIns="100584" tIns="182880"/>
          <a:lstStyle>
            <a:lvl1pPr marL="0" indent="0">
              <a:lnSpc>
                <a:spcPct val="95000"/>
              </a:lnSpc>
              <a:spcBef>
                <a:spcPct val="0"/>
              </a:spcBef>
              <a:buFont typeface="Wingdings" pitchFamily="2" charset="2"/>
              <a:buNone/>
              <a:defRPr sz="26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853082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401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038"/>
            <a:ext cx="6019800"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5541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1619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759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43025"/>
            <a:ext cx="8229600" cy="4938713"/>
          </a:xfrm>
        </p:spPr>
        <p:txBody>
          <a:bodyPr/>
          <a:lstStyle/>
          <a:p>
            <a:pPr lvl="0"/>
            <a:r>
              <a:rPr lang="en-US" noProof="0" smtClean="0"/>
              <a:t>Click icon to add table</a:t>
            </a:r>
          </a:p>
        </p:txBody>
      </p:sp>
    </p:spTree>
    <p:extLst>
      <p:ext uri="{BB962C8B-B14F-4D97-AF65-F5344CB8AC3E}">
        <p14:creationId xmlns:p14="http://schemas.microsoft.com/office/powerpoint/2010/main" val="140499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7604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736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104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727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162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68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180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159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9" name="Rectangle 11"/>
          <p:cNvSpPr>
            <a:spLocks noChangeArrowheads="1"/>
          </p:cNvSpPr>
          <p:nvPr/>
        </p:nvSpPr>
        <p:spPr bwMode="auto">
          <a:xfrm>
            <a:off x="0" y="6386513"/>
            <a:ext cx="9144000" cy="471487"/>
          </a:xfrm>
          <a:prstGeom prst="rect">
            <a:avLst/>
          </a:prstGeom>
          <a:solidFill>
            <a:srgbClr val="DDDEDF"/>
          </a:solidFill>
          <a:ln w="9525">
            <a:noFill/>
            <a:miter lim="800000"/>
            <a:headEnd/>
            <a:tailEnd/>
          </a:ln>
          <a:effectLst/>
        </p:spPr>
        <p:txBody>
          <a:bodyPr wrap="none" anchor="ctr"/>
          <a:lstStyle/>
          <a:p>
            <a:pPr>
              <a:defRPr/>
            </a:pPr>
            <a:endParaRPr lang="en-US"/>
          </a:p>
        </p:txBody>
      </p:sp>
      <p:sp>
        <p:nvSpPr>
          <p:cNvPr id="7182" name="Text Box 14"/>
          <p:cNvSpPr txBox="1">
            <a:spLocks noChangeArrowheads="1"/>
          </p:cNvSpPr>
          <p:nvPr/>
        </p:nvSpPr>
        <p:spPr bwMode="auto">
          <a:xfrm>
            <a:off x="3810000" y="6608763"/>
            <a:ext cx="1524000" cy="136525"/>
          </a:xfrm>
          <a:prstGeom prst="rect">
            <a:avLst/>
          </a:prstGeom>
          <a:noFill/>
          <a:ln w="9525">
            <a:noFill/>
            <a:miter lim="800000"/>
            <a:headEnd/>
            <a:tailEnd/>
          </a:ln>
          <a:effectLst/>
        </p:spPr>
        <p:txBody>
          <a:bodyPr lIns="0" tIns="0" rIns="0" bIns="0">
            <a:spAutoFit/>
          </a:bodyPr>
          <a:lstStyle/>
          <a:p>
            <a:pPr algn="ctr">
              <a:spcBef>
                <a:spcPct val="50000"/>
              </a:spcBef>
              <a:defRPr/>
            </a:pPr>
            <a:fld id="{5F98CB25-F7E4-43E0-957B-C8F7F796B659}" type="slidenum">
              <a:rPr lang="en-US" sz="900">
                <a:solidFill>
                  <a:schemeClr val="bg2"/>
                </a:solidFill>
                <a:latin typeface="Franklin Gothic Demi" pitchFamily="34" charset="0"/>
              </a:rPr>
              <a:pPr algn="ctr">
                <a:spcBef>
                  <a:spcPct val="50000"/>
                </a:spcBef>
                <a:defRPr/>
              </a:pPr>
              <a:t>‹#›</a:t>
            </a:fld>
            <a:endParaRPr lang="en-US" sz="900">
              <a:solidFill>
                <a:schemeClr val="bg2"/>
              </a:solidFill>
              <a:latin typeface="Franklin Gothic Demi" pitchFamily="34" charset="0"/>
            </a:endParaRPr>
          </a:p>
        </p:txBody>
      </p:sp>
      <p:sp>
        <p:nvSpPr>
          <p:cNvPr id="7175" name="Rectangle 7"/>
          <p:cNvSpPr>
            <a:spLocks noChangeArrowheads="1"/>
          </p:cNvSpPr>
          <p:nvPr/>
        </p:nvSpPr>
        <p:spPr bwMode="auto">
          <a:xfrm>
            <a:off x="0" y="0"/>
            <a:ext cx="9144000" cy="12192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029" name="Rectangle 2"/>
          <p:cNvSpPr>
            <a:spLocks noGrp="1" noChangeArrowheads="1"/>
          </p:cNvSpPr>
          <p:nvPr>
            <p:ph type="title"/>
          </p:nvPr>
        </p:nvSpPr>
        <p:spPr bwMode="auto">
          <a:xfrm>
            <a:off x="457200" y="46038"/>
            <a:ext cx="8229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a:t>
            </a:r>
            <a:br>
              <a:rPr lang="en-US" smtClean="0"/>
            </a:br>
            <a:r>
              <a:rPr lang="en-US" smtClean="0"/>
              <a:t>Master title style</a:t>
            </a:r>
          </a:p>
        </p:txBody>
      </p:sp>
      <p:sp>
        <p:nvSpPr>
          <p:cNvPr id="1030" name="Rectangle 3"/>
          <p:cNvSpPr>
            <a:spLocks noGrp="1" noChangeArrowheads="1"/>
          </p:cNvSpPr>
          <p:nvPr>
            <p:ph type="body" idx="1"/>
          </p:nvPr>
        </p:nvSpPr>
        <p:spPr bwMode="auto">
          <a:xfrm>
            <a:off x="457200" y="1343025"/>
            <a:ext cx="82296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20" descr="Fema logo 19 percen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388" y="6437313"/>
            <a:ext cx="10207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iming>
    <p:tnLst>
      <p:par>
        <p:cTn id="1" dur="indefinite" restart="never" nodeType="tmRoot"/>
      </p:par>
    </p:tnLst>
  </p:timing>
  <p:txStyles>
    <p:titleStyle>
      <a:lvl1pPr algn="l" rtl="0" eaLnBrk="1" fontAlgn="base" hangingPunct="1">
        <a:lnSpc>
          <a:spcPct val="80000"/>
        </a:lnSpc>
        <a:spcBef>
          <a:spcPct val="0"/>
        </a:spcBef>
        <a:spcAft>
          <a:spcPct val="0"/>
        </a:spcAft>
        <a:defRPr sz="4000">
          <a:solidFill>
            <a:schemeClr val="bg1"/>
          </a:solidFill>
          <a:latin typeface="+mj-lt"/>
          <a:ea typeface="+mj-ea"/>
          <a:cs typeface="+mj-cs"/>
        </a:defRPr>
      </a:lvl1pPr>
      <a:lvl2pPr algn="l" rtl="0" eaLnBrk="1" fontAlgn="base" hangingPunct="1">
        <a:lnSpc>
          <a:spcPct val="80000"/>
        </a:lnSpc>
        <a:spcBef>
          <a:spcPct val="0"/>
        </a:spcBef>
        <a:spcAft>
          <a:spcPct val="0"/>
        </a:spcAft>
        <a:defRPr sz="4000">
          <a:solidFill>
            <a:schemeClr val="bg1"/>
          </a:solidFill>
          <a:latin typeface="Joanna MT Std SemiBold" pitchFamily="18" charset="0"/>
        </a:defRPr>
      </a:lvl2pPr>
      <a:lvl3pPr algn="l" rtl="0" eaLnBrk="1" fontAlgn="base" hangingPunct="1">
        <a:lnSpc>
          <a:spcPct val="80000"/>
        </a:lnSpc>
        <a:spcBef>
          <a:spcPct val="0"/>
        </a:spcBef>
        <a:spcAft>
          <a:spcPct val="0"/>
        </a:spcAft>
        <a:defRPr sz="4000">
          <a:solidFill>
            <a:schemeClr val="bg1"/>
          </a:solidFill>
          <a:latin typeface="Joanna MT Std SemiBold" pitchFamily="18" charset="0"/>
        </a:defRPr>
      </a:lvl3pPr>
      <a:lvl4pPr algn="l" rtl="0" eaLnBrk="1" fontAlgn="base" hangingPunct="1">
        <a:lnSpc>
          <a:spcPct val="80000"/>
        </a:lnSpc>
        <a:spcBef>
          <a:spcPct val="0"/>
        </a:spcBef>
        <a:spcAft>
          <a:spcPct val="0"/>
        </a:spcAft>
        <a:defRPr sz="4000">
          <a:solidFill>
            <a:schemeClr val="bg1"/>
          </a:solidFill>
          <a:latin typeface="Joanna MT Std SemiBold" pitchFamily="18" charset="0"/>
        </a:defRPr>
      </a:lvl4pPr>
      <a:lvl5pPr algn="l" rtl="0" eaLnBrk="1" fontAlgn="base" hangingPunct="1">
        <a:lnSpc>
          <a:spcPct val="80000"/>
        </a:lnSpc>
        <a:spcBef>
          <a:spcPct val="0"/>
        </a:spcBef>
        <a:spcAft>
          <a:spcPct val="0"/>
        </a:spcAft>
        <a:defRPr sz="4000">
          <a:solidFill>
            <a:schemeClr val="bg1"/>
          </a:solidFill>
          <a:latin typeface="Joanna MT Std SemiBold" pitchFamily="18" charset="0"/>
        </a:defRPr>
      </a:lvl5pPr>
      <a:lvl6pPr marL="457200" algn="l" rtl="0" eaLnBrk="1" fontAlgn="base" hangingPunct="1">
        <a:lnSpc>
          <a:spcPct val="80000"/>
        </a:lnSpc>
        <a:spcBef>
          <a:spcPct val="0"/>
        </a:spcBef>
        <a:spcAft>
          <a:spcPct val="0"/>
        </a:spcAft>
        <a:defRPr sz="4000">
          <a:solidFill>
            <a:schemeClr val="bg1"/>
          </a:solidFill>
          <a:latin typeface="Joanna MT Std SemiBold" pitchFamily="18" charset="0"/>
        </a:defRPr>
      </a:lvl6pPr>
      <a:lvl7pPr marL="914400" algn="l" rtl="0" eaLnBrk="1" fontAlgn="base" hangingPunct="1">
        <a:lnSpc>
          <a:spcPct val="80000"/>
        </a:lnSpc>
        <a:spcBef>
          <a:spcPct val="0"/>
        </a:spcBef>
        <a:spcAft>
          <a:spcPct val="0"/>
        </a:spcAft>
        <a:defRPr sz="4000">
          <a:solidFill>
            <a:schemeClr val="bg1"/>
          </a:solidFill>
          <a:latin typeface="Joanna MT Std SemiBold" pitchFamily="18" charset="0"/>
        </a:defRPr>
      </a:lvl7pPr>
      <a:lvl8pPr marL="1371600" algn="l" rtl="0" eaLnBrk="1" fontAlgn="base" hangingPunct="1">
        <a:lnSpc>
          <a:spcPct val="80000"/>
        </a:lnSpc>
        <a:spcBef>
          <a:spcPct val="0"/>
        </a:spcBef>
        <a:spcAft>
          <a:spcPct val="0"/>
        </a:spcAft>
        <a:defRPr sz="4000">
          <a:solidFill>
            <a:schemeClr val="bg1"/>
          </a:solidFill>
          <a:latin typeface="Joanna MT Std SemiBold" pitchFamily="18" charset="0"/>
        </a:defRPr>
      </a:lvl8pPr>
      <a:lvl9pPr marL="1828800" algn="l" rtl="0" eaLnBrk="1" fontAlgn="base" hangingPunct="1">
        <a:lnSpc>
          <a:spcPct val="80000"/>
        </a:lnSpc>
        <a:spcBef>
          <a:spcPct val="0"/>
        </a:spcBef>
        <a:spcAft>
          <a:spcPct val="0"/>
        </a:spcAft>
        <a:defRPr sz="4000">
          <a:solidFill>
            <a:schemeClr val="bg1"/>
          </a:solidFill>
          <a:latin typeface="Joanna MT Std SemiBold" pitchFamily="18" charset="0"/>
        </a:defRPr>
      </a:lvl9pPr>
    </p:titleStyle>
    <p:bodyStyle>
      <a:lvl1pPr marL="231775" indent="-231775" algn="l" rtl="0" eaLnBrk="1" fontAlgn="base" hangingPunct="1">
        <a:spcBef>
          <a:spcPct val="35000"/>
        </a:spcBef>
        <a:spcAft>
          <a:spcPct val="0"/>
        </a:spcAft>
        <a:buClr>
          <a:schemeClr val="folHlink"/>
        </a:buClr>
        <a:buSzPct val="90000"/>
        <a:buFont typeface="Wingdings" pitchFamily="2" charset="2"/>
        <a:buChar char="§"/>
        <a:defRPr b="1">
          <a:solidFill>
            <a:schemeClr val="tx1"/>
          </a:solidFill>
          <a:latin typeface="+mn-lt"/>
          <a:ea typeface="+mn-ea"/>
          <a:cs typeface="+mn-cs"/>
        </a:defRPr>
      </a:lvl1pPr>
      <a:lvl2pPr marL="568325" indent="-222250" algn="l" rtl="0" eaLnBrk="1" fontAlgn="base" hangingPunct="1">
        <a:spcBef>
          <a:spcPct val="25000"/>
        </a:spcBef>
        <a:spcAft>
          <a:spcPct val="0"/>
        </a:spcAft>
        <a:buClr>
          <a:schemeClr val="bg2"/>
        </a:buClr>
        <a:buSzPct val="90000"/>
        <a:buChar char="•"/>
        <a:defRPr sz="1600">
          <a:solidFill>
            <a:schemeClr val="tx1"/>
          </a:solidFill>
          <a:latin typeface="+mn-lt"/>
        </a:defRPr>
      </a:lvl2pPr>
      <a:lvl3pPr marL="914400" indent="-231775" algn="l" rtl="0" eaLnBrk="1" fontAlgn="base" hangingPunct="1">
        <a:spcBef>
          <a:spcPct val="25000"/>
        </a:spcBef>
        <a:spcAft>
          <a:spcPct val="0"/>
        </a:spcAft>
        <a:buClr>
          <a:srgbClr val="C1C2C4"/>
        </a:buClr>
        <a:buSzPct val="90000"/>
        <a:buFont typeface="Wingdings" pitchFamily="2" charset="2"/>
        <a:buChar char="§"/>
        <a:defRPr sz="1400">
          <a:solidFill>
            <a:schemeClr val="tx1"/>
          </a:solidFill>
          <a:latin typeface="+mn-lt"/>
        </a:defRPr>
      </a:lvl3pPr>
      <a:lvl4pPr marL="1260475" indent="-230188" algn="l" rtl="0" eaLnBrk="1" fontAlgn="base" hangingPunct="1">
        <a:spcBef>
          <a:spcPct val="20000"/>
        </a:spcBef>
        <a:spcAft>
          <a:spcPct val="0"/>
        </a:spcAft>
        <a:buClr>
          <a:srgbClr val="C1C2C4"/>
        </a:buClr>
        <a:buSzPct val="90000"/>
        <a:buFont typeface="Wingdings" pitchFamily="2" charset="2"/>
        <a:buChar char="§"/>
        <a:defRPr sz="1200">
          <a:solidFill>
            <a:schemeClr val="tx1"/>
          </a:solidFill>
          <a:latin typeface="+mn-lt"/>
        </a:defRPr>
      </a:lvl4pPr>
      <a:lvl5pPr marL="1544638" indent="-168275" algn="l" rtl="0" eaLnBrk="1" fontAlgn="base" hangingPunct="1">
        <a:spcBef>
          <a:spcPct val="20000"/>
        </a:spcBef>
        <a:spcAft>
          <a:spcPct val="0"/>
        </a:spcAft>
        <a:buClr>
          <a:srgbClr val="C1C2C4"/>
        </a:buClr>
        <a:buSzPct val="90000"/>
        <a:buFont typeface="Wingdings" pitchFamily="2" charset="2"/>
        <a:buChar char="§"/>
        <a:defRPr sz="1200">
          <a:solidFill>
            <a:schemeClr val="tx1"/>
          </a:solidFill>
          <a:latin typeface="+mn-lt"/>
        </a:defRPr>
      </a:lvl5pPr>
      <a:lvl6pPr marL="2001838" indent="-168275" algn="l" rtl="0" eaLnBrk="1" fontAlgn="base" hangingPunct="1">
        <a:spcBef>
          <a:spcPct val="20000"/>
        </a:spcBef>
        <a:spcAft>
          <a:spcPct val="0"/>
        </a:spcAft>
        <a:buClr>
          <a:srgbClr val="C1C2C4"/>
        </a:buClr>
        <a:buSzPct val="90000"/>
        <a:buFont typeface="Wingdings" pitchFamily="2" charset="2"/>
        <a:buChar char="§"/>
        <a:defRPr sz="1200">
          <a:solidFill>
            <a:schemeClr val="tx1"/>
          </a:solidFill>
          <a:latin typeface="+mn-lt"/>
        </a:defRPr>
      </a:lvl6pPr>
      <a:lvl7pPr marL="2459038" indent="-168275" algn="l" rtl="0" eaLnBrk="1" fontAlgn="base" hangingPunct="1">
        <a:spcBef>
          <a:spcPct val="20000"/>
        </a:spcBef>
        <a:spcAft>
          <a:spcPct val="0"/>
        </a:spcAft>
        <a:buClr>
          <a:srgbClr val="C1C2C4"/>
        </a:buClr>
        <a:buSzPct val="90000"/>
        <a:buFont typeface="Wingdings" pitchFamily="2" charset="2"/>
        <a:buChar char="§"/>
        <a:defRPr sz="1200">
          <a:solidFill>
            <a:schemeClr val="tx1"/>
          </a:solidFill>
          <a:latin typeface="+mn-lt"/>
        </a:defRPr>
      </a:lvl7pPr>
      <a:lvl8pPr marL="2916238" indent="-168275" algn="l" rtl="0" eaLnBrk="1" fontAlgn="base" hangingPunct="1">
        <a:spcBef>
          <a:spcPct val="20000"/>
        </a:spcBef>
        <a:spcAft>
          <a:spcPct val="0"/>
        </a:spcAft>
        <a:buClr>
          <a:srgbClr val="C1C2C4"/>
        </a:buClr>
        <a:buSzPct val="90000"/>
        <a:buFont typeface="Wingdings" pitchFamily="2" charset="2"/>
        <a:buChar char="§"/>
        <a:defRPr sz="1200">
          <a:solidFill>
            <a:schemeClr val="tx1"/>
          </a:solidFill>
          <a:latin typeface="+mn-lt"/>
        </a:defRPr>
      </a:lvl8pPr>
      <a:lvl9pPr marL="3373438" indent="-168275" algn="l" rtl="0" eaLnBrk="1" fontAlgn="base" hangingPunct="1">
        <a:spcBef>
          <a:spcPct val="20000"/>
        </a:spcBef>
        <a:spcAft>
          <a:spcPct val="0"/>
        </a:spcAft>
        <a:buClr>
          <a:srgbClr val="C1C2C4"/>
        </a:buClr>
        <a:buSzPct val="90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bhs.idaho.gov/Pages/Plans/RiskMap.aspx" TargetMode="External"/><Relationship Id="rId3" Type="http://schemas.openxmlformats.org/officeDocument/2006/relationships/hyperlink" Target="http://www.stateforesters.org/sites/default/files/issues-and-policies-document-attachments/NASF%20FY2013%20Communities%20at%20Risk%20Report.pdf" TargetMode="External"/><Relationship Id="rId7" Type="http://schemas.openxmlformats.org/officeDocument/2006/relationships/hyperlink" Target="http://facnetwork.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fireadapted.org/" TargetMode="External"/><Relationship Id="rId11" Type="http://schemas.openxmlformats.org/officeDocument/2006/relationships/hyperlink" Target="http://www.nwcg.gov/pms/pubs/pms051.pdf" TargetMode="External"/><Relationship Id="rId5" Type="http://schemas.openxmlformats.org/officeDocument/2006/relationships/hyperlink" Target="http://www.forestsandrangelands.gov/strategy/" TargetMode="External"/><Relationship Id="rId10" Type="http://schemas.openxmlformats.org/officeDocument/2006/relationships/hyperlink" Target="http://www.starr-team.com/starr/RegionalWorkspaces/RegionX/Documents/Kootenai%20County%20Risk%20MAP%20Documents/DRAFT_UpperSpokaneWatershed_RiskReport_KootenaiCounty_with_appendices.pdf" TargetMode="External"/><Relationship Id="rId4" Type="http://schemas.openxmlformats.org/officeDocument/2006/relationships/hyperlink" Target="http://www.coloradowildfirerisk.com/" TargetMode="External"/><Relationship Id="rId9" Type="http://schemas.openxmlformats.org/officeDocument/2006/relationships/hyperlink" Target="http://www.southernwildfirerisk.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ireadapted.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4000" dirty="0" smtClean="0"/>
              <a:t>Wildfire Integration with </a:t>
            </a:r>
            <a:r>
              <a:rPr lang="en-US" sz="4000" dirty="0"/>
              <a:t>Mitigation Planning and </a:t>
            </a:r>
            <a:r>
              <a:rPr lang="en-US" sz="4000" dirty="0" smtClean="0"/>
              <a:t>Risk MAP </a:t>
            </a:r>
          </a:p>
        </p:txBody>
      </p:sp>
      <p:sp>
        <p:nvSpPr>
          <p:cNvPr id="3075" name="Rectangle 3"/>
          <p:cNvSpPr>
            <a:spLocks noGrp="1" noChangeArrowheads="1"/>
          </p:cNvSpPr>
          <p:nvPr>
            <p:ph type="subTitle" idx="1"/>
          </p:nvPr>
        </p:nvSpPr>
        <p:spPr>
          <a:xfrm>
            <a:off x="457200" y="3657599"/>
            <a:ext cx="8229600" cy="2035277"/>
          </a:xfrm>
        </p:spPr>
        <p:txBody>
          <a:bodyPr/>
          <a:lstStyle/>
          <a:p>
            <a:pPr eaLnBrk="1" hangingPunct="1"/>
            <a:r>
              <a:rPr lang="en-US" dirty="0" smtClean="0"/>
              <a:t>Brett Holt</a:t>
            </a:r>
          </a:p>
          <a:p>
            <a:pPr eaLnBrk="1" hangingPunct="1"/>
            <a:r>
              <a:rPr lang="en-US" dirty="0" smtClean="0"/>
              <a:t>Mitigation Planner</a:t>
            </a:r>
          </a:p>
          <a:p>
            <a:pPr eaLnBrk="1" hangingPunct="1"/>
            <a:r>
              <a:rPr lang="en-US" smtClean="0"/>
              <a:t>Region </a:t>
            </a:r>
            <a:r>
              <a:rPr lang="en-US" smtClean="0"/>
              <a:t>10</a:t>
            </a:r>
            <a:endParaRPr lang="en-US" dirty="0" smtClean="0"/>
          </a:p>
          <a:p>
            <a:pPr algn="r" eaLnBrk="1" hangingPunct="1"/>
            <a:r>
              <a:rPr lang="en-US" sz="1400" dirty="0" smtClean="0"/>
              <a:t>April 21, 2015</a:t>
            </a:r>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NHMP/CWPP Review Tool</a:t>
            </a:r>
            <a:endParaRPr lang="en-US" dirty="0"/>
          </a:p>
        </p:txBody>
      </p:sp>
      <p:sp>
        <p:nvSpPr>
          <p:cNvPr id="3" name="Content Placeholder 2"/>
          <p:cNvSpPr>
            <a:spLocks noGrp="1"/>
          </p:cNvSpPr>
          <p:nvPr>
            <p:ph idx="1"/>
          </p:nvPr>
        </p:nvSpPr>
        <p:spPr>
          <a:xfrm>
            <a:off x="457200" y="1343025"/>
            <a:ext cx="8519160" cy="4938713"/>
          </a:xfrm>
        </p:spPr>
        <p:txBody>
          <a:bodyPr/>
          <a:lstStyle/>
          <a:p>
            <a:r>
              <a:rPr lang="en-US" dirty="0" smtClean="0"/>
              <a:t>State of Idaho is working with the Idaho Department of Lands to create one review tool for NHMPs and CWPPs.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20" y="1965961"/>
            <a:ext cx="7528560" cy="4609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099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G-318 Training (ID &amp; OR)</a:t>
            </a:r>
            <a:endParaRPr lang="en-US" dirty="0"/>
          </a:p>
        </p:txBody>
      </p:sp>
      <p:sp>
        <p:nvSpPr>
          <p:cNvPr id="3" name="Content Placeholder 2"/>
          <p:cNvSpPr>
            <a:spLocks noGrp="1"/>
          </p:cNvSpPr>
          <p:nvPr>
            <p:ph idx="1"/>
          </p:nvPr>
        </p:nvSpPr>
        <p:spPr>
          <a:xfrm>
            <a:off x="457200" y="1343025"/>
            <a:ext cx="2492477" cy="4938713"/>
          </a:xfrm>
        </p:spPr>
        <p:txBody>
          <a:bodyPr/>
          <a:lstStyle/>
          <a:p>
            <a:r>
              <a:rPr lang="en-US" dirty="0" smtClean="0"/>
              <a:t>The September 2014 offering of G-318 in Idaho and Oregon will have State agency representatives present about how to do wildfire risk assessments. </a:t>
            </a:r>
          </a:p>
          <a:p>
            <a:pPr marL="0" indent="0">
              <a:buNone/>
            </a:pPr>
            <a:endParaRPr lang="en-US" b="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367" y="1435510"/>
            <a:ext cx="5982311" cy="5314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515" y="5788126"/>
            <a:ext cx="2062163"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23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MAP Risk Reports</a:t>
            </a:r>
            <a:endParaRPr lang="en-US" dirty="0"/>
          </a:p>
        </p:txBody>
      </p:sp>
      <p:sp>
        <p:nvSpPr>
          <p:cNvPr id="3" name="Content Placeholder 2"/>
          <p:cNvSpPr>
            <a:spLocks noGrp="1"/>
          </p:cNvSpPr>
          <p:nvPr>
            <p:ph idx="1"/>
          </p:nvPr>
        </p:nvSpPr>
        <p:spPr>
          <a:xfrm>
            <a:off x="457200" y="1376438"/>
            <a:ext cx="4213123" cy="4938713"/>
          </a:xfrm>
        </p:spPr>
        <p:txBody>
          <a:bodyPr/>
          <a:lstStyle/>
          <a:p>
            <a:r>
              <a:rPr lang="en-US" dirty="0" smtClean="0"/>
              <a:t>Region 10 creates multi-hazard Risk Reports, some address the wildfire hazard</a:t>
            </a:r>
          </a:p>
          <a:p>
            <a:r>
              <a:rPr lang="en-US" dirty="0" smtClean="0"/>
              <a:t>Exposure analysis of community assets and Fire Regime Condition Class</a:t>
            </a:r>
          </a:p>
          <a:p>
            <a:r>
              <a:rPr lang="en-US" dirty="0" smtClean="0"/>
              <a:t>Promote latest data set (West Wide Wildfire Risk Assessment)</a:t>
            </a:r>
          </a:p>
          <a:p>
            <a:r>
              <a:rPr lang="en-US" dirty="0" smtClean="0"/>
              <a:t>Discuss both wildfire mitigation planning strategies already identified in plans and those identified through Risk MAP</a:t>
            </a:r>
          </a:p>
          <a:p>
            <a:r>
              <a:rPr lang="en-US" dirty="0" smtClean="0"/>
              <a:t>Offer implementation strategies</a:t>
            </a:r>
          </a:p>
          <a:p>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787" y="1265352"/>
            <a:ext cx="4073127" cy="5502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520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Risk MAP Portfolios</a:t>
            </a:r>
            <a:endParaRPr lang="en-US" dirty="0"/>
          </a:p>
        </p:txBody>
      </p:sp>
      <p:sp>
        <p:nvSpPr>
          <p:cNvPr id="3" name="Content Placeholder 2"/>
          <p:cNvSpPr>
            <a:spLocks noGrp="1"/>
          </p:cNvSpPr>
          <p:nvPr>
            <p:ph idx="1"/>
          </p:nvPr>
        </p:nvSpPr>
        <p:spPr/>
        <p:txBody>
          <a:bodyPr/>
          <a:lstStyle/>
          <a:p>
            <a:r>
              <a:rPr lang="en-US" dirty="0" smtClean="0"/>
              <a:t>State of Idaho considers flood, seismic, and wildfire hazards in prioritizing watersheds for Risk MAP Projects</a:t>
            </a:r>
          </a:p>
          <a:p>
            <a:r>
              <a:rPr lang="en-US" dirty="0" smtClean="0"/>
              <a:t>Data considered are vegetation types, condition class, response resources, and more</a:t>
            </a:r>
          </a:p>
          <a:p>
            <a:r>
              <a:rPr lang="en-US" dirty="0" smtClean="0"/>
              <a:t>Identified wildfire strategies are overlain on maps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22" y="3108211"/>
            <a:ext cx="7284427" cy="3749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738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Wildfire Disaster and Risk MAP</a:t>
            </a:r>
            <a:endParaRPr lang="en-US" dirty="0"/>
          </a:p>
        </p:txBody>
      </p:sp>
      <p:sp>
        <p:nvSpPr>
          <p:cNvPr id="3" name="Content Placeholder 2"/>
          <p:cNvSpPr>
            <a:spLocks noGrp="1"/>
          </p:cNvSpPr>
          <p:nvPr>
            <p:ph idx="1"/>
          </p:nvPr>
        </p:nvSpPr>
        <p:spPr>
          <a:xfrm>
            <a:off x="457200" y="1343025"/>
            <a:ext cx="3918155" cy="4938713"/>
          </a:xfrm>
        </p:spPr>
        <p:txBody>
          <a:bodyPr/>
          <a:lstStyle/>
          <a:p>
            <a:r>
              <a:rPr lang="en-US" dirty="0" smtClean="0"/>
              <a:t>In areas where a wildfire has occurred and we are delivering Risk MAP, Region 10 has coordinated with the Silver Jackets (lead) and State</a:t>
            </a:r>
          </a:p>
          <a:p>
            <a:r>
              <a:rPr lang="en-US" dirty="0" smtClean="0"/>
              <a:t>Provided relevant NFIP information to stakeholders </a:t>
            </a:r>
          </a:p>
          <a:p>
            <a:r>
              <a:rPr lang="en-US" dirty="0" smtClean="0"/>
              <a:t>Offered mitigation strategies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089" y="1372521"/>
            <a:ext cx="4434348" cy="5262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349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3"/>
              </a:rPr>
              <a:t>After </a:t>
            </a:r>
            <a:r>
              <a:rPr lang="en-US" dirty="0" smtClean="0">
                <a:hlinkClick r:id="rId3"/>
              </a:rPr>
              <a:t>Wildfire Guide</a:t>
            </a:r>
            <a:endParaRPr lang="en-US" dirty="0" smtClean="0">
              <a:hlinkClick r:id="rId4"/>
            </a:endParaRPr>
          </a:p>
          <a:p>
            <a:r>
              <a:rPr lang="en-US" dirty="0" smtClean="0">
                <a:hlinkClick r:id="rId4"/>
              </a:rPr>
              <a:t>Colorado Wildfire Risk Assessment Portal</a:t>
            </a:r>
            <a:endParaRPr lang="en-US" dirty="0" smtClean="0">
              <a:hlinkClick r:id="rId5"/>
            </a:endParaRPr>
          </a:p>
          <a:p>
            <a:r>
              <a:rPr lang="en-US" dirty="0" smtClean="0">
                <a:hlinkClick r:id="rId5"/>
              </a:rPr>
              <a:t>National Cohesive </a:t>
            </a:r>
            <a:r>
              <a:rPr lang="en-US" dirty="0" err="1" smtClean="0">
                <a:hlinkClick r:id="rId5"/>
              </a:rPr>
              <a:t>Wildland</a:t>
            </a:r>
            <a:r>
              <a:rPr lang="en-US" dirty="0" smtClean="0">
                <a:hlinkClick r:id="rId5"/>
              </a:rPr>
              <a:t> Fire </a:t>
            </a:r>
            <a:r>
              <a:rPr lang="en-US" dirty="0">
                <a:hlinkClick r:id="rId5"/>
              </a:rPr>
              <a:t>Management </a:t>
            </a:r>
            <a:r>
              <a:rPr lang="en-US" dirty="0" smtClean="0">
                <a:hlinkClick r:id="rId5"/>
              </a:rPr>
              <a:t>Strategy</a:t>
            </a:r>
            <a:endParaRPr lang="en-US" dirty="0"/>
          </a:p>
          <a:p>
            <a:r>
              <a:rPr lang="en-US" dirty="0" smtClean="0">
                <a:hlinkClick r:id="rId6"/>
              </a:rPr>
              <a:t>Fire </a:t>
            </a:r>
            <a:r>
              <a:rPr lang="en-US" dirty="0">
                <a:hlinkClick r:id="rId6"/>
              </a:rPr>
              <a:t>Adapted </a:t>
            </a:r>
            <a:r>
              <a:rPr lang="en-US" dirty="0" smtClean="0">
                <a:hlinkClick r:id="rId6"/>
              </a:rPr>
              <a:t>Communities</a:t>
            </a:r>
            <a:endParaRPr lang="en-US" dirty="0"/>
          </a:p>
          <a:p>
            <a:r>
              <a:rPr lang="en-US" dirty="0" smtClean="0">
                <a:hlinkClick r:id="rId7"/>
              </a:rPr>
              <a:t>Fire Adapted Communities </a:t>
            </a:r>
            <a:r>
              <a:rPr lang="en-US" dirty="0">
                <a:hlinkClick r:id="rId7"/>
              </a:rPr>
              <a:t>Learning </a:t>
            </a:r>
            <a:r>
              <a:rPr lang="en-US" dirty="0" smtClean="0">
                <a:hlinkClick r:id="rId7"/>
              </a:rPr>
              <a:t>Network</a:t>
            </a:r>
            <a:endParaRPr lang="en-US" dirty="0"/>
          </a:p>
          <a:p>
            <a:r>
              <a:rPr lang="en-US" dirty="0" smtClean="0">
                <a:hlinkClick r:id="rId8"/>
              </a:rPr>
              <a:t>Idaho </a:t>
            </a:r>
            <a:r>
              <a:rPr lang="en-US" dirty="0">
                <a:hlinkClick r:id="rId8"/>
              </a:rPr>
              <a:t>Risk </a:t>
            </a:r>
            <a:r>
              <a:rPr lang="en-US" dirty="0" smtClean="0">
                <a:hlinkClick r:id="rId8"/>
              </a:rPr>
              <a:t>Portfolio</a:t>
            </a:r>
            <a:endParaRPr lang="en-US" dirty="0" smtClean="0"/>
          </a:p>
          <a:p>
            <a:r>
              <a:rPr lang="en-US" dirty="0" smtClean="0">
                <a:hlinkClick r:id="rId9"/>
              </a:rPr>
              <a:t>Southern Wildfire Risk Assessment Portal</a:t>
            </a:r>
            <a:endParaRPr lang="en-US" dirty="0" smtClean="0"/>
          </a:p>
          <a:p>
            <a:r>
              <a:rPr lang="en-US" dirty="0" smtClean="0">
                <a:hlinkClick r:id="rId10"/>
              </a:rPr>
              <a:t>Upper Spokane Risk Report</a:t>
            </a:r>
            <a:endParaRPr lang="en-US" dirty="0" smtClean="0"/>
          </a:p>
          <a:p>
            <a:r>
              <a:rPr lang="en-US" dirty="0" smtClean="0">
                <a:hlinkClick r:id="rId11"/>
              </a:rPr>
              <a:t>Wildfire Mitigation Desk Reference Guide</a:t>
            </a:r>
            <a:endParaRPr lang="en-US" dirty="0" smtClean="0"/>
          </a:p>
          <a:p>
            <a:pPr marL="0" indent="0">
              <a:buNone/>
            </a:pPr>
            <a:endParaRPr lang="en-US" dirty="0" smtClean="0"/>
          </a:p>
        </p:txBody>
      </p:sp>
    </p:spTree>
    <p:extLst>
      <p:ext uri="{BB962C8B-B14F-4D97-AF65-F5344CB8AC3E}">
        <p14:creationId xmlns:p14="http://schemas.microsoft.com/office/powerpoint/2010/main" val="3896033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400" dirty="0" smtClean="0"/>
              <a:t>National Cohesive Strategy</a:t>
            </a:r>
          </a:p>
          <a:p>
            <a:r>
              <a:rPr lang="en-US" sz="2400" dirty="0" smtClean="0"/>
              <a:t>Western Regional Strategy Committee</a:t>
            </a:r>
          </a:p>
          <a:p>
            <a:r>
              <a:rPr lang="en-US" sz="2400" dirty="0" smtClean="0"/>
              <a:t>West </a:t>
            </a:r>
            <a:r>
              <a:rPr lang="en-US" sz="2400" dirty="0"/>
              <a:t>Wide Wildfire Risk Assessment</a:t>
            </a:r>
          </a:p>
          <a:p>
            <a:r>
              <a:rPr lang="en-US" sz="2400" dirty="0"/>
              <a:t>Fire Adapted Communities</a:t>
            </a:r>
          </a:p>
          <a:p>
            <a:r>
              <a:rPr lang="en-US" sz="2400" dirty="0" smtClean="0"/>
              <a:t>NHMP/CWPP Guide (WA)</a:t>
            </a:r>
          </a:p>
          <a:p>
            <a:r>
              <a:rPr lang="en-US" sz="2400" dirty="0" smtClean="0"/>
              <a:t>NHMP/CWPP Review Tool (ID)</a:t>
            </a:r>
          </a:p>
          <a:p>
            <a:r>
              <a:rPr lang="en-US" sz="2400" dirty="0" smtClean="0"/>
              <a:t>Risk MAP Risk Reports</a:t>
            </a:r>
          </a:p>
          <a:p>
            <a:r>
              <a:rPr lang="en-US" sz="2400" dirty="0" smtClean="0"/>
              <a:t>State Risk MAP Portfolios (ID)</a:t>
            </a:r>
          </a:p>
          <a:p>
            <a:r>
              <a:rPr lang="en-US" sz="2400" dirty="0" smtClean="0"/>
              <a:t>Wildfire Disaster and Risk MAP</a:t>
            </a:r>
          </a:p>
          <a:p>
            <a:r>
              <a:rPr lang="en-US" sz="2400" dirty="0" smtClean="0"/>
              <a:t>Resources</a:t>
            </a:r>
            <a:endParaRPr lang="en-US" sz="2400" dirty="0"/>
          </a:p>
        </p:txBody>
      </p:sp>
    </p:spTree>
    <p:extLst>
      <p:ext uri="{BB962C8B-B14F-4D97-AF65-F5344CB8AC3E}">
        <p14:creationId xmlns:p14="http://schemas.microsoft.com/office/powerpoint/2010/main" val="1120183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Cohesive Strategy</a:t>
            </a:r>
            <a:endParaRPr lang="en-US" dirty="0"/>
          </a:p>
        </p:txBody>
      </p:sp>
      <p:sp>
        <p:nvSpPr>
          <p:cNvPr id="3" name="Content Placeholder 2"/>
          <p:cNvSpPr>
            <a:spLocks noGrp="1"/>
          </p:cNvSpPr>
          <p:nvPr>
            <p:ph idx="1"/>
          </p:nvPr>
        </p:nvSpPr>
        <p:spPr/>
        <p:txBody>
          <a:bodyPr/>
          <a:lstStyle/>
          <a:p>
            <a:pPr marL="0" indent="0">
              <a:buNone/>
            </a:pPr>
            <a:r>
              <a:rPr lang="en-US" dirty="0">
                <a:solidFill>
                  <a:srgbClr val="333333"/>
                </a:solidFill>
              </a:rPr>
              <a:t>The National Cohesive Wildland Fire Management Strategy, or Cohesive Strategy, is a </a:t>
            </a:r>
            <a:r>
              <a:rPr lang="en-US" i="1" dirty="0">
                <a:solidFill>
                  <a:srgbClr val="333333"/>
                </a:solidFill>
                <a:effectLst>
                  <a:outerShdw blurRad="38100" dist="38100" dir="2700000" algn="tl">
                    <a:srgbClr val="000000">
                      <a:alpha val="43137"/>
                    </a:srgbClr>
                  </a:outerShdw>
                </a:effectLst>
              </a:rPr>
              <a:t>strategic push</a:t>
            </a:r>
            <a:r>
              <a:rPr lang="en-US" i="1" dirty="0">
                <a:solidFill>
                  <a:srgbClr val="333333"/>
                </a:solidFill>
              </a:rPr>
              <a:t> </a:t>
            </a:r>
            <a:r>
              <a:rPr lang="en-US" dirty="0">
                <a:solidFill>
                  <a:srgbClr val="333333"/>
                </a:solidFill>
              </a:rPr>
              <a:t>to </a:t>
            </a:r>
            <a:r>
              <a:rPr lang="en-US" i="1" dirty="0">
                <a:solidFill>
                  <a:srgbClr val="333333"/>
                </a:solidFill>
                <a:effectLst>
                  <a:outerShdw blurRad="38100" dist="38100" dir="2700000" algn="tl">
                    <a:srgbClr val="000000">
                      <a:alpha val="43137"/>
                    </a:srgbClr>
                  </a:outerShdw>
                </a:effectLst>
              </a:rPr>
              <a:t>work collaboratively</a:t>
            </a:r>
            <a:r>
              <a:rPr lang="en-US" dirty="0">
                <a:solidFill>
                  <a:srgbClr val="333333"/>
                </a:solidFill>
              </a:rPr>
              <a:t> among </a:t>
            </a:r>
            <a:r>
              <a:rPr lang="en-US" i="1" dirty="0">
                <a:solidFill>
                  <a:srgbClr val="333333"/>
                </a:solidFill>
                <a:effectLst>
                  <a:outerShdw blurRad="38100" dist="38100" dir="2700000" algn="tl">
                    <a:srgbClr val="000000">
                      <a:alpha val="43137"/>
                    </a:srgbClr>
                  </a:outerShdw>
                </a:effectLst>
              </a:rPr>
              <a:t>all stakeholders</a:t>
            </a:r>
            <a:r>
              <a:rPr lang="en-US" i="1" dirty="0">
                <a:solidFill>
                  <a:srgbClr val="333333"/>
                </a:solidFill>
              </a:rPr>
              <a:t> </a:t>
            </a:r>
            <a:r>
              <a:rPr lang="en-US" dirty="0">
                <a:solidFill>
                  <a:srgbClr val="333333"/>
                </a:solidFill>
              </a:rPr>
              <a:t>and across </a:t>
            </a:r>
            <a:r>
              <a:rPr lang="en-US" i="1" dirty="0">
                <a:solidFill>
                  <a:srgbClr val="333333"/>
                </a:solidFill>
                <a:effectLst>
                  <a:outerShdw blurRad="38100" dist="38100" dir="2700000" algn="tl">
                    <a:srgbClr val="000000">
                      <a:alpha val="43137"/>
                    </a:srgbClr>
                  </a:outerShdw>
                </a:effectLst>
              </a:rPr>
              <a:t>all landscapes</a:t>
            </a:r>
            <a:r>
              <a:rPr lang="en-US" dirty="0">
                <a:solidFill>
                  <a:srgbClr val="333333"/>
                </a:solidFill>
              </a:rPr>
              <a:t>, using the best available </a:t>
            </a:r>
            <a:r>
              <a:rPr lang="en-US" i="1" dirty="0">
                <a:solidFill>
                  <a:srgbClr val="333333"/>
                </a:solidFill>
                <a:effectLst>
                  <a:outerShdw blurRad="38100" dist="38100" dir="2700000" algn="tl">
                    <a:srgbClr val="000000">
                      <a:alpha val="43137"/>
                    </a:srgbClr>
                  </a:outerShdw>
                </a:effectLst>
              </a:rPr>
              <a:t>science</a:t>
            </a:r>
            <a:r>
              <a:rPr lang="en-US" dirty="0">
                <a:solidFill>
                  <a:srgbClr val="333333"/>
                </a:solidFill>
              </a:rPr>
              <a:t>, to make </a:t>
            </a:r>
            <a:r>
              <a:rPr lang="en-US" i="1" dirty="0">
                <a:solidFill>
                  <a:srgbClr val="333333"/>
                </a:solidFill>
                <a:effectLst>
                  <a:outerShdw blurRad="38100" dist="38100" dir="2700000" algn="tl">
                    <a:srgbClr val="000000">
                      <a:alpha val="43137"/>
                    </a:srgbClr>
                  </a:outerShdw>
                </a:effectLst>
              </a:rPr>
              <a:t>meaningful progress</a:t>
            </a:r>
            <a:r>
              <a:rPr lang="en-US" i="1" dirty="0">
                <a:solidFill>
                  <a:srgbClr val="333333"/>
                </a:solidFill>
              </a:rPr>
              <a:t> </a:t>
            </a:r>
            <a:r>
              <a:rPr lang="en-US" dirty="0">
                <a:solidFill>
                  <a:srgbClr val="333333"/>
                </a:solidFill>
              </a:rPr>
              <a:t>towards achieving the adopted Cohesive Strategy vision and goals</a:t>
            </a:r>
            <a:r>
              <a:rPr lang="en-US" dirty="0" smtClean="0">
                <a:solidFill>
                  <a:srgbClr val="333333"/>
                </a:solidFill>
              </a:rPr>
              <a:t>.</a:t>
            </a:r>
          </a:p>
          <a:p>
            <a:pPr marL="0" indent="0">
              <a:buNone/>
            </a:pPr>
            <a:endParaRPr lang="en-US" sz="1200" dirty="0">
              <a:solidFill>
                <a:srgbClr val="333333"/>
              </a:solidFill>
            </a:endParaRPr>
          </a:p>
          <a:p>
            <a:pPr marL="0" indent="0">
              <a:buNone/>
            </a:pPr>
            <a:r>
              <a:rPr lang="en-US" dirty="0">
                <a:solidFill>
                  <a:srgbClr val="333333"/>
                </a:solidFill>
              </a:rPr>
              <a:t>The </a:t>
            </a:r>
            <a:r>
              <a:rPr lang="en-US" i="1" dirty="0">
                <a:solidFill>
                  <a:srgbClr val="333333"/>
                </a:solidFill>
              </a:rPr>
              <a:t>greatest challenges</a:t>
            </a:r>
            <a:r>
              <a:rPr lang="en-US" dirty="0">
                <a:solidFill>
                  <a:srgbClr val="333333"/>
                </a:solidFill>
              </a:rPr>
              <a:t> and </a:t>
            </a:r>
            <a:r>
              <a:rPr lang="en-US" i="1" dirty="0">
                <a:solidFill>
                  <a:srgbClr val="333333"/>
                </a:solidFill>
              </a:rPr>
              <a:t>greatest opportunities</a:t>
            </a:r>
            <a:r>
              <a:rPr lang="en-US" dirty="0">
                <a:solidFill>
                  <a:srgbClr val="333333"/>
                </a:solidFill>
              </a:rPr>
              <a:t> for making a positive difference:</a:t>
            </a:r>
          </a:p>
          <a:p>
            <a:pPr marL="511175" lvl="1" indent="-173038">
              <a:spcBef>
                <a:spcPts val="1584"/>
              </a:spcBef>
            </a:pPr>
            <a:r>
              <a:rPr lang="en-US" altLang="en-US" sz="1800" dirty="0">
                <a:solidFill>
                  <a:srgbClr val="333333"/>
                </a:solidFill>
              </a:rPr>
              <a:t>Restore and Maintain Landscapes </a:t>
            </a:r>
          </a:p>
          <a:p>
            <a:pPr marL="511175" lvl="1" indent="-173038">
              <a:spcBef>
                <a:spcPts val="1584"/>
              </a:spcBef>
            </a:pPr>
            <a:r>
              <a:rPr lang="en-US" altLang="en-US" sz="1800" dirty="0">
                <a:solidFill>
                  <a:srgbClr val="333333"/>
                </a:solidFill>
              </a:rPr>
              <a:t>Create Fire-adapted Communities </a:t>
            </a:r>
          </a:p>
          <a:p>
            <a:pPr marL="511175" lvl="1" indent="-173038">
              <a:spcBef>
                <a:spcPts val="1584"/>
              </a:spcBef>
            </a:pPr>
            <a:r>
              <a:rPr lang="en-US" altLang="en-US" sz="1800" dirty="0">
                <a:solidFill>
                  <a:srgbClr val="333333"/>
                </a:solidFill>
              </a:rPr>
              <a:t>Safe and Effective Wildfire Response</a:t>
            </a:r>
          </a:p>
          <a:p>
            <a:pPr marL="0" indent="0">
              <a:buNone/>
            </a:pPr>
            <a:endParaRPr lang="en-US" sz="1200" dirty="0">
              <a:solidFill>
                <a:srgbClr val="333333"/>
              </a:solidFill>
            </a:endParaRPr>
          </a:p>
        </p:txBody>
      </p:sp>
    </p:spTree>
    <p:extLst>
      <p:ext uri="{BB962C8B-B14F-4D97-AF65-F5344CB8AC3E}">
        <p14:creationId xmlns:p14="http://schemas.microsoft.com/office/powerpoint/2010/main" val="17762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Cohesive Strategy</a:t>
            </a:r>
            <a:endParaRPr lang="en-US" dirty="0"/>
          </a:p>
        </p:txBody>
      </p:sp>
      <p:sp>
        <p:nvSpPr>
          <p:cNvPr id="3" name="Content Placeholder 2"/>
          <p:cNvSpPr>
            <a:spLocks noGrp="1"/>
          </p:cNvSpPr>
          <p:nvPr>
            <p:ph idx="1"/>
          </p:nvPr>
        </p:nvSpPr>
        <p:spPr/>
        <p:txBody>
          <a:bodyPr/>
          <a:lstStyle/>
          <a:p>
            <a:pPr marL="0" indent="0">
              <a:buNone/>
            </a:pPr>
            <a:r>
              <a:rPr lang="en-US" dirty="0" smtClean="0"/>
              <a:t>Why a new strategy?</a:t>
            </a:r>
          </a:p>
          <a:p>
            <a:pPr marL="0" indent="0">
              <a:buNone/>
            </a:pPr>
            <a:endParaRPr lang="en-US" altLang="en-US" dirty="0" smtClean="0"/>
          </a:p>
          <a:p>
            <a:pPr marL="0" indent="0">
              <a:buNone/>
            </a:pPr>
            <a:r>
              <a:rPr lang="en-US" altLang="en-US" dirty="0" smtClean="0"/>
              <a:t>In </a:t>
            </a:r>
            <a:r>
              <a:rPr lang="en-US" altLang="en-US" dirty="0"/>
              <a:t>the past two decades the nation has experienced:</a:t>
            </a:r>
          </a:p>
          <a:p>
            <a:r>
              <a:rPr lang="en-US" altLang="en-US" dirty="0"/>
              <a:t>Rapid escalation of extreme wildfire behavior</a:t>
            </a:r>
          </a:p>
          <a:p>
            <a:r>
              <a:rPr lang="en-US" altLang="en-US" dirty="0"/>
              <a:t>Significant increases in risk to responders and citizens</a:t>
            </a:r>
          </a:p>
          <a:p>
            <a:r>
              <a:rPr lang="en-US" altLang="en-US" dirty="0"/>
              <a:t>Greater home and property losses</a:t>
            </a:r>
          </a:p>
          <a:p>
            <a:r>
              <a:rPr lang="en-US" altLang="en-US" dirty="0"/>
              <a:t>Rising fire suppression costs</a:t>
            </a:r>
          </a:p>
          <a:p>
            <a:r>
              <a:rPr lang="en-US" altLang="en-US" dirty="0"/>
              <a:t>Increased threats to communities and landscapes</a:t>
            </a:r>
          </a:p>
          <a:p>
            <a:endParaRPr lang="en-US" dirty="0"/>
          </a:p>
        </p:txBody>
      </p:sp>
    </p:spTree>
    <p:extLst>
      <p:ext uri="{BB962C8B-B14F-4D97-AF65-F5344CB8AC3E}">
        <p14:creationId xmlns:p14="http://schemas.microsoft.com/office/powerpoint/2010/main" val="304875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Regional Strategy Committee</a:t>
            </a:r>
            <a:endParaRPr lang="en-US" dirty="0"/>
          </a:p>
        </p:txBody>
      </p:sp>
      <p:sp>
        <p:nvSpPr>
          <p:cNvPr id="3" name="Content Placeholder 2"/>
          <p:cNvSpPr>
            <a:spLocks noGrp="1"/>
          </p:cNvSpPr>
          <p:nvPr>
            <p:ph idx="1"/>
          </p:nvPr>
        </p:nvSpPr>
        <p:spPr/>
        <p:txBody>
          <a:bodyPr/>
          <a:lstStyle/>
          <a:p>
            <a:r>
              <a:rPr lang="en-US" dirty="0"/>
              <a:t>The purpose of the Western Regional Strategy Committee (WRSC), a chartered subcommittee of the Wildland Fire Leadership Council, is to facilitate implementation of the National Cohesive Wildland Fire Management Strategy in the Western Region.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2550820"/>
            <a:ext cx="4914900" cy="373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13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West </a:t>
            </a:r>
            <a:r>
              <a:rPr lang="en-US" dirty="0"/>
              <a:t>Wide Wildfire Risk Assessment</a:t>
            </a:r>
          </a:p>
        </p:txBody>
      </p:sp>
      <p:sp>
        <p:nvSpPr>
          <p:cNvPr id="3" name="Content Placeholder 2"/>
          <p:cNvSpPr>
            <a:spLocks noGrp="1"/>
          </p:cNvSpPr>
          <p:nvPr>
            <p:ph idx="1"/>
          </p:nvPr>
        </p:nvSpPr>
        <p:spPr>
          <a:xfrm>
            <a:off x="457201" y="1343025"/>
            <a:ext cx="3234968" cy="4938713"/>
          </a:xfrm>
        </p:spPr>
        <p:txBody>
          <a:bodyPr/>
          <a:lstStyle/>
          <a:p>
            <a:r>
              <a:rPr lang="en-US" dirty="0" smtClean="0"/>
              <a:t>Completed 2013</a:t>
            </a:r>
          </a:p>
          <a:p>
            <a:r>
              <a:rPr lang="en-US" dirty="0" smtClean="0"/>
              <a:t>Each of the 17 Western States received State specific data</a:t>
            </a:r>
          </a:p>
          <a:p>
            <a:r>
              <a:rPr lang="en-US" dirty="0" smtClean="0"/>
              <a:t>High level – State supplemented data</a:t>
            </a:r>
          </a:p>
          <a:p>
            <a:r>
              <a:rPr lang="en-US" dirty="0" smtClean="0"/>
              <a:t>Part of National effort for updated wildfire risk assessment</a:t>
            </a:r>
          </a:p>
          <a:p>
            <a:endParaRPr lang="en-US"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488" y="1343025"/>
            <a:ext cx="5432166" cy="4209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626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Adapted Communities</a:t>
            </a:r>
            <a:endParaRPr lang="en-US" dirty="0"/>
          </a:p>
        </p:txBody>
      </p:sp>
      <p:sp>
        <p:nvSpPr>
          <p:cNvPr id="3" name="Content Placeholder 2"/>
          <p:cNvSpPr>
            <a:spLocks noGrp="1"/>
          </p:cNvSpPr>
          <p:nvPr>
            <p:ph idx="1"/>
          </p:nvPr>
        </p:nvSpPr>
        <p:spPr/>
        <p:txBody>
          <a:bodyPr/>
          <a:lstStyle/>
          <a:p>
            <a:r>
              <a:rPr lang="en-US" dirty="0"/>
              <a:t>Fire Adapted Communities</a:t>
            </a:r>
          </a:p>
          <a:p>
            <a:pPr lvl="1"/>
            <a:r>
              <a:rPr lang="en-US" b="1" dirty="0"/>
              <a:t>Community Wildfire Protection Plans</a:t>
            </a:r>
            <a:endParaRPr lang="en-US" sz="1400" b="1" dirty="0"/>
          </a:p>
          <a:p>
            <a:pPr lvl="1"/>
            <a:r>
              <a:rPr lang="en-US" dirty="0"/>
              <a:t>Local Partnerships/Agreements</a:t>
            </a:r>
            <a:endParaRPr lang="en-US" sz="1400" dirty="0"/>
          </a:p>
          <a:p>
            <a:pPr lvl="1"/>
            <a:r>
              <a:rPr lang="en-US" dirty="0"/>
              <a:t>Safe evacuation routes or internal safety zones</a:t>
            </a:r>
            <a:endParaRPr lang="en-US" sz="1400" dirty="0"/>
          </a:p>
          <a:p>
            <a:pPr lvl="1"/>
            <a:r>
              <a:rPr lang="en-US" b="1" dirty="0"/>
              <a:t>Defensible space and resilient structures – </a:t>
            </a:r>
            <a:r>
              <a:rPr lang="en-US" b="1" dirty="0" err="1"/>
              <a:t>Firewise</a:t>
            </a:r>
            <a:r>
              <a:rPr lang="en-US" b="1" dirty="0"/>
              <a:t> principles</a:t>
            </a:r>
            <a:endParaRPr lang="en-US" sz="1400" b="1" dirty="0"/>
          </a:p>
          <a:p>
            <a:pPr lvl="1"/>
            <a:r>
              <a:rPr lang="en-US" b="1" dirty="0"/>
              <a:t>Codes &amp; Ordinances</a:t>
            </a:r>
            <a:endParaRPr lang="en-US" sz="1400" b="1" dirty="0"/>
          </a:p>
          <a:p>
            <a:pPr lvl="1"/>
            <a:r>
              <a:rPr lang="en-US" dirty="0"/>
              <a:t>Public and responder awareness and preparedness – “Ready, Set, Go!”</a:t>
            </a:r>
            <a:endParaRPr lang="en-US" sz="1400" dirty="0"/>
          </a:p>
          <a:p>
            <a:pPr lvl="1"/>
            <a:r>
              <a:rPr lang="en-US" b="1" dirty="0"/>
              <a:t>Fuels management near communities</a:t>
            </a:r>
            <a:endParaRPr lang="en-US" sz="1400" b="1" dirty="0"/>
          </a:p>
          <a:p>
            <a:pPr lvl="1"/>
            <a:r>
              <a:rPr lang="en-US" b="1" dirty="0"/>
              <a:t>Prevention education</a:t>
            </a:r>
            <a:endParaRPr lang="en-US" sz="1400" b="1" dirty="0"/>
          </a:p>
          <a:p>
            <a:pPr lvl="1"/>
            <a:r>
              <a:rPr lang="en-US" b="1" dirty="0"/>
              <a:t>Local </a:t>
            </a:r>
            <a:r>
              <a:rPr lang="en-US" b="1" dirty="0" smtClean="0"/>
              <a:t>capacity</a:t>
            </a:r>
          </a:p>
          <a:p>
            <a:pPr lvl="1"/>
            <a:endParaRPr lang="en-US" sz="1400" b="1" dirty="0"/>
          </a:p>
          <a:p>
            <a:pPr lvl="1"/>
            <a:endParaRPr lang="en-US" sz="1400" b="1" dirty="0" smtClean="0"/>
          </a:p>
          <a:p>
            <a:r>
              <a:rPr lang="en-US" dirty="0">
                <a:hlinkClick r:id="rId3"/>
              </a:rPr>
              <a:t>http://www.fireadapted.org</a:t>
            </a:r>
            <a:r>
              <a:rPr lang="en-US" dirty="0" smtClean="0">
                <a:hlinkClick r:id="rId3"/>
              </a:rPr>
              <a:t>/</a:t>
            </a:r>
            <a:r>
              <a:rPr lang="en-US" dirty="0" smtClean="0"/>
              <a:t> </a:t>
            </a:r>
            <a:endParaRPr lang="en-US" b="1" dirty="0"/>
          </a:p>
          <a:p>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225" y="4170621"/>
            <a:ext cx="4959453" cy="2111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1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Adapted Communities Locations</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7599" y="1200150"/>
            <a:ext cx="7739180" cy="529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593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 </a:t>
            </a:r>
            <a:r>
              <a:rPr lang="en-US" dirty="0" smtClean="0"/>
              <a:t>NHMP/CWPP Guide </a:t>
            </a:r>
          </a:p>
        </p:txBody>
      </p:sp>
      <p:sp>
        <p:nvSpPr>
          <p:cNvPr id="4099" name="Rectangle 3"/>
          <p:cNvSpPr>
            <a:spLocks noGrp="1" noChangeArrowheads="1"/>
          </p:cNvSpPr>
          <p:nvPr>
            <p:ph type="body" idx="1"/>
          </p:nvPr>
        </p:nvSpPr>
        <p:spPr>
          <a:xfrm>
            <a:off x="457200" y="1343025"/>
            <a:ext cx="3229897" cy="4938713"/>
          </a:xfrm>
        </p:spPr>
        <p:txBody>
          <a:bodyPr/>
          <a:lstStyle/>
          <a:p>
            <a:pPr eaLnBrk="1" hangingPunct="1"/>
            <a:r>
              <a:rPr lang="en-US" dirty="0" smtClean="0"/>
              <a:t>State of Washington is developing a guide that compares NHMP and CWPP requirements</a:t>
            </a:r>
          </a:p>
          <a:p>
            <a:pPr eaLnBrk="1" hangingPunct="1"/>
            <a:r>
              <a:rPr lang="en-US" dirty="0" smtClean="0"/>
              <a:t>Purpose is to demonstrate to communities the similarities and differences in developing both plans, and to leverage resources to use one planning </a:t>
            </a:r>
            <a:r>
              <a:rPr lang="en-US" dirty="0"/>
              <a:t>process</a:t>
            </a:r>
            <a:r>
              <a:rPr lang="en-US" dirty="0" smtClean="0"/>
              <a:t> to meet both requirements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502" y="1420609"/>
            <a:ext cx="5259186" cy="4478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2&quot;/&gt;&lt;/object&gt;&lt;object type=&quot;3&quot; unique_id=&quot;10005&quot;&gt;&lt;property id=&quot;20148&quot; value=&quot;5&quot;/&gt;&lt;property id=&quot;20300&quot; value=&quot;Slide 2&quot;/&gt;&lt;property id=&quot;20307&quot; value=&quot;273&quot;/&gt;&lt;/object&gt;&lt;object type=&quot;3&quot; unique_id=&quot;10006&quot;&gt;&lt;property id=&quot;20148&quot; value=&quot;5&quot;/&gt;&lt;property id=&quot;20300&quot; value=&quot;Slide 3&quot;/&gt;&lt;property id=&quot;20307&quot; value=&quot;264&quot;/&gt;&lt;/object&gt;&lt;object type=&quot;3&quot; unique_id=&quot;10007&quot;&gt;&lt;property id=&quot;20148&quot; value=&quot;5&quot;/&gt;&lt;property id=&quot;20300&quot; value=&quot;Slide 4&quot;/&gt;&lt;property id=&quot;20307&quot; value=&quot;265&quot;/&gt;&lt;/object&gt;&lt;object type=&quot;3&quot; unique_id=&quot;10008&quot;&gt;&lt;property id=&quot;20148&quot; value=&quot;5&quot;/&gt;&lt;property id=&quot;20300&quot; value=&quot;Slide 5&quot;/&gt;&lt;property id=&quot;20307&quot; value=&quot;271&quot;/&gt;&lt;/object&gt;&lt;object type=&quot;3&quot; unique_id=&quot;10009&quot;&gt;&lt;property id=&quot;20148&quot; value=&quot;5&quot;/&gt;&lt;property id=&quot;20300&quot; value=&quot;Slide 6&quot;/&gt;&lt;property id=&quot;20307&quot; value=&quot;266&quot;/&gt;&lt;/object&gt;&lt;object type=&quot;3&quot; unique_id=&quot;10010&quot;&gt;&lt;property id=&quot;20148&quot; value=&quot;5&quot;/&gt;&lt;property id=&quot;20300&quot; value=&quot;Slide 7&quot;/&gt;&lt;property id=&quot;20307&quot; value=&quot;274&quot;/&gt;&lt;/object&gt;&lt;/object&gt;&lt;/object&gt;&lt;/database&gt;"/>
  <p:tag name="SECTOMILLISECCONVERTED" val="1"/>
</p:tagLst>
</file>

<file path=ppt/theme/theme1.xml><?xml version="1.0" encoding="utf-8"?>
<a:theme xmlns:a="http://schemas.openxmlformats.org/drawingml/2006/main" name="RiskMAPPowerPointTemplate_May2010">
  <a:themeElements>
    <a:clrScheme name="1_Default Design 13">
      <a:dk1>
        <a:srgbClr val="000000"/>
      </a:dk1>
      <a:lt1>
        <a:srgbClr val="FFFFFF"/>
      </a:lt1>
      <a:dk2>
        <a:srgbClr val="FFFFFF"/>
      </a:dk2>
      <a:lt2>
        <a:srgbClr val="5B5C5E"/>
      </a:lt2>
      <a:accent1>
        <a:srgbClr val="005288"/>
      </a:accent1>
      <a:accent2>
        <a:srgbClr val="5D9732"/>
      </a:accent2>
      <a:accent3>
        <a:srgbClr val="FFFFFF"/>
      </a:accent3>
      <a:accent4>
        <a:srgbClr val="000000"/>
      </a:accent4>
      <a:accent5>
        <a:srgbClr val="AAB3C3"/>
      </a:accent5>
      <a:accent6>
        <a:srgbClr val="53882C"/>
      </a:accent6>
      <a:hlink>
        <a:srgbClr val="0078AE"/>
      </a:hlink>
      <a:folHlink>
        <a:srgbClr val="C41230"/>
      </a:folHlink>
    </a:clrScheme>
    <a:fontScheme name="1_Default Design">
      <a:majorFont>
        <a:latin typeface="Joanna MT Std Semi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FFFF"/>
        </a:dk2>
        <a:lt2>
          <a:srgbClr val="5B5C5E"/>
        </a:lt2>
        <a:accent1>
          <a:srgbClr val="005288"/>
        </a:accent1>
        <a:accent2>
          <a:srgbClr val="5D9732"/>
        </a:accent2>
        <a:accent3>
          <a:srgbClr val="FFFFFF"/>
        </a:accent3>
        <a:accent4>
          <a:srgbClr val="000000"/>
        </a:accent4>
        <a:accent5>
          <a:srgbClr val="AAB3C3"/>
        </a:accent5>
        <a:accent6>
          <a:srgbClr val="53882C"/>
        </a:accent6>
        <a:hlink>
          <a:srgbClr val="0078AE"/>
        </a:hlink>
        <a:folHlink>
          <a:srgbClr val="C412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25f5432-6db8-4c92-bf1a-11bc4127a82a">C4KEUJAWW2TT-158185000-279</_dlc_DocId>
    <_dlc_DocIdUrl xmlns="125f5432-6db8-4c92-bf1a-11bc4127a82a">
      <Url>http://starr-team.eastus.cloudapp.azure.com:82/starr/RegionalWorkspaces/RegionX/_layouts/15/DocIdRedir.aspx?ID=C4KEUJAWW2TT-158185000-279</Url>
      <Description>C4KEUJAWW2TT-158185000-279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D3639C71863874B8FA9DEF347E1956C" ma:contentTypeVersion="70" ma:contentTypeDescription="Create a new document." ma:contentTypeScope="" ma:versionID="d8537c925037541753c9affedefd5780">
  <xsd:schema xmlns:xsd="http://www.w3.org/2001/XMLSchema" xmlns:xs="http://www.w3.org/2001/XMLSchema" xmlns:p="http://schemas.microsoft.com/office/2006/metadata/properties" xmlns:ns2="19bc6f53-22dd-46ae-a7e5-7bb03d6d146f" xmlns:ns3="38436f84-3527-4dae-80ee-528fb99c2e88" xmlns:ns4="http://schemas.microsoft.com/sharepoint/v4" targetNamespace="http://schemas.microsoft.com/office/2006/metadata/properties" ma:root="true" ma:fieldsID="d28cacd9ce044166af71d11f796a81df" ns2:_="" ns3:_="" ns4:_="">
    <xsd:import namespace="19bc6f53-22dd-46ae-a7e5-7bb03d6d146f"/>
    <xsd:import namespace="38436f84-3527-4dae-80ee-528fb99c2e88"/>
    <xsd:import namespace="http://schemas.microsoft.com/sharepoint/v4"/>
    <xsd:element name="properties">
      <xsd:complexType>
        <xsd:sequence>
          <xsd:element name="documentManagement">
            <xsd:complexType>
              <xsd:all>
                <xsd:element ref="ns2:RAB_x0020_Programs" minOccurs="0"/>
                <xsd:element ref="ns3:Category" minOccurs="0"/>
                <xsd:element ref="ns2:TaxCatchAll" minOccurs="0"/>
                <xsd:element ref="ns4:IconOverlay" minOccurs="0"/>
                <xsd:element ref="ns2:_dlc_DocId" minOccurs="0"/>
                <xsd:element ref="ns2:_dlc_DocIdUrl" minOccurs="0"/>
                <xsd:element ref="ns2:_dlc_DocIdPersistId" minOccurs="0"/>
                <xsd:element ref="ns2:TaxKeywordTaxHTField" minOccurs="0"/>
                <xsd:element ref="ns2:m1c79fc854db4224ab2c785904d23137" minOccurs="0"/>
                <xsd:element ref="ns3:Commonly_x0020_U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c6f53-22dd-46ae-a7e5-7bb03d6d146f" elementFormDefault="qualified">
    <xsd:import namespace="http://schemas.microsoft.com/office/2006/documentManagement/types"/>
    <xsd:import namespace="http://schemas.microsoft.com/office/infopath/2007/PartnerControls"/>
    <xsd:element name="RAB_x0020_Programs" ma:index="2" nillable="true" ma:displayName="RAB Programs" ma:description="A list of RAB Programs" ma:indexed="true" ma:list="{a3c48316-9fbf-4a43-b42f-aeba11cd5e47}" ma:internalName="RAB_x0020_Programs" ma:readOnly="false" ma:showField="Title" ma:web="19bc6f53-22dd-46ae-a7e5-7bb03d6d146f">
      <xsd:simpleType>
        <xsd:restriction base="dms:Lookup"/>
      </xsd:simpleType>
    </xsd:element>
    <xsd:element name="TaxCatchAll" ma:index="7" nillable="true" ma:displayName="Taxonomy Catch All Column" ma:hidden="true" ma:list="{a0cfe93f-0b68-430b-a7cb-2be751568877}" ma:internalName="TaxCatchAll" ma:showField="CatchAllData" ma:web="19bc6f53-22dd-46ae-a7e5-7bb03d6d146f">
      <xsd:complexType>
        <xsd:complexContent>
          <xsd:extension base="dms:MultiChoiceLookup">
            <xsd:sequence>
              <xsd:element name="Value" type="dms:Lookup" maxOccurs="unbounded" minOccurs="0" nillable="true"/>
            </xsd:sequence>
          </xsd:extension>
        </xsd:complexContent>
      </xsd:complex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Enterprise Keywords" ma:fieldId="{23f27201-bee3-471e-b2e7-b64fd8b7ca38}" ma:taxonomyMulti="true" ma:sspId="1f9c796e-3dd3-40b5-bc8a-b5fd9405565a" ma:termSetId="00000000-0000-0000-0000-000000000000" ma:anchorId="00000000-0000-0000-0000-000000000000" ma:open="true" ma:isKeyword="true">
      <xsd:complexType>
        <xsd:sequence>
          <xsd:element ref="pc:Terms" minOccurs="0" maxOccurs="1"/>
        </xsd:sequence>
      </xsd:complexType>
    </xsd:element>
    <xsd:element name="m1c79fc854db4224ab2c785904d23137" ma:index="17" nillable="true" ma:taxonomy="true" ma:internalName="m1c79fc854db4224ab2c785904d23137" ma:taxonomyFieldName="Hazards" ma:displayName="Hazards" ma:default="" ma:fieldId="{61c79fc8-54db-4224-ab2c-785904d23137}" ma:taxonomyMulti="true" ma:sspId="1f9c796e-3dd3-40b5-bc8a-b5fd9405565a" ma:termSetId="96705ebb-abd5-4944-927e-1d0a7a3f79e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436f84-3527-4dae-80ee-528fb99c2e88" elementFormDefault="qualified">
    <xsd:import namespace="http://schemas.microsoft.com/office/2006/documentManagement/types"/>
    <xsd:import namespace="http://schemas.microsoft.com/office/infopath/2007/PartnerControls"/>
    <xsd:element name="Category" ma:index="3" nillable="true" ma:displayName="Category" ma:default="General" ma:format="Dropdown" ma:internalName="Category" ma:readOnly="false">
      <xsd:simpleType>
        <xsd:restriction base="dms:Choice">
          <xsd:enumeration value="General"/>
          <xsd:enumeration value="Conference / Meeting"/>
          <xsd:enumeration value="Guidance and Policy"/>
          <xsd:enumeration value="Presentation"/>
          <xsd:enumeration value="Project"/>
          <xsd:enumeration value="SOP"/>
          <xsd:enumeration value="Study / Report"/>
        </xsd:restriction>
      </xsd:simpleType>
    </xsd:element>
    <xsd:element name="Commonly_x0020_Used" ma:index="20" nillable="true" ma:displayName="Commonly Used" ma:default="No" ma:description="Select if you want this document to display on front of the RAB Site" ma:format="Dropdown" ma:internalName="Commonly_x0020_Used">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ma:index="1"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ct:contentTypeSchema xmlns:ct="http://schemas.microsoft.com/office/2006/metadata/contentType" xmlns:ma="http://schemas.microsoft.com/office/2006/metadata/properties/metaAttributes" ct:_="" ma:_="" ma:contentTypeName="Document" ma:contentTypeID="0x0101002C9D29A421BC3649889FAFE602C29C9B" ma:contentTypeVersion="2" ma:contentTypeDescription="Create a new document." ma:contentTypeScope="" ma:versionID="4fde286e6e1c4e32850304e3fa38ffb9">
  <xsd:schema xmlns:xsd="http://www.w3.org/2001/XMLSchema" xmlns:xs="http://www.w3.org/2001/XMLSchema" xmlns:p="http://schemas.microsoft.com/office/2006/metadata/properties" xmlns:ns1="http://schemas.microsoft.com/sharepoint/v3" xmlns:ns2="125f5432-6db8-4c92-bf1a-11bc4127a82a" targetNamespace="http://schemas.microsoft.com/office/2006/metadata/properties" ma:root="true" ma:fieldsID="2b55bb583f23d5772345e3c9a2a8bbf1" ns1:_="" ns2:_="">
    <xsd:import namespace="http://schemas.microsoft.com/sharepoint/v3"/>
    <xsd:import namespace="125f5432-6db8-4c92-bf1a-11bc4127a82a"/>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5f5432-6db8-4c92-bf1a-11bc4127a82a"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LongProperties xmlns="http://schemas.microsoft.com/office/2006/metadata/longProperties"/>
</file>

<file path=customXml/itemProps1.xml><?xml version="1.0" encoding="utf-8"?>
<ds:datastoreItem xmlns:ds="http://schemas.openxmlformats.org/officeDocument/2006/customXml" ds:itemID="{1D29D033-EF26-4592-8A46-6F3A0B65F251}"/>
</file>

<file path=customXml/itemProps2.xml><?xml version="1.0" encoding="utf-8"?>
<ds:datastoreItem xmlns:ds="http://schemas.openxmlformats.org/officeDocument/2006/customXml" ds:itemID="{D633C22D-F096-4103-B04B-EAD9A799A54B}"/>
</file>

<file path=customXml/itemProps3.xml><?xml version="1.0" encoding="utf-8"?>
<ds:datastoreItem xmlns:ds="http://schemas.openxmlformats.org/officeDocument/2006/customXml" ds:itemID="{75C7337E-3BE2-4F21-94F9-DFF7691744FA}"/>
</file>

<file path=customXml/itemProps4.xml><?xml version="1.0" encoding="utf-8"?>
<ds:datastoreItem xmlns:ds="http://schemas.openxmlformats.org/officeDocument/2006/customXml" ds:itemID="{6713E3D4-0AE0-40F9-90C6-1429FC786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bc6f53-22dd-46ae-a7e5-7bb03d6d146f"/>
    <ds:schemaRef ds:uri="38436f84-3527-4dae-80ee-528fb99c2e8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AFA793A-B905-487E-A1F5-0467FE80C40E}">
  <ds:schemaRefs>
    <ds:schemaRef ds:uri="http://schemas.microsoft.com/sharepoint/events"/>
  </ds:schemaRefs>
</ds:datastoreItem>
</file>

<file path=customXml/itemProps6.xml><?xml version="1.0" encoding="utf-8"?>
<ds:datastoreItem xmlns:ds="http://schemas.openxmlformats.org/officeDocument/2006/customXml" ds:itemID="{8455E246-7299-4774-8B77-66833B2501ED}"/>
</file>

<file path=customXml/itemProps7.xml><?xml version="1.0" encoding="utf-8"?>
<ds:datastoreItem xmlns:ds="http://schemas.openxmlformats.org/officeDocument/2006/customXml" ds:itemID="{9CB2E6AD-5E00-4307-8D30-FA2490220342}"/>
</file>

<file path=docProps/app.xml><?xml version="1.0" encoding="utf-8"?>
<Properties xmlns="http://schemas.openxmlformats.org/officeDocument/2006/extended-properties" xmlns:vt="http://schemas.openxmlformats.org/officeDocument/2006/docPropsVTypes">
  <Template>RiskMAPPowerPointTemplate_May2010</Template>
  <TotalTime>188</TotalTime>
  <Words>1042</Words>
  <Application>Microsoft Office PowerPoint</Application>
  <PresentationFormat>On-screen Show (4:3)</PresentationFormat>
  <Paragraphs>107</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RiskMAPPowerPointTemplate_May2010</vt:lpstr>
      <vt:lpstr>Wildfire Integration with Mitigation Planning and Risk MAP </vt:lpstr>
      <vt:lpstr>Agenda</vt:lpstr>
      <vt:lpstr>National Cohesive Strategy</vt:lpstr>
      <vt:lpstr>National Cohesive Strategy</vt:lpstr>
      <vt:lpstr>Western Regional Strategy Committee</vt:lpstr>
      <vt:lpstr>Science: West Wide Wildfire Risk Assessment</vt:lpstr>
      <vt:lpstr>Fire Adapted Communities</vt:lpstr>
      <vt:lpstr>Fire Adapted Communities Locations</vt:lpstr>
      <vt:lpstr> NHMP/CWPP Guide </vt:lpstr>
      <vt:lpstr>NHMP/CWPP Review Tool</vt:lpstr>
      <vt:lpstr>G-318 Training (ID &amp; OR)</vt:lpstr>
      <vt:lpstr>Risk MAP Risk Reports</vt:lpstr>
      <vt:lpstr>State Risk MAP Portfolios</vt:lpstr>
      <vt:lpstr>Wildfire Disaster and Risk MAP</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Holt</dc:creator>
  <cp:lastModifiedBy>Brett Holt</cp:lastModifiedBy>
  <cp:revision>41</cp:revision>
  <dcterms:created xsi:type="dcterms:W3CDTF">2014-09-08T21:34:11Z</dcterms:created>
  <dcterms:modified xsi:type="dcterms:W3CDTF">2015-04-22T04:45:40Z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0x0101002C9D29A421BC3649889FAFE602C29C9B</vt:lpwstr>
  </property>
  <property fmtid="{D5CDD505-2E9C-101B-9397-08002B2CF9AE}" pid="4" name="_dlc_DocIdItemGuid">
    <vt:lpwstr>aa98cb72-382b-4054-b4f1-4b0eaa04cc6b</vt:lpwstr>
  </property>
  <property fmtid="{D5CDD505-2E9C-101B-9397-08002B2CF9AE}" pid="5" name="TaxKeyword">
    <vt:lpwstr/>
  </property>
  <property fmtid="{D5CDD505-2E9C-101B-9397-08002B2CF9AE}" pid="6" name="Hazards">
    <vt:lpwstr/>
  </property>
</Properties>
</file>