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10"/>
  </p:notesMasterIdLst>
  <p:handoutMasterIdLst>
    <p:handoutMasterId r:id="rId11"/>
  </p:handoutMasterIdLst>
  <p:sldIdLst>
    <p:sldId id="953" r:id="rId6"/>
    <p:sldId id="998" r:id="rId7"/>
    <p:sldId id="999" r:id="rId8"/>
    <p:sldId id="1000" r:id="rId9"/>
  </p:sldIdLst>
  <p:sldSz cx="9144000" cy="6858000" type="letter"/>
  <p:notesSz cx="7010400" cy="9296400"/>
  <p:defaultTextStyle>
    <a:defPPr>
      <a:defRPr lang="en-US"/>
    </a:defPPr>
    <a:lvl1pPr algn="l" rtl="0" eaLnBrk="0" fontAlgn="base" hangingPunct="0">
      <a:spcBef>
        <a:spcPct val="0"/>
      </a:spcBef>
      <a:spcAft>
        <a:spcPct val="0"/>
      </a:spcAft>
      <a:defRPr sz="4000" kern="1200">
        <a:solidFill>
          <a:schemeClr val="tx1"/>
        </a:solidFill>
        <a:latin typeface="Copperplate Gothic Light" pitchFamily="34" charset="0"/>
        <a:ea typeface="+mn-ea"/>
        <a:cs typeface="+mn-cs"/>
      </a:defRPr>
    </a:lvl1pPr>
    <a:lvl2pPr marL="457200" algn="l" rtl="0" eaLnBrk="0" fontAlgn="base" hangingPunct="0">
      <a:spcBef>
        <a:spcPct val="0"/>
      </a:spcBef>
      <a:spcAft>
        <a:spcPct val="0"/>
      </a:spcAft>
      <a:defRPr sz="4000" kern="1200">
        <a:solidFill>
          <a:schemeClr val="tx1"/>
        </a:solidFill>
        <a:latin typeface="Copperplate Gothic Light" pitchFamily="34" charset="0"/>
        <a:ea typeface="+mn-ea"/>
        <a:cs typeface="+mn-cs"/>
      </a:defRPr>
    </a:lvl2pPr>
    <a:lvl3pPr marL="914400" algn="l" rtl="0" eaLnBrk="0" fontAlgn="base" hangingPunct="0">
      <a:spcBef>
        <a:spcPct val="0"/>
      </a:spcBef>
      <a:spcAft>
        <a:spcPct val="0"/>
      </a:spcAft>
      <a:defRPr sz="4000" kern="1200">
        <a:solidFill>
          <a:schemeClr val="tx1"/>
        </a:solidFill>
        <a:latin typeface="Copperplate Gothic Light" pitchFamily="34" charset="0"/>
        <a:ea typeface="+mn-ea"/>
        <a:cs typeface="+mn-cs"/>
      </a:defRPr>
    </a:lvl3pPr>
    <a:lvl4pPr marL="1371600" algn="l" rtl="0" eaLnBrk="0" fontAlgn="base" hangingPunct="0">
      <a:spcBef>
        <a:spcPct val="0"/>
      </a:spcBef>
      <a:spcAft>
        <a:spcPct val="0"/>
      </a:spcAft>
      <a:defRPr sz="4000" kern="1200">
        <a:solidFill>
          <a:schemeClr val="tx1"/>
        </a:solidFill>
        <a:latin typeface="Copperplate Gothic Light" pitchFamily="34" charset="0"/>
        <a:ea typeface="+mn-ea"/>
        <a:cs typeface="+mn-cs"/>
      </a:defRPr>
    </a:lvl4pPr>
    <a:lvl5pPr marL="1828800" algn="l" rtl="0" eaLnBrk="0" fontAlgn="base" hangingPunct="0">
      <a:spcBef>
        <a:spcPct val="0"/>
      </a:spcBef>
      <a:spcAft>
        <a:spcPct val="0"/>
      </a:spcAft>
      <a:defRPr sz="4000" kern="1200">
        <a:solidFill>
          <a:schemeClr val="tx1"/>
        </a:solidFill>
        <a:latin typeface="Copperplate Gothic Light" pitchFamily="34" charset="0"/>
        <a:ea typeface="+mn-ea"/>
        <a:cs typeface="+mn-cs"/>
      </a:defRPr>
    </a:lvl5pPr>
    <a:lvl6pPr marL="2286000" algn="l" defTabSz="914400" rtl="0" eaLnBrk="1" latinLnBrk="0" hangingPunct="1">
      <a:defRPr sz="4000" kern="1200">
        <a:solidFill>
          <a:schemeClr val="tx1"/>
        </a:solidFill>
        <a:latin typeface="Copperplate Gothic Light" pitchFamily="34" charset="0"/>
        <a:ea typeface="+mn-ea"/>
        <a:cs typeface="+mn-cs"/>
      </a:defRPr>
    </a:lvl6pPr>
    <a:lvl7pPr marL="2743200" algn="l" defTabSz="914400" rtl="0" eaLnBrk="1" latinLnBrk="0" hangingPunct="1">
      <a:defRPr sz="4000" kern="1200">
        <a:solidFill>
          <a:schemeClr val="tx1"/>
        </a:solidFill>
        <a:latin typeface="Copperplate Gothic Light" pitchFamily="34" charset="0"/>
        <a:ea typeface="+mn-ea"/>
        <a:cs typeface="+mn-cs"/>
      </a:defRPr>
    </a:lvl7pPr>
    <a:lvl8pPr marL="3200400" algn="l" defTabSz="914400" rtl="0" eaLnBrk="1" latinLnBrk="0" hangingPunct="1">
      <a:defRPr sz="4000" kern="1200">
        <a:solidFill>
          <a:schemeClr val="tx1"/>
        </a:solidFill>
        <a:latin typeface="Copperplate Gothic Light" pitchFamily="34" charset="0"/>
        <a:ea typeface="+mn-ea"/>
        <a:cs typeface="+mn-cs"/>
      </a:defRPr>
    </a:lvl8pPr>
    <a:lvl9pPr marL="3657600" algn="l" defTabSz="914400" rtl="0" eaLnBrk="1" latinLnBrk="0" hangingPunct="1">
      <a:defRPr sz="4000" kern="1200">
        <a:solidFill>
          <a:schemeClr val="tx1"/>
        </a:solidFill>
        <a:latin typeface="Copperplate Gothic Ligh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ney, Jamie" initials="MJ" lastIdx="37" clrIdx="0">
    <p:extLst>
      <p:ext uri="{19B8F6BF-5375-455C-9EA6-DF929625EA0E}">
        <p15:presenceInfo xmlns:p15="http://schemas.microsoft.com/office/powerpoint/2012/main" userId="S-1-5-21-3337747696-1680488233-3861033917-38958" providerId="AD"/>
      </p:ext>
    </p:extLst>
  </p:cmAuthor>
  <p:cmAuthor id="2" name="Stone, Kelly" initials="KSS" lastIdx="17" clrIdx="1">
    <p:extLst>
      <p:ext uri="{19B8F6BF-5375-455C-9EA6-DF929625EA0E}">
        <p15:presenceInfo xmlns:p15="http://schemas.microsoft.com/office/powerpoint/2012/main" userId="Stone, Kell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FFCC"/>
    <a:srgbClr val="000000"/>
    <a:srgbClr val="4D4D4D"/>
    <a:srgbClr val="5F5F5F"/>
    <a:srgbClr val="000056"/>
    <a:srgbClr val="FF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62335" autoAdjust="0"/>
  </p:normalViewPr>
  <p:slideViewPr>
    <p:cSldViewPr snapToGrid="0">
      <p:cViewPr varScale="1">
        <p:scale>
          <a:sx n="73" d="100"/>
          <a:sy n="73" d="100"/>
        </p:scale>
        <p:origin x="2088" y="6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69" d="100"/>
          <a:sy n="69" d="100"/>
        </p:scale>
        <p:origin x="-280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17" Type="http://schemas.openxmlformats.org/officeDocument/2006/relationships/customXml" Target="../customXml/item5.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14" Type="http://schemas.openxmlformats.org/officeDocument/2006/relationships/viewProps" Target="viewProps.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lvl1pPr defTabSz="938213" eaLnBrk="1" hangingPunct="1">
              <a:defRPr sz="1200">
                <a:latin typeface="Times New Roman" pitchFamily="18" charset="0"/>
              </a:defRPr>
            </a:lvl1pPr>
          </a:lstStyle>
          <a:p>
            <a:pPr>
              <a:defRPr/>
            </a:pPr>
            <a:endParaRPr lang="en-US"/>
          </a:p>
        </p:txBody>
      </p:sp>
      <p:sp>
        <p:nvSpPr>
          <p:cNvPr id="93187"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lvl1pPr algn="r" defTabSz="938213" eaLnBrk="1" hangingPunct="1">
              <a:defRPr sz="1200">
                <a:latin typeface="Times New Roman" pitchFamily="18" charset="0"/>
              </a:defRPr>
            </a:lvl1pPr>
          </a:lstStyle>
          <a:p>
            <a:pPr>
              <a:defRPr/>
            </a:pPr>
            <a:endParaRPr lang="en-US"/>
          </a:p>
        </p:txBody>
      </p:sp>
      <p:sp>
        <p:nvSpPr>
          <p:cNvPr id="93188"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845" tIns="46922" rIns="93845" bIns="46922" numCol="1" anchor="b" anchorCtr="0" compatLnSpc="1">
            <a:prstTxWarp prst="textNoShape">
              <a:avLst/>
            </a:prstTxWarp>
          </a:bodyPr>
          <a:lstStyle>
            <a:lvl1pPr defTabSz="938213" eaLnBrk="1" hangingPunct="1">
              <a:defRPr sz="1200">
                <a:latin typeface="Times New Roman" pitchFamily="18" charset="0"/>
              </a:defRPr>
            </a:lvl1pPr>
          </a:lstStyle>
          <a:p>
            <a:pPr>
              <a:defRPr/>
            </a:pPr>
            <a:endParaRPr lang="en-US"/>
          </a:p>
        </p:txBody>
      </p:sp>
      <p:sp>
        <p:nvSpPr>
          <p:cNvPr id="93189"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845" tIns="46922" rIns="93845" bIns="46922" numCol="1" anchor="b" anchorCtr="0" compatLnSpc="1">
            <a:prstTxWarp prst="textNoShape">
              <a:avLst/>
            </a:prstTxWarp>
          </a:bodyPr>
          <a:lstStyle>
            <a:lvl1pPr algn="r" defTabSz="938213" eaLnBrk="1" hangingPunct="1">
              <a:defRPr sz="1200">
                <a:latin typeface="Times New Roman" pitchFamily="18" charset="0"/>
              </a:defRPr>
            </a:lvl1pPr>
          </a:lstStyle>
          <a:p>
            <a:pPr>
              <a:defRPr/>
            </a:pPr>
            <a:fld id="{E0AA7899-C945-4189-8658-A59A4A77D8C7}" type="slidenum">
              <a:rPr lang="en-US"/>
              <a:pPr>
                <a:defRPr/>
              </a:pPr>
              <a:t>‹#›</a:t>
            </a:fld>
            <a:endParaRPr lang="en-US"/>
          </a:p>
        </p:txBody>
      </p:sp>
    </p:spTree>
    <p:extLst>
      <p:ext uri="{BB962C8B-B14F-4D97-AF65-F5344CB8AC3E}">
        <p14:creationId xmlns:p14="http://schemas.microsoft.com/office/powerpoint/2010/main" val="76032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lvl1pPr defTabSz="938213" eaLnBrk="1" hangingPunct="1">
              <a:defRPr sz="1200">
                <a:latin typeface="Times New Roman" pitchFamily="18" charset="0"/>
              </a:defRPr>
            </a:lvl1pPr>
          </a:lstStyle>
          <a:p>
            <a:pPr>
              <a:defRPr/>
            </a:pPr>
            <a:endParaRPr lang="en-US"/>
          </a:p>
        </p:txBody>
      </p:sp>
      <p:sp>
        <p:nvSpPr>
          <p:cNvPr id="8909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lvl1pPr algn="r" defTabSz="938213" eaLnBrk="1" hangingPunct="1">
              <a:defRPr sz="1200">
                <a:latin typeface="Times New Roman" pitchFamily="18"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8909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845" tIns="46922" rIns="93845" bIns="469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845" tIns="46922" rIns="93845" bIns="46922" numCol="1" anchor="b" anchorCtr="0" compatLnSpc="1">
            <a:prstTxWarp prst="textNoShape">
              <a:avLst/>
            </a:prstTxWarp>
          </a:bodyPr>
          <a:lstStyle>
            <a:lvl1pPr defTabSz="938213" eaLnBrk="1" hangingPunct="1">
              <a:defRPr sz="1200">
                <a:latin typeface="Times New Roman" pitchFamily="18" charset="0"/>
              </a:defRPr>
            </a:lvl1pPr>
          </a:lstStyle>
          <a:p>
            <a:pPr>
              <a:defRPr/>
            </a:pPr>
            <a:endParaRPr lang="en-US"/>
          </a:p>
        </p:txBody>
      </p:sp>
      <p:sp>
        <p:nvSpPr>
          <p:cNvPr id="89095"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845" tIns="46922" rIns="93845" bIns="46922" numCol="1" anchor="b" anchorCtr="0" compatLnSpc="1">
            <a:prstTxWarp prst="textNoShape">
              <a:avLst/>
            </a:prstTxWarp>
          </a:bodyPr>
          <a:lstStyle>
            <a:lvl1pPr algn="r" defTabSz="938213" eaLnBrk="1" hangingPunct="1">
              <a:defRPr sz="1200">
                <a:latin typeface="Times New Roman" pitchFamily="18" charset="0"/>
              </a:defRPr>
            </a:lvl1pPr>
          </a:lstStyle>
          <a:p>
            <a:pPr>
              <a:defRPr/>
            </a:pPr>
            <a:fld id="{62F88D15-60DF-4237-860D-5482BC2E4957}" type="slidenum">
              <a:rPr lang="en-US"/>
              <a:pPr>
                <a:defRPr/>
              </a:pPr>
              <a:t>‹#›</a:t>
            </a:fld>
            <a:endParaRPr lang="en-US"/>
          </a:p>
        </p:txBody>
      </p:sp>
    </p:spTree>
    <p:extLst>
      <p:ext uri="{BB962C8B-B14F-4D97-AF65-F5344CB8AC3E}">
        <p14:creationId xmlns:p14="http://schemas.microsoft.com/office/powerpoint/2010/main" val="1548395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md.wa.gov/grants/grants_hazard_mitigation.s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a:t>
            </a:r>
            <a:endParaRPr lang="en-US" dirty="0"/>
          </a:p>
        </p:txBody>
      </p:sp>
      <p:sp>
        <p:nvSpPr>
          <p:cNvPr id="4" name="Slide Number Placeholder 3"/>
          <p:cNvSpPr>
            <a:spLocks noGrp="1"/>
          </p:cNvSpPr>
          <p:nvPr>
            <p:ph type="sldNum" sz="quarter" idx="10"/>
          </p:nvPr>
        </p:nvSpPr>
        <p:spPr/>
        <p:txBody>
          <a:bodyPr/>
          <a:lstStyle/>
          <a:p>
            <a:pPr>
              <a:defRPr/>
            </a:pPr>
            <a:fld id="{26298EDF-5935-43E3-96A7-964E7186D03B}" type="slidenum">
              <a:rPr lang="en-US" smtClean="0"/>
              <a:pPr>
                <a:defRPr/>
              </a:pPr>
              <a:t>1</a:t>
            </a:fld>
            <a:endParaRPr lang="en-US" dirty="0"/>
          </a:p>
        </p:txBody>
      </p:sp>
    </p:spTree>
    <p:extLst>
      <p:ext uri="{BB962C8B-B14F-4D97-AF65-F5344CB8AC3E}">
        <p14:creationId xmlns:p14="http://schemas.microsoft.com/office/powerpoint/2010/main" val="1302422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Times New Roman" pitchFamily="18" charset="0"/>
                <a:ea typeface="+mn-ea"/>
                <a:cs typeface="Aharoni" panose="02010803020104030203" pitchFamily="2" charset="-79"/>
              </a:rPr>
              <a:t>Tim</a:t>
            </a:r>
          </a:p>
          <a:p>
            <a:r>
              <a:rPr lang="en-US" sz="1200" kern="1200" dirty="0" smtClean="0">
                <a:solidFill>
                  <a:schemeClr val="tx1"/>
                </a:solidFill>
                <a:latin typeface="Times New Roman" pitchFamily="18" charset="0"/>
                <a:ea typeface="+mn-ea"/>
                <a:cs typeface="Aharoni" panose="02010803020104030203" pitchFamily="2" charset="-79"/>
              </a:rPr>
              <a:t>See </a:t>
            </a:r>
            <a:r>
              <a:rPr lang="en-US" sz="1200" kern="1200" dirty="0" smtClean="0">
                <a:solidFill>
                  <a:srgbClr val="000056"/>
                </a:solidFill>
                <a:latin typeface="Times New Roman" pitchFamily="18" charset="0"/>
                <a:ea typeface="+mn-ea"/>
                <a:cs typeface="Aharoni" panose="02010803020104030203" pitchFamily="2" charset="-79"/>
                <a:hlinkClick r:id="rId3"/>
              </a:rPr>
              <a:t>http://www.emd.wa.gov/grants/grants_hazard_mitigation.shtml</a:t>
            </a:r>
            <a:r>
              <a:rPr lang="en-US" sz="1200" kern="1200" dirty="0" smtClean="0">
                <a:solidFill>
                  <a:srgbClr val="000056"/>
                </a:solidFill>
                <a:latin typeface="Times New Roman" pitchFamily="18" charset="0"/>
                <a:ea typeface="+mn-ea"/>
                <a:cs typeface="Aharoni" panose="02010803020104030203" pitchFamily="2" charset="-79"/>
              </a:rPr>
              <a:t> </a:t>
            </a:r>
            <a:r>
              <a:rPr lang="en-US" sz="1200" kern="1200" dirty="0" smtClean="0">
                <a:solidFill>
                  <a:schemeClr val="tx1"/>
                </a:solidFill>
                <a:latin typeface="Times New Roman" pitchFamily="18" charset="0"/>
                <a:ea typeface="+mn-ea"/>
                <a:cs typeface="Aharoni" panose="02010803020104030203" pitchFamily="2" charset="-79"/>
              </a:rPr>
              <a:t>for more information about the HMGP program.</a:t>
            </a:r>
          </a:p>
          <a:p>
            <a:endParaRPr lang="en-US" dirty="0"/>
          </a:p>
        </p:txBody>
      </p:sp>
      <p:sp>
        <p:nvSpPr>
          <p:cNvPr id="4" name="Slide Number Placeholder 3"/>
          <p:cNvSpPr>
            <a:spLocks noGrp="1"/>
          </p:cNvSpPr>
          <p:nvPr>
            <p:ph type="sldNum" sz="quarter" idx="10"/>
          </p:nvPr>
        </p:nvSpPr>
        <p:spPr/>
        <p:txBody>
          <a:bodyPr/>
          <a:lstStyle/>
          <a:p>
            <a:pPr>
              <a:defRPr/>
            </a:pPr>
            <a:fld id="{26298EDF-5935-43E3-96A7-964E7186D03B}" type="slidenum">
              <a:rPr lang="en-US" smtClean="0"/>
              <a:pPr>
                <a:defRPr/>
              </a:pPr>
              <a:t>2</a:t>
            </a:fld>
            <a:endParaRPr lang="en-US" dirty="0"/>
          </a:p>
        </p:txBody>
      </p:sp>
    </p:spTree>
    <p:extLst>
      <p:ext uri="{BB962C8B-B14F-4D97-AF65-F5344CB8AC3E}">
        <p14:creationId xmlns:p14="http://schemas.microsoft.com/office/powerpoint/2010/main" val="391369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latin typeface="Times New Roman" pitchFamily="18" charset="0"/>
              <a:ea typeface="+mn-ea"/>
              <a:cs typeface="Aharoni" panose="02010803020104030203" pitchFamily="2" charset="-79"/>
            </a:endParaRPr>
          </a:p>
          <a:p>
            <a:r>
              <a:rPr lang="en-US" sz="1200" kern="1200" dirty="0" smtClean="0">
                <a:solidFill>
                  <a:schemeClr val="tx1"/>
                </a:solidFill>
                <a:latin typeface="Times New Roman" pitchFamily="18" charset="0"/>
                <a:ea typeface="+mn-ea"/>
                <a:cs typeface="Aharoni" panose="02010803020104030203" pitchFamily="2" charset="-79"/>
              </a:rPr>
              <a:t>Tim</a:t>
            </a:r>
          </a:p>
          <a:p>
            <a:r>
              <a:rPr lang="en-US" sz="1200" kern="1200" dirty="0" smtClean="0">
                <a:solidFill>
                  <a:schemeClr val="tx1"/>
                </a:solidFill>
                <a:latin typeface="Times New Roman" pitchFamily="18" charset="0"/>
                <a:ea typeface="+mn-ea"/>
                <a:cs typeface="Aharoni" panose="02010803020104030203" pitchFamily="2" charset="-79"/>
              </a:rPr>
              <a:t>*PDM is a 75% federal cost share grant. Small, impoverished communities and Tribes may be eligible for a 90% federal cost share. </a:t>
            </a:r>
            <a:endParaRPr lang="en-US" sz="900" i="1" kern="1200" dirty="0">
              <a:solidFill>
                <a:schemeClr val="tx1"/>
              </a:solidFill>
              <a:latin typeface="Times New Roman" pitchFamily="18" charset="0"/>
              <a:ea typeface="+mn-ea"/>
              <a:cs typeface="Aharoni" panose="02010803020104030203" pitchFamily="2" charset="-79"/>
            </a:endParaRPr>
          </a:p>
        </p:txBody>
      </p:sp>
      <p:sp>
        <p:nvSpPr>
          <p:cNvPr id="4" name="Slide Number Placeholder 3"/>
          <p:cNvSpPr>
            <a:spLocks noGrp="1"/>
          </p:cNvSpPr>
          <p:nvPr>
            <p:ph type="sldNum" sz="quarter" idx="10"/>
          </p:nvPr>
        </p:nvSpPr>
        <p:spPr/>
        <p:txBody>
          <a:bodyPr/>
          <a:lstStyle/>
          <a:p>
            <a:pPr>
              <a:defRPr/>
            </a:pPr>
            <a:fld id="{26298EDF-5935-43E3-96A7-964E7186D03B}" type="slidenum">
              <a:rPr lang="en-US" smtClean="0"/>
              <a:pPr>
                <a:defRPr/>
              </a:pPr>
              <a:t>3</a:t>
            </a:fld>
            <a:endParaRPr lang="en-US" dirty="0"/>
          </a:p>
        </p:txBody>
      </p:sp>
    </p:spTree>
    <p:extLst>
      <p:ext uri="{BB962C8B-B14F-4D97-AF65-F5344CB8AC3E}">
        <p14:creationId xmlns:p14="http://schemas.microsoft.com/office/powerpoint/2010/main" val="13132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Rounded MT Bold" panose="020F0704030504030204" pitchFamily="34" charset="0"/>
              </a:rPr>
              <a:t>Tim</a:t>
            </a:r>
          </a:p>
          <a:p>
            <a:r>
              <a:rPr lang="en-US" sz="1200" dirty="0" smtClean="0">
                <a:latin typeface="Arial Rounded MT Bold" panose="020F0704030504030204" pitchFamily="34" charset="0"/>
              </a:rPr>
              <a:t>NOTE: Repetitive Flood Claim and Severe Repetitive Loss grant programs are no longer separate.</a:t>
            </a:r>
          </a:p>
          <a:p>
            <a:endParaRPr lang="en-US" dirty="0"/>
          </a:p>
        </p:txBody>
      </p:sp>
      <p:sp>
        <p:nvSpPr>
          <p:cNvPr id="4" name="Slide Number Placeholder 3"/>
          <p:cNvSpPr>
            <a:spLocks noGrp="1"/>
          </p:cNvSpPr>
          <p:nvPr>
            <p:ph type="sldNum" sz="quarter" idx="10"/>
          </p:nvPr>
        </p:nvSpPr>
        <p:spPr/>
        <p:txBody>
          <a:bodyPr/>
          <a:lstStyle/>
          <a:p>
            <a:pPr>
              <a:defRPr/>
            </a:pPr>
            <a:fld id="{26298EDF-5935-43E3-96A7-964E7186D03B}" type="slidenum">
              <a:rPr lang="en-US" smtClean="0"/>
              <a:pPr>
                <a:defRPr/>
              </a:pPr>
              <a:t>4</a:t>
            </a:fld>
            <a:endParaRPr lang="en-US" dirty="0"/>
          </a:p>
        </p:txBody>
      </p:sp>
    </p:spTree>
    <p:extLst>
      <p:ext uri="{BB962C8B-B14F-4D97-AF65-F5344CB8AC3E}">
        <p14:creationId xmlns:p14="http://schemas.microsoft.com/office/powerpoint/2010/main" val="5384204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ctrTitle"/>
          </p:nvPr>
        </p:nvSpPr>
        <p:spPr>
          <a:xfrm>
            <a:off x="806450" y="788988"/>
            <a:ext cx="7772400" cy="1470025"/>
          </a:xfrm>
        </p:spPr>
        <p:txBody>
          <a:bodyPr/>
          <a:lstStyle>
            <a:lvl1pPr algn="ctr">
              <a:defRPr/>
            </a:lvl1pPr>
          </a:lstStyle>
          <a:p>
            <a:r>
              <a:rPr lang="en-US"/>
              <a:t>Click to edit Master title style</a:t>
            </a:r>
          </a:p>
        </p:txBody>
      </p:sp>
      <p:sp>
        <p:nvSpPr>
          <p:cNvPr id="220163" name="Rectangle 3"/>
          <p:cNvSpPr>
            <a:spLocks noGrp="1" noChangeArrowheads="1"/>
          </p:cNvSpPr>
          <p:nvPr>
            <p:ph type="subTitle" idx="1"/>
          </p:nvPr>
        </p:nvSpPr>
        <p:spPr>
          <a:xfrm>
            <a:off x="1462088" y="4770438"/>
            <a:ext cx="6400800" cy="1752600"/>
          </a:xfrm>
        </p:spPr>
        <p:txBody>
          <a:bodyPr/>
          <a:lstStyle>
            <a:lvl1pPr marL="0" indent="0" algn="ctr">
              <a:buFontTx/>
              <a:buNone/>
              <a:defRPr>
                <a:latin typeface="Copperplate Gothic Bold" pitchFamily="34" charset="0"/>
              </a:defRPr>
            </a:lvl1pPr>
          </a:lstStyle>
          <a:p>
            <a:r>
              <a:rPr lang="en-US"/>
              <a:t>Click to edit Master subtitle style</a:t>
            </a: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CBDAE80-4543-4D01-BC33-2F031EC9DBF0}" type="slidenum">
              <a:rPr lang="en-US"/>
              <a:pPr>
                <a:defRPr/>
              </a:pPr>
              <a:t>‹#›</a:t>
            </a:fld>
            <a:endParaRPr lang="en-US"/>
          </a:p>
        </p:txBody>
      </p:sp>
      <p:sp>
        <p:nvSpPr>
          <p:cNvPr id="5" name="Rectangle 9"/>
          <p:cNvSpPr>
            <a:spLocks noGrp="1" noChangeArrowheads="1"/>
          </p:cNvSpPr>
          <p:nvPr>
            <p:ph type="dt" sz="half" idx="11"/>
          </p:nvPr>
        </p:nvSpPr>
        <p:spPr>
          <a:ln/>
        </p:spPr>
        <p:txBody>
          <a:bodyPr/>
          <a:lstStyle>
            <a:lvl1pPr>
              <a:defRPr/>
            </a:lvl1pPr>
          </a:lstStyle>
          <a:p>
            <a:pPr>
              <a:defRPr/>
            </a:pPr>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80138" y="0"/>
            <a:ext cx="1973262"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0350" y="0"/>
            <a:ext cx="5767388"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20C1FC8-DFE1-44D7-A941-F627D9890CC1}" type="slidenum">
              <a:rPr lang="en-US"/>
              <a:pPr>
                <a:defRPr/>
              </a:pPr>
              <a:t>‹#›</a:t>
            </a:fld>
            <a:endParaRPr lang="en-US"/>
          </a:p>
        </p:txBody>
      </p:sp>
      <p:sp>
        <p:nvSpPr>
          <p:cNvPr id="5" name="Rectangle 9"/>
          <p:cNvSpPr>
            <a:spLocks noGrp="1" noChangeArrowheads="1"/>
          </p:cNvSpPr>
          <p:nvPr>
            <p:ph type="dt" sz="half" idx="11"/>
          </p:nvPr>
        </p:nvSpPr>
        <p:spPr>
          <a:ln/>
        </p:spPr>
        <p:txBody>
          <a:bodyPr/>
          <a:lstStyle>
            <a:lvl1pPr>
              <a:defRPr/>
            </a:lvl1pPr>
          </a:lstStyle>
          <a:p>
            <a:pPr>
              <a:defRPr/>
            </a:pPr>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0350" y="0"/>
            <a:ext cx="6883400" cy="6953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676400"/>
            <a:ext cx="7772400" cy="3733800"/>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E41AC1B4-BCF0-40F2-8589-B5D4C68CBCFC}" type="slidenum">
              <a:rPr lang="en-US"/>
              <a:pPr>
                <a:defRPr/>
              </a:pPr>
              <a:t>‹#›</a:t>
            </a:fld>
            <a:endParaRPr lang="en-US"/>
          </a:p>
        </p:txBody>
      </p:sp>
      <p:sp>
        <p:nvSpPr>
          <p:cNvPr id="5" name="Rectangle 9"/>
          <p:cNvSpPr>
            <a:spLocks noGrp="1" noChangeArrowheads="1"/>
          </p:cNvSpPr>
          <p:nvPr>
            <p:ph type="dt" sz="half" idx="11"/>
          </p:nvPr>
        </p:nvSpPr>
        <p:spPr>
          <a:ln/>
        </p:spPr>
        <p:txBody>
          <a:bodyPr/>
          <a:lstStyle>
            <a:lvl1pPr>
              <a:defRPr/>
            </a:lvl1pPr>
          </a:lstStyle>
          <a:p>
            <a:pPr>
              <a:defRPr/>
            </a:pPr>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0"/>
            <a:ext cx="6883400" cy="6953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676400"/>
            <a:ext cx="38100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676400"/>
            <a:ext cx="38100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B6B7F86-1F41-41A8-9EA3-DB37D8BC1D78}" type="slidenum">
              <a:rPr lang="en-US"/>
              <a:pPr>
                <a:defRPr/>
              </a:pPr>
              <a:t>‹#›</a:t>
            </a:fld>
            <a:endParaRPr lang="en-US"/>
          </a:p>
        </p:txBody>
      </p:sp>
      <p:sp>
        <p:nvSpPr>
          <p:cNvPr id="6" name="Rectangle 9"/>
          <p:cNvSpPr>
            <a:spLocks noGrp="1" noChangeArrowheads="1"/>
          </p:cNvSpPr>
          <p:nvPr>
            <p:ph type="dt" sz="half" idx="11"/>
          </p:nvPr>
        </p:nvSpPr>
        <p:spPr>
          <a:ln/>
        </p:spPr>
        <p:txBody>
          <a:bodyPr/>
          <a:lstStyle>
            <a:lvl1pPr>
              <a:defRPr/>
            </a:lvl1pPr>
          </a:lstStyle>
          <a:p>
            <a:pPr>
              <a:defRPr/>
            </a:pPr>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152400"/>
            <a:ext cx="6883400" cy="695325"/>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DCB56FF-B3A4-4220-9E0D-DD7652EE0525}" type="slidenum">
              <a:rPr lang="en-US" smtClean="0"/>
              <a:t>‹#›</a:t>
            </a:fld>
            <a:endParaRPr lang="en-US" dirty="0"/>
          </a:p>
        </p:txBody>
      </p:sp>
      <p:sp>
        <p:nvSpPr>
          <p:cNvPr id="5" name="Rectangle 9"/>
          <p:cNvSpPr>
            <a:spLocks noGrp="1" noChangeArrowheads="1"/>
          </p:cNvSpPr>
          <p:nvPr>
            <p:ph type="dt" sz="half" idx="11"/>
          </p:nvPr>
        </p:nvSpPr>
        <p:spPr>
          <a:ln/>
        </p:spPr>
        <p:txBody>
          <a:bodyPr/>
          <a:lstStyle>
            <a:lvl1pPr>
              <a:defRPr/>
            </a:lvl1pPr>
          </a:lstStyle>
          <a:p>
            <a:pPr>
              <a:defRPr/>
            </a:pPr>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24CAC8D-8738-45C8-9BED-CA2D145E2709}" type="slidenum">
              <a:rPr lang="en-US"/>
              <a:pPr>
                <a:defRPr/>
              </a:pPr>
              <a:t>‹#›</a:t>
            </a:fld>
            <a:endParaRPr lang="en-US"/>
          </a:p>
        </p:txBody>
      </p:sp>
      <p:sp>
        <p:nvSpPr>
          <p:cNvPr id="5" name="Rectangle 9"/>
          <p:cNvSpPr>
            <a:spLocks noGrp="1" noChangeArrowheads="1"/>
          </p:cNvSpPr>
          <p:nvPr>
            <p:ph type="dt" sz="half" idx="11"/>
          </p:nvPr>
        </p:nvSpPr>
        <p:spPr>
          <a:ln/>
        </p:spPr>
        <p:txBody>
          <a:bodyPr/>
          <a:lstStyle>
            <a:lvl1pPr>
              <a:defRPr/>
            </a:lvl1pPr>
          </a:lstStyle>
          <a:p>
            <a:pPr>
              <a:defRPr/>
            </a:pPr>
            <a:endParaRPr lang="en-US"/>
          </a:p>
        </p:txBody>
      </p:sp>
      <p:sp>
        <p:nvSpPr>
          <p:cNvPr id="6"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6400"/>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676400"/>
            <a:ext cx="38100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D49B464-E055-499D-8B62-EC2DE18CF6CB}" type="slidenum">
              <a:rPr lang="en-US"/>
              <a:pPr>
                <a:defRPr/>
              </a:pPr>
              <a:t>‹#›</a:t>
            </a:fld>
            <a:endParaRPr lang="en-US"/>
          </a:p>
        </p:txBody>
      </p:sp>
      <p:sp>
        <p:nvSpPr>
          <p:cNvPr id="6" name="Rectangle 9"/>
          <p:cNvSpPr>
            <a:spLocks noGrp="1" noChangeArrowheads="1"/>
          </p:cNvSpPr>
          <p:nvPr>
            <p:ph type="dt" sz="half" idx="11"/>
          </p:nvPr>
        </p:nvSpPr>
        <p:spPr>
          <a:ln/>
        </p:spPr>
        <p:txBody>
          <a:bodyPr/>
          <a:lstStyle>
            <a:lvl1pPr>
              <a:defRPr/>
            </a:lvl1pPr>
          </a:lstStyle>
          <a:p>
            <a:pPr>
              <a:defRPr/>
            </a:pPr>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BFE5D34-0813-46C6-B8D6-CBFEDF638810}" type="slidenum">
              <a:rPr lang="en-US"/>
              <a:pPr>
                <a:defRPr/>
              </a:pPr>
              <a:t>‹#›</a:t>
            </a:fld>
            <a:endParaRPr lang="en-US"/>
          </a:p>
        </p:txBody>
      </p:sp>
      <p:sp>
        <p:nvSpPr>
          <p:cNvPr id="8" name="Rectangle 9"/>
          <p:cNvSpPr>
            <a:spLocks noGrp="1" noChangeArrowheads="1"/>
          </p:cNvSpPr>
          <p:nvPr>
            <p:ph type="dt" sz="half" idx="11"/>
          </p:nvPr>
        </p:nvSpPr>
        <p:spPr>
          <a:ln/>
        </p:spPr>
        <p:txBody>
          <a:bodyPr/>
          <a:lstStyle>
            <a:lvl1pPr>
              <a:defRPr/>
            </a:lvl1pPr>
          </a:lstStyle>
          <a:p>
            <a:pPr>
              <a:defRPr/>
            </a:pPr>
            <a:endParaRPr lang="en-US"/>
          </a:p>
        </p:txBody>
      </p:sp>
      <p:sp>
        <p:nvSpPr>
          <p:cNvPr id="9"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C4599A70-0222-4E51-B9F2-941BAA2E4915}" type="slidenum">
              <a:rPr lang="en-US"/>
              <a:pPr>
                <a:defRPr/>
              </a:pPr>
              <a:t>‹#›</a:t>
            </a:fld>
            <a:endParaRPr lang="en-US"/>
          </a:p>
        </p:txBody>
      </p:sp>
      <p:sp>
        <p:nvSpPr>
          <p:cNvPr id="4" name="Rectangle 9"/>
          <p:cNvSpPr>
            <a:spLocks noGrp="1" noChangeArrowheads="1"/>
          </p:cNvSpPr>
          <p:nvPr>
            <p:ph type="dt" sz="half" idx="11"/>
          </p:nvPr>
        </p:nvSpPr>
        <p:spPr>
          <a:ln/>
        </p:spPr>
        <p:txBody>
          <a:bodyPr/>
          <a:lstStyle>
            <a:lvl1pPr>
              <a:defRPr/>
            </a:lvl1pPr>
          </a:lstStyle>
          <a:p>
            <a:pPr>
              <a:defRPr/>
            </a:pPr>
            <a:endParaRPr lang="en-US"/>
          </a:p>
        </p:txBody>
      </p:sp>
      <p:sp>
        <p:nvSpPr>
          <p:cNvPr id="5"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FC0F459-E4B9-4E38-9D2C-0CB54EB527A6}" type="slidenum">
              <a:rPr lang="en-US"/>
              <a:pPr>
                <a:defRPr/>
              </a:pPr>
              <a:t>‹#›</a:t>
            </a:fld>
            <a:endParaRPr lang="en-US"/>
          </a:p>
        </p:txBody>
      </p:sp>
      <p:sp>
        <p:nvSpPr>
          <p:cNvPr id="3" name="Rectangle 9"/>
          <p:cNvSpPr>
            <a:spLocks noGrp="1" noChangeArrowheads="1"/>
          </p:cNvSpPr>
          <p:nvPr>
            <p:ph type="dt" sz="half" idx="11"/>
          </p:nvPr>
        </p:nvSpPr>
        <p:spPr>
          <a:ln/>
        </p:spPr>
        <p:txBody>
          <a:bodyPr/>
          <a:lstStyle>
            <a:lvl1pPr>
              <a:defRPr/>
            </a:lvl1pPr>
          </a:lstStyle>
          <a:p>
            <a:pPr>
              <a:defRPr/>
            </a:pPr>
            <a:endParaRPr lang="en-US"/>
          </a:p>
        </p:txBody>
      </p:sp>
      <p:sp>
        <p:nvSpPr>
          <p:cNvPr id="4"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D3EF977-D99B-42DB-AFB0-534C322D9526}" type="slidenum">
              <a:rPr lang="en-US"/>
              <a:pPr>
                <a:defRPr/>
              </a:pPr>
              <a:t>‹#›</a:t>
            </a:fld>
            <a:endParaRPr lang="en-US"/>
          </a:p>
        </p:txBody>
      </p:sp>
      <p:sp>
        <p:nvSpPr>
          <p:cNvPr id="6" name="Rectangle 9"/>
          <p:cNvSpPr>
            <a:spLocks noGrp="1" noChangeArrowheads="1"/>
          </p:cNvSpPr>
          <p:nvPr>
            <p:ph type="dt" sz="half" idx="11"/>
          </p:nvPr>
        </p:nvSpPr>
        <p:spPr>
          <a:ln/>
        </p:spPr>
        <p:txBody>
          <a:bodyPr/>
          <a:lstStyle>
            <a:lvl1pPr>
              <a:defRPr/>
            </a:lvl1pPr>
          </a:lstStyle>
          <a:p>
            <a:pPr>
              <a:defRPr/>
            </a:pPr>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2E90870-7718-41CF-ADD4-0AA3CE1FD202}" type="slidenum">
              <a:rPr lang="en-US"/>
              <a:pPr>
                <a:defRPr/>
              </a:pPr>
              <a:t>‹#›</a:t>
            </a:fld>
            <a:endParaRPr lang="en-US"/>
          </a:p>
        </p:txBody>
      </p:sp>
      <p:sp>
        <p:nvSpPr>
          <p:cNvPr id="6" name="Rectangle 9"/>
          <p:cNvSpPr>
            <a:spLocks noGrp="1" noChangeArrowheads="1"/>
          </p:cNvSpPr>
          <p:nvPr>
            <p:ph type="dt" sz="half" idx="11"/>
          </p:nvPr>
        </p:nvSpPr>
        <p:spPr>
          <a:ln/>
        </p:spPr>
        <p:txBody>
          <a:bodyPr/>
          <a:lstStyle>
            <a:lvl1pPr>
              <a:defRPr/>
            </a:lvl1pPr>
          </a:lstStyle>
          <a:p>
            <a:pPr>
              <a:defRPr/>
            </a:pPr>
            <a:endParaRPr lang="en-US"/>
          </a:p>
        </p:txBody>
      </p:sp>
      <p:sp>
        <p:nvSpPr>
          <p:cNvPr id="7" name="Rectangle 1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5" cstate="print"/>
          <a:srcRect/>
          <a:stretch>
            <a:fillRect/>
          </a:stretch>
        </p:blipFill>
        <p:spPr bwMode="auto">
          <a:xfrm>
            <a:off x="0" y="-1588"/>
            <a:ext cx="9145588" cy="6859588"/>
          </a:xfrm>
          <a:prstGeom prst="rect">
            <a:avLst/>
          </a:prstGeom>
          <a:noFill/>
          <a:ln w="9525">
            <a:noFill/>
            <a:miter lim="800000"/>
            <a:headEnd/>
            <a:tailEnd/>
          </a:ln>
        </p:spPr>
      </p:pic>
      <p:sp>
        <p:nvSpPr>
          <p:cNvPr id="219139" name="Rectangle 3"/>
          <p:cNvSpPr>
            <a:spLocks noGrp="1" noChangeArrowheads="1"/>
          </p:cNvSpPr>
          <p:nvPr>
            <p:ph type="title"/>
          </p:nvPr>
        </p:nvSpPr>
        <p:spPr bwMode="auto">
          <a:xfrm>
            <a:off x="260350" y="0"/>
            <a:ext cx="6883400" cy="695325"/>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381000" y="1676400"/>
            <a:ext cx="77724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219141" name="Rectangle 5"/>
          <p:cNvSpPr>
            <a:spLocks noGrp="1" noChangeArrowheads="1"/>
          </p:cNvSpPr>
          <p:nvPr>
            <p:ph type="sldNum" sz="quarter" idx="4"/>
          </p:nvPr>
        </p:nvSpPr>
        <p:spPr bwMode="auto">
          <a:xfrm>
            <a:off x="8689975" y="6421438"/>
            <a:ext cx="4540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43639C"/>
                </a:solidFill>
                <a:latin typeface="Arial Black" pitchFamily="34" charset="0"/>
              </a:defRPr>
            </a:lvl1pPr>
          </a:lstStyle>
          <a:p>
            <a:pPr>
              <a:defRPr/>
            </a:pPr>
            <a:fld id="{ED89F181-349D-4C80-B373-86057690E11C}" type="slidenum">
              <a:rPr lang="en-US"/>
              <a:pPr>
                <a:defRPr/>
              </a:pPr>
              <a:t>‹#›</a:t>
            </a:fld>
            <a:endParaRPr lang="en-US"/>
          </a:p>
        </p:txBody>
      </p:sp>
      <p:sp>
        <p:nvSpPr>
          <p:cNvPr id="219143" name="Rectangle 7"/>
          <p:cNvSpPr>
            <a:spLocks noChangeArrowheads="1"/>
          </p:cNvSpPr>
          <p:nvPr/>
        </p:nvSpPr>
        <p:spPr bwMode="auto">
          <a:xfrm>
            <a:off x="0" y="6194425"/>
            <a:ext cx="9144000" cy="663575"/>
          </a:xfrm>
          <a:prstGeom prst="rect">
            <a:avLst/>
          </a:prstGeom>
          <a:solidFill>
            <a:srgbClr val="DDDDDD"/>
          </a:solidFill>
          <a:ln w="9525">
            <a:noFill/>
            <a:miter lim="800000"/>
            <a:headEnd/>
            <a:tailEnd/>
          </a:ln>
          <a:effectLst/>
        </p:spPr>
        <p:txBody>
          <a:bodyPr wrap="none" anchor="ctr"/>
          <a:lstStyle/>
          <a:p>
            <a:pPr>
              <a:defRPr/>
            </a:pPr>
            <a:endParaRPr lang="en-US"/>
          </a:p>
        </p:txBody>
      </p:sp>
      <p:sp>
        <p:nvSpPr>
          <p:cNvPr id="219145" name="Rectangle 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itchFamily="18" charset="0"/>
              </a:defRPr>
            </a:lvl1pPr>
          </a:lstStyle>
          <a:p>
            <a:pPr>
              <a:defRPr/>
            </a:pPr>
            <a:endParaRPr lang="en-US"/>
          </a:p>
        </p:txBody>
      </p:sp>
      <p:sp>
        <p:nvSpPr>
          <p:cNvPr id="219146" name="Rectangle 1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90"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Lst>
  <p:transition advClick="0"/>
  <p:txStyles>
    <p:titleStyle>
      <a:lvl1pPr algn="l" rtl="0" eaLnBrk="0" fontAlgn="base" hangingPunct="0">
        <a:lnSpc>
          <a:spcPct val="90000"/>
        </a:lnSpc>
        <a:spcBef>
          <a:spcPct val="0"/>
        </a:spcBef>
        <a:spcAft>
          <a:spcPct val="0"/>
        </a:spcAft>
        <a:defRPr sz="3200" b="1">
          <a:solidFill>
            <a:schemeClr val="bg1"/>
          </a:solidFill>
          <a:effectLst/>
          <a:latin typeface="+mj-lt"/>
          <a:ea typeface="+mj-ea"/>
          <a:cs typeface="+mj-cs"/>
        </a:defRPr>
      </a:lvl1pPr>
      <a:lvl2pPr algn="l" rtl="0" eaLnBrk="0" fontAlgn="base" hangingPunct="0">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2pPr>
      <a:lvl3pPr algn="l" rtl="0" eaLnBrk="0" fontAlgn="base" hangingPunct="0">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3pPr>
      <a:lvl4pPr algn="l" rtl="0" eaLnBrk="0" fontAlgn="base" hangingPunct="0">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4pPr>
      <a:lvl5pPr algn="l" rtl="0" eaLnBrk="0" fontAlgn="base" hangingPunct="0">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5pPr>
      <a:lvl6pPr marL="457200" algn="l" rtl="0" fontAlgn="base">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6pPr>
      <a:lvl7pPr marL="914400" algn="l" rtl="0" fontAlgn="base">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7pPr>
      <a:lvl8pPr marL="1371600" algn="l" rtl="0" fontAlgn="base">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8pPr>
      <a:lvl9pPr marL="1828800" algn="l" rtl="0" fontAlgn="base">
        <a:lnSpc>
          <a:spcPct val="90000"/>
        </a:lnSpc>
        <a:spcBef>
          <a:spcPct val="0"/>
        </a:spcBef>
        <a:spcAft>
          <a:spcPct val="0"/>
        </a:spcAft>
        <a:defRPr sz="3200" b="1">
          <a:solidFill>
            <a:schemeClr val="bg1"/>
          </a:solidFill>
          <a:effectLst>
            <a:outerShdw blurRad="38100" dist="38100" dir="2700000" algn="tl">
              <a:srgbClr val="C0C0C0"/>
            </a:outerShdw>
          </a:effectLst>
          <a:latin typeface="Copperplate Gothic Light" pitchFamily="34" charset="0"/>
        </a:defRPr>
      </a:lvl9pPr>
    </p:titleStyle>
    <p:bodyStyle>
      <a:lvl1pPr marL="228600" indent="-228600" algn="l" rtl="0" eaLnBrk="0" fontAlgn="base" hangingPunct="0">
        <a:spcBef>
          <a:spcPct val="20000"/>
        </a:spcBef>
        <a:spcAft>
          <a:spcPct val="0"/>
        </a:spcAft>
        <a:buClr>
          <a:srgbClr val="CC3300"/>
        </a:buClr>
        <a:buChar char="•"/>
        <a:defRPr sz="3000" b="1">
          <a:solidFill>
            <a:schemeClr val="tx1"/>
          </a:solidFill>
          <a:latin typeface="+mn-lt"/>
          <a:ea typeface="+mn-ea"/>
          <a:cs typeface="+mn-cs"/>
        </a:defRPr>
      </a:lvl1pPr>
      <a:lvl2pPr marL="685800" indent="-279400" algn="l" rtl="0" eaLnBrk="0" fontAlgn="base" hangingPunct="0">
        <a:spcBef>
          <a:spcPct val="20000"/>
        </a:spcBef>
        <a:spcAft>
          <a:spcPct val="0"/>
        </a:spcAft>
        <a:buClr>
          <a:srgbClr val="CC3300"/>
        </a:buClr>
        <a:buChar char="–"/>
        <a:defRPr sz="2400" b="1">
          <a:solidFill>
            <a:srgbClr val="4D4D4D"/>
          </a:solidFill>
          <a:latin typeface="+mn-lt"/>
        </a:defRPr>
      </a:lvl2pPr>
      <a:lvl3pPr marL="1028700" indent="-165100" algn="l" rtl="0" eaLnBrk="0" fontAlgn="base" hangingPunct="0">
        <a:spcBef>
          <a:spcPct val="20000"/>
        </a:spcBef>
        <a:spcAft>
          <a:spcPct val="0"/>
        </a:spcAft>
        <a:buClr>
          <a:srgbClr val="CC3300"/>
        </a:buClr>
        <a:buChar char="•"/>
        <a:defRPr>
          <a:solidFill>
            <a:schemeClr val="bg2"/>
          </a:solidFill>
          <a:latin typeface="+mn-lt"/>
        </a:defRPr>
      </a:lvl3pPr>
      <a:lvl4pPr marL="1371600" indent="-215900" algn="l" rtl="0" eaLnBrk="0" fontAlgn="base" hangingPunct="0">
        <a:spcBef>
          <a:spcPct val="20000"/>
        </a:spcBef>
        <a:spcAft>
          <a:spcPct val="0"/>
        </a:spcAft>
        <a:buChar char="–"/>
        <a:defRPr sz="1600">
          <a:solidFill>
            <a:schemeClr val="tx1"/>
          </a:solidFill>
          <a:latin typeface="Arial" charset="0"/>
        </a:defRPr>
      </a:lvl4pPr>
      <a:lvl5pPr marL="1600200" indent="-114300" algn="l" rtl="0" eaLnBrk="0" fontAlgn="base" hangingPunct="0">
        <a:spcBef>
          <a:spcPct val="20000"/>
        </a:spcBef>
        <a:spcAft>
          <a:spcPct val="0"/>
        </a:spcAft>
        <a:buChar char="-"/>
        <a:defRPr sz="1400">
          <a:solidFill>
            <a:schemeClr val="tx1"/>
          </a:solidFill>
          <a:latin typeface="Arial" charset="0"/>
        </a:defRPr>
      </a:lvl5pPr>
      <a:lvl6pPr marL="2057400" indent="-114300" algn="l" rtl="0" fontAlgn="base">
        <a:spcBef>
          <a:spcPct val="20000"/>
        </a:spcBef>
        <a:spcAft>
          <a:spcPct val="0"/>
        </a:spcAft>
        <a:buChar char="-"/>
        <a:defRPr sz="1400">
          <a:solidFill>
            <a:schemeClr val="tx1"/>
          </a:solidFill>
          <a:latin typeface="Arial" charset="0"/>
        </a:defRPr>
      </a:lvl6pPr>
      <a:lvl7pPr marL="2514600" indent="-114300" algn="l" rtl="0" fontAlgn="base">
        <a:spcBef>
          <a:spcPct val="20000"/>
        </a:spcBef>
        <a:spcAft>
          <a:spcPct val="0"/>
        </a:spcAft>
        <a:buChar char="-"/>
        <a:defRPr sz="1400">
          <a:solidFill>
            <a:schemeClr val="tx1"/>
          </a:solidFill>
          <a:latin typeface="Arial" charset="0"/>
        </a:defRPr>
      </a:lvl7pPr>
      <a:lvl8pPr marL="2971800" indent="-114300" algn="l" rtl="0" fontAlgn="base">
        <a:spcBef>
          <a:spcPct val="20000"/>
        </a:spcBef>
        <a:spcAft>
          <a:spcPct val="0"/>
        </a:spcAft>
        <a:buChar char="-"/>
        <a:defRPr sz="1400">
          <a:solidFill>
            <a:schemeClr val="tx1"/>
          </a:solidFill>
          <a:latin typeface="Arial" charset="0"/>
        </a:defRPr>
      </a:lvl8pPr>
      <a:lvl9pPr marL="3429000" indent="-114300" algn="l" rtl="0" fontAlgn="base">
        <a:spcBef>
          <a:spcPct val="20000"/>
        </a:spcBef>
        <a:spcAft>
          <a:spcPct val="0"/>
        </a:spcAft>
        <a:buChar char="-"/>
        <a:defRPr sz="14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md.wa.gov/grants/grants_hazard_mitig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md.wa.gov/grants/grants_hazard_mitigation.s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251" y="2350566"/>
            <a:ext cx="5433237" cy="2566726"/>
          </a:xfrm>
        </p:spPr>
        <p:txBody>
          <a:bodyPr/>
          <a:lstStyle/>
          <a:p>
            <a:r>
              <a:rPr lang="en-US" sz="2200" b="0" dirty="0" smtClean="0"/>
              <a:t>Hazard Mitigation Grant Program (HMGP)</a:t>
            </a:r>
          </a:p>
          <a:p>
            <a:pPr lvl="0"/>
            <a:r>
              <a:rPr lang="en-US" sz="2200" b="0" dirty="0" smtClean="0"/>
              <a:t>Pre-Disaster Mitigation (PDM)</a:t>
            </a:r>
          </a:p>
          <a:p>
            <a:pPr lvl="0"/>
            <a:r>
              <a:rPr lang="en-US" sz="2200" b="0" dirty="0" smtClean="0"/>
              <a:t>Flood Mitigation Assistance (FMA)</a:t>
            </a:r>
          </a:p>
          <a:p>
            <a:r>
              <a:rPr lang="en-US" sz="2200" b="0" dirty="0"/>
              <a:t>Grants are managed, prioritized, and work verified by the state</a:t>
            </a:r>
          </a:p>
          <a:p>
            <a:r>
              <a:rPr lang="en-US" sz="2200" b="0" dirty="0"/>
              <a:t>Funding availability may vary from </a:t>
            </a:r>
            <a:endParaRPr lang="en-US" sz="2200" b="0" dirty="0" smtClean="0"/>
          </a:p>
          <a:p>
            <a:pPr marL="0" indent="0">
              <a:buNone/>
            </a:pPr>
            <a:r>
              <a:rPr lang="en-US" sz="2200" b="0" dirty="0"/>
              <a:t> </a:t>
            </a:r>
            <a:r>
              <a:rPr lang="en-US" sz="2200" b="0" dirty="0" smtClean="0"/>
              <a:t>  year </a:t>
            </a:r>
            <a:r>
              <a:rPr lang="en-US" sz="2200" b="0" dirty="0"/>
              <a:t>to </a:t>
            </a:r>
            <a:r>
              <a:rPr lang="en-US" sz="2200" b="0" dirty="0" smtClean="0"/>
              <a:t>year</a:t>
            </a:r>
            <a:endParaRPr lang="en-US" sz="2200" b="0" dirty="0"/>
          </a:p>
        </p:txBody>
      </p:sp>
      <p:pic>
        <p:nvPicPr>
          <p:cNvPr id="7" name="Content Placeholder 6" descr="Two men holding an oversized check."/>
          <p:cNvPicPr>
            <a:picLocks noGrp="1" noChangeAspect="1"/>
          </p:cNvPicPr>
          <p:nvPr>
            <p:ph sz="half" idx="4294967295"/>
          </p:nvPr>
        </p:nvPicPr>
        <p:blipFill>
          <a:blip r:embed="rId3" cstate="print">
            <a:extLst>
              <a:ext uri="{28A0092B-C50C-407E-A947-70E740481C1C}">
                <a14:useLocalDpi xmlns:a14="http://schemas.microsoft.com/office/drawing/2010/main" val="0"/>
              </a:ext>
            </a:extLst>
          </a:blip>
          <a:stretch>
            <a:fillRect/>
          </a:stretch>
        </p:blipFill>
        <p:spPr>
          <a:xfrm>
            <a:off x="5593488" y="3700188"/>
            <a:ext cx="3451225" cy="2310541"/>
          </a:xfrm>
          <a:prstGeom prst="rect">
            <a:avLst/>
          </a:prstGeom>
          <a:ln>
            <a:noFill/>
          </a:ln>
          <a:effectLst>
            <a:outerShdw blurRad="292100" dist="139700" dir="2700000" algn="tl" rotWithShape="0">
              <a:srgbClr val="333333">
                <a:alpha val="65000"/>
              </a:srgbClr>
            </a:outerShdw>
          </a:effectLst>
        </p:spPr>
      </p:pic>
      <p:sp>
        <p:nvSpPr>
          <p:cNvPr id="14" name="Content Placeholder 2"/>
          <p:cNvSpPr txBox="1">
            <a:spLocks/>
          </p:cNvSpPr>
          <p:nvPr/>
        </p:nvSpPr>
        <p:spPr bwMode="auto">
          <a:xfrm>
            <a:off x="314696" y="1437165"/>
            <a:ext cx="8722426" cy="23866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tabLst>
                <a:tab pos="401638" algn="l"/>
              </a:tabLst>
              <a:defRPr sz="2800" b="1">
                <a:solidFill>
                  <a:srgbClr val="000066"/>
                </a:solidFill>
                <a:latin typeface="+mn-lt"/>
                <a:ea typeface="+mn-ea"/>
                <a:cs typeface="+mn-cs"/>
              </a:defRPr>
            </a:lvl1pPr>
            <a:lvl2pPr marL="457200" indent="-342900" algn="l" rtl="0" eaLnBrk="0" fontAlgn="base" hangingPunct="0">
              <a:spcBef>
                <a:spcPct val="20000"/>
              </a:spcBef>
              <a:spcAft>
                <a:spcPct val="0"/>
              </a:spcAft>
              <a:buFont typeface="Wingdings" pitchFamily="2" charset="2"/>
              <a:buChar char="§"/>
              <a:tabLst>
                <a:tab pos="401638" algn="l"/>
              </a:tabLst>
              <a:defRPr sz="2400" b="1">
                <a:solidFill>
                  <a:srgbClr val="000066"/>
                </a:solidFill>
                <a:latin typeface="+mn-lt"/>
                <a:cs typeface="+mn-cs"/>
              </a:defRPr>
            </a:lvl2pPr>
            <a:lvl3pPr marL="914400" indent="-342900" algn="l" rtl="0" eaLnBrk="0" fontAlgn="base" hangingPunct="0">
              <a:spcBef>
                <a:spcPct val="20000"/>
              </a:spcBef>
              <a:spcAft>
                <a:spcPct val="0"/>
              </a:spcAft>
              <a:buFont typeface="Wingdings" pitchFamily="2" charset="2"/>
              <a:buChar char="§"/>
              <a:tabLst>
                <a:tab pos="401638" algn="l"/>
              </a:tabLst>
              <a:defRPr sz="2000" b="1">
                <a:solidFill>
                  <a:srgbClr val="000066"/>
                </a:solidFill>
                <a:latin typeface="+mn-lt"/>
                <a:cs typeface="+mn-cs"/>
              </a:defRPr>
            </a:lvl3pPr>
            <a:lvl4pPr marL="1371600" indent="-342900" algn="l" rtl="0" eaLnBrk="0" fontAlgn="base" hangingPunct="0">
              <a:spcBef>
                <a:spcPct val="20000"/>
              </a:spcBef>
              <a:spcAft>
                <a:spcPct val="0"/>
              </a:spcAft>
              <a:buFont typeface="Wingdings" pitchFamily="2" charset="2"/>
              <a:buChar char="§"/>
              <a:tabLst>
                <a:tab pos="401638" algn="l"/>
              </a:tabLst>
              <a:defRPr sz="1800" b="1">
                <a:solidFill>
                  <a:srgbClr val="000066"/>
                </a:solidFill>
                <a:latin typeface="+mn-lt"/>
                <a:cs typeface="+mn-cs"/>
              </a:defRPr>
            </a:lvl4pPr>
            <a:lvl5pPr marL="2174875" indent="-228600" algn="l" rtl="0" eaLnBrk="0" fontAlgn="base" hangingPunct="0">
              <a:spcBef>
                <a:spcPct val="20000"/>
              </a:spcBef>
              <a:spcAft>
                <a:spcPct val="0"/>
              </a:spcAft>
              <a:buChar char="»"/>
              <a:tabLst>
                <a:tab pos="401638" algn="l"/>
              </a:tabLst>
              <a:defRPr sz="1800" b="1">
                <a:solidFill>
                  <a:srgbClr val="000066"/>
                </a:solidFill>
                <a:latin typeface="+mn-lt"/>
                <a:cs typeface="+mn-cs"/>
              </a:defRPr>
            </a:lvl5pPr>
            <a:lvl6pPr marL="2632075" indent="-228600" algn="l" rtl="0" eaLnBrk="0" fontAlgn="base" hangingPunct="0">
              <a:spcBef>
                <a:spcPct val="20000"/>
              </a:spcBef>
              <a:spcAft>
                <a:spcPct val="0"/>
              </a:spcAft>
              <a:buChar char="»"/>
              <a:tabLst>
                <a:tab pos="401638" algn="l"/>
              </a:tabLst>
              <a:defRPr sz="1800" b="1">
                <a:solidFill>
                  <a:srgbClr val="000066"/>
                </a:solidFill>
                <a:latin typeface="+mn-lt"/>
                <a:cs typeface="+mn-cs"/>
              </a:defRPr>
            </a:lvl6pPr>
            <a:lvl7pPr marL="3089275" indent="-228600" algn="l" rtl="0" eaLnBrk="0" fontAlgn="base" hangingPunct="0">
              <a:spcBef>
                <a:spcPct val="20000"/>
              </a:spcBef>
              <a:spcAft>
                <a:spcPct val="0"/>
              </a:spcAft>
              <a:buChar char="»"/>
              <a:tabLst>
                <a:tab pos="401638" algn="l"/>
              </a:tabLst>
              <a:defRPr sz="1800" b="1">
                <a:solidFill>
                  <a:srgbClr val="000066"/>
                </a:solidFill>
                <a:latin typeface="+mn-lt"/>
                <a:cs typeface="+mn-cs"/>
              </a:defRPr>
            </a:lvl7pPr>
            <a:lvl8pPr marL="3546475" indent="-228600" algn="l" rtl="0" eaLnBrk="0" fontAlgn="base" hangingPunct="0">
              <a:spcBef>
                <a:spcPct val="20000"/>
              </a:spcBef>
              <a:spcAft>
                <a:spcPct val="0"/>
              </a:spcAft>
              <a:buChar char="»"/>
              <a:tabLst>
                <a:tab pos="401638" algn="l"/>
              </a:tabLst>
              <a:defRPr sz="1800" b="1">
                <a:solidFill>
                  <a:srgbClr val="000066"/>
                </a:solidFill>
                <a:latin typeface="+mn-lt"/>
                <a:cs typeface="+mn-cs"/>
              </a:defRPr>
            </a:lvl8pPr>
            <a:lvl9pPr marL="4003675" indent="-228600" algn="l" rtl="0" eaLnBrk="0" fontAlgn="base" hangingPunct="0">
              <a:spcBef>
                <a:spcPct val="20000"/>
              </a:spcBef>
              <a:spcAft>
                <a:spcPct val="0"/>
              </a:spcAft>
              <a:buChar char="»"/>
              <a:tabLst>
                <a:tab pos="401638" algn="l"/>
              </a:tabLst>
              <a:defRPr sz="1800" b="1">
                <a:solidFill>
                  <a:srgbClr val="000066"/>
                </a:solidFill>
                <a:latin typeface="+mn-lt"/>
                <a:cs typeface="+mn-cs"/>
              </a:defRPr>
            </a:lvl9pPr>
          </a:lstStyle>
          <a:p>
            <a:pPr marL="0" indent="0">
              <a:buNone/>
            </a:pPr>
            <a:r>
              <a:rPr lang="en-US" sz="2600" b="0" dirty="0" smtClean="0">
                <a:solidFill>
                  <a:schemeClr val="tx1"/>
                </a:solidFill>
              </a:rPr>
              <a:t>Support mitigation projects designed to reduce the effects of hazards and/or vulnerability to future disaster damage.</a:t>
            </a:r>
            <a:endParaRPr lang="en-US" sz="2600" b="0" dirty="0">
              <a:solidFill>
                <a:schemeClr val="tx1"/>
              </a:solidFill>
            </a:endParaRPr>
          </a:p>
        </p:txBody>
      </p:sp>
      <p:sp>
        <p:nvSpPr>
          <p:cNvPr id="2" name="Title 1"/>
          <p:cNvSpPr>
            <a:spLocks noGrp="1"/>
          </p:cNvSpPr>
          <p:nvPr>
            <p:ph type="title"/>
          </p:nvPr>
        </p:nvSpPr>
        <p:spPr>
          <a:xfrm>
            <a:off x="255173" y="198470"/>
            <a:ext cx="8686800" cy="639763"/>
          </a:xfrm>
        </p:spPr>
        <p:txBody>
          <a:bodyPr/>
          <a:lstStyle/>
          <a:p>
            <a:r>
              <a:rPr lang="en-US" sz="2900" dirty="0" smtClean="0"/>
              <a:t>FEMA Hazard Mitigation Assistance Grants</a:t>
            </a:r>
            <a:endParaRPr lang="en-US" sz="2900" dirty="0"/>
          </a:p>
        </p:txBody>
      </p:sp>
    </p:spTree>
    <p:extLst>
      <p:ext uri="{BB962C8B-B14F-4D97-AF65-F5344CB8AC3E}">
        <p14:creationId xmlns:p14="http://schemas.microsoft.com/office/powerpoint/2010/main" val="27427925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descr="Grant Program: Hazard Mitigation Grant Program (HMGP) &#10;(Sect 404).&#10;Purpose:Post-Disaster, All Hazards, Plans and Projects.&#10;Eligible: Broad&#10;Non-Fed. Share: 25%&#10;Application Timeline: Generally due to State 12 months after declaration.&#10;" title="HMGP"/>
          <p:cNvGraphicFramePr>
            <a:graphicFrameLocks noGrp="1"/>
          </p:cNvGraphicFramePr>
          <p:nvPr>
            <p:extLst/>
          </p:nvPr>
        </p:nvGraphicFramePr>
        <p:xfrm>
          <a:off x="-1" y="1329070"/>
          <a:ext cx="9144001" cy="4119063"/>
        </p:xfrm>
        <a:graphic>
          <a:graphicData uri="http://schemas.openxmlformats.org/drawingml/2006/table">
            <a:tbl>
              <a:tblPr firstRow="1" bandRow="1">
                <a:tableStyleId>{5C22544A-7EE6-4342-B048-85BDC9FD1C3A}</a:tableStyleId>
              </a:tblPr>
              <a:tblGrid>
                <a:gridCol w="1350336"/>
                <a:gridCol w="1307805"/>
                <a:gridCol w="1541720"/>
                <a:gridCol w="1578833"/>
                <a:gridCol w="1364414"/>
                <a:gridCol w="2000893"/>
              </a:tblGrid>
              <a:tr h="6811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Grant Program</a:t>
                      </a:r>
                      <a:endParaRPr lang="en-US" sz="1800" dirty="0" smtClean="0">
                        <a:solidFill>
                          <a:schemeClr val="tx1"/>
                        </a:solidFill>
                        <a:effectLst/>
                        <a:latin typeface="Calibri"/>
                        <a:ea typeface="Times New Roman"/>
                        <a:cs typeface="Times New Roman"/>
                      </a:endParaRP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Purpose</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Competition</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Available</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Non-Fed. Share</a:t>
                      </a:r>
                      <a:endParaRPr lang="en-US" sz="1800" dirty="0" smtClean="0">
                        <a:effectLst/>
                        <a:latin typeface="+mn-lt"/>
                        <a:ea typeface="Calibri"/>
                        <a:cs typeface="Times New Roman"/>
                      </a:endParaRPr>
                    </a:p>
                  </a:txBody>
                  <a:tcPr anchor="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Application Timeline</a:t>
                      </a:r>
                    </a:p>
                  </a:txBody>
                  <a:tcPr anchor="ctr">
                    <a:solidFill>
                      <a:srgbClr val="0070C0"/>
                    </a:solidFill>
                  </a:tcPr>
                </a:tc>
              </a:tr>
              <a:tr h="3437958">
                <a:tc>
                  <a:txBody>
                    <a:bodyPr/>
                    <a:lstStyle/>
                    <a:p>
                      <a:pPr marL="0" marR="0">
                        <a:spcBef>
                          <a:spcPts val="0"/>
                        </a:spcBef>
                        <a:spcAft>
                          <a:spcPts val="0"/>
                        </a:spcAft>
                      </a:pPr>
                      <a:r>
                        <a:rPr lang="en-US" sz="1800" b="1" dirty="0" smtClean="0">
                          <a:solidFill>
                            <a:schemeClr val="bg1"/>
                          </a:solidFill>
                          <a:effectLst/>
                        </a:rPr>
                        <a:t>Hazard Mitigation Grant Program (HMGP) </a:t>
                      </a:r>
                      <a:br>
                        <a:rPr lang="en-US" sz="1800" b="1" dirty="0" smtClean="0">
                          <a:solidFill>
                            <a:schemeClr val="bg1"/>
                          </a:solidFill>
                          <a:effectLst/>
                        </a:rPr>
                      </a:br>
                      <a:r>
                        <a:rPr lang="en-US" sz="1800" b="1" dirty="0" smtClean="0">
                          <a:solidFill>
                            <a:schemeClr val="bg1"/>
                          </a:solidFill>
                          <a:effectLst/>
                        </a:rPr>
                        <a:t>(Sect 404)</a:t>
                      </a:r>
                      <a:endParaRPr lang="en-US" sz="1800" b="1" dirty="0">
                        <a:solidFill>
                          <a:schemeClr val="bg1"/>
                        </a:solidFill>
                        <a:effectLst/>
                        <a:latin typeface="+mn-lt"/>
                        <a:ea typeface="Calibri"/>
                        <a:cs typeface="Times New Roman"/>
                      </a:endParaRPr>
                    </a:p>
                  </a:txBody>
                  <a:tcPr marT="182880" marB="182880">
                    <a:solidFill>
                      <a:srgbClr val="0070C0"/>
                    </a:solidFill>
                  </a:tcPr>
                </a:tc>
                <a:tc>
                  <a:txBody>
                    <a:bodyPr/>
                    <a:lstStyle/>
                    <a:p>
                      <a:pPr marL="0" marR="0">
                        <a:spcBef>
                          <a:spcPts val="0"/>
                        </a:spcBef>
                        <a:spcAft>
                          <a:spcPts val="0"/>
                        </a:spcAft>
                      </a:pPr>
                      <a:r>
                        <a:rPr lang="en-US" sz="1800" b="0" dirty="0" smtClean="0">
                          <a:effectLst/>
                        </a:rPr>
                        <a:t>Post-Disaster</a:t>
                      </a:r>
                    </a:p>
                    <a:p>
                      <a:pPr marL="0" marR="0">
                        <a:spcBef>
                          <a:spcPts val="0"/>
                        </a:spcBef>
                        <a:spcAft>
                          <a:spcPts val="0"/>
                        </a:spcAft>
                      </a:pPr>
                      <a:endParaRPr lang="en-US" sz="1800" b="0" dirty="0" smtClean="0">
                        <a:effectLst/>
                      </a:endParaRPr>
                    </a:p>
                    <a:p>
                      <a:pPr marL="0" marR="0">
                        <a:spcBef>
                          <a:spcPts val="0"/>
                        </a:spcBef>
                        <a:spcAft>
                          <a:spcPts val="0"/>
                        </a:spcAft>
                      </a:pPr>
                      <a:r>
                        <a:rPr lang="en-US" sz="1800" b="0" dirty="0" smtClean="0">
                          <a:effectLst/>
                        </a:rPr>
                        <a:t>All Hazards</a:t>
                      </a:r>
                    </a:p>
                    <a:p>
                      <a:pPr marL="0" marR="0">
                        <a:spcBef>
                          <a:spcPts val="0"/>
                        </a:spcBef>
                        <a:spcAft>
                          <a:spcPts val="0"/>
                        </a:spcAft>
                      </a:pPr>
                      <a:endParaRPr lang="en-US" sz="1800" b="0" dirty="0" smtClean="0">
                        <a:effectLst/>
                      </a:endParaRPr>
                    </a:p>
                    <a:p>
                      <a:pPr marL="0" marR="0">
                        <a:spcBef>
                          <a:spcPts val="0"/>
                        </a:spcBef>
                        <a:spcAft>
                          <a:spcPts val="0"/>
                        </a:spcAft>
                      </a:pPr>
                      <a:r>
                        <a:rPr lang="en-US" sz="1800" b="0" dirty="0" smtClean="0">
                          <a:effectLst/>
                        </a:rPr>
                        <a:t>Plans and Projects</a:t>
                      </a:r>
                      <a:endParaRPr lang="en-US" sz="1800" b="0" dirty="0">
                        <a:effectLst/>
                      </a:endParaRPr>
                    </a:p>
                  </a:txBody>
                  <a:tcPr marT="182880" marB="182880">
                    <a:solidFill>
                      <a:schemeClr val="accent1"/>
                    </a:solidFill>
                  </a:tcPr>
                </a:tc>
                <a:tc>
                  <a:txBody>
                    <a:bodyPr/>
                    <a:lstStyle/>
                    <a:p>
                      <a:pPr marL="0" marR="0">
                        <a:spcBef>
                          <a:spcPts val="0"/>
                        </a:spcBef>
                        <a:spcAft>
                          <a:spcPts val="0"/>
                        </a:spcAft>
                      </a:pPr>
                      <a:r>
                        <a:rPr lang="en-US" sz="1800" b="0" dirty="0" smtClean="0">
                          <a:effectLst/>
                        </a:rPr>
                        <a:t>State-wide</a:t>
                      </a:r>
                      <a:endParaRPr lang="en-US" sz="1800" b="0" dirty="0">
                        <a:effectLst/>
                      </a:endParaRP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After</a:t>
                      </a:r>
                      <a:r>
                        <a:rPr lang="en-US" sz="1800" b="0" baseline="0" dirty="0" smtClean="0">
                          <a:effectLst/>
                        </a:rPr>
                        <a:t> a Presidential Declaration of Major Disaster</a:t>
                      </a:r>
                      <a:endParaRPr lang="en-US" sz="1800" b="0" dirty="0" smtClean="0">
                        <a:effectLst/>
                      </a:endParaRP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12.5 % -25%</a:t>
                      </a:r>
                      <a:r>
                        <a:rPr lang="en-US" sz="1400" b="0" dirty="0" smtClean="0">
                          <a:effectLst/>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latin typeface="Arial Rounded MT Bold" panose="020F0704030504030204" pitchFamily="34" charset="0"/>
                        <a:cs typeface="Aharoni" panose="02010803020104030203"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Rounded MT Bold" panose="020F0704030504030204" pitchFamily="34" charset="0"/>
                          <a:cs typeface="Aharoni" panose="02010803020104030203" pitchFamily="2" charset="-79"/>
                        </a:rPr>
                        <a:t>* Upon approval of Governor &amp;  Legislature, the state may pay up to ½ of the non-fed cost-share, up to 12.5%.</a:t>
                      </a:r>
                      <a:endParaRPr lang="en-US" sz="1400" b="0" dirty="0" smtClean="0">
                        <a:effectLst/>
                      </a:endParaRP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Generally due to State 12 months after declaration</a:t>
                      </a:r>
                      <a:endParaRPr lang="en-US" sz="1800" b="0" dirty="0" smtClean="0">
                        <a:effectLst/>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endParaRPr>
                    </a:p>
                  </a:txBody>
                  <a:tcPr marT="182880" marB="182880">
                    <a:solidFill>
                      <a:schemeClr val="accent1"/>
                    </a:solidFill>
                  </a:tcPr>
                </a:tc>
              </a:tr>
            </a:tbl>
          </a:graphicData>
        </a:graphic>
      </p:graphicFrame>
      <p:sp>
        <p:nvSpPr>
          <p:cNvPr id="2" name="Title 1"/>
          <p:cNvSpPr>
            <a:spLocks noGrp="1"/>
          </p:cNvSpPr>
          <p:nvPr>
            <p:ph type="title"/>
          </p:nvPr>
        </p:nvSpPr>
        <p:spPr>
          <a:xfrm>
            <a:off x="223274" y="186068"/>
            <a:ext cx="8153400" cy="639763"/>
          </a:xfrm>
        </p:spPr>
        <p:txBody>
          <a:bodyPr>
            <a:normAutofit/>
          </a:bodyPr>
          <a:lstStyle/>
          <a:p>
            <a:pPr marL="0" lvl="0" indent="0"/>
            <a:r>
              <a:rPr lang="en-US" sz="3200" dirty="0"/>
              <a:t>Hazard Mitigation Grant Program (HMGP</a:t>
            </a:r>
            <a:r>
              <a:rPr lang="en-US" sz="3200" dirty="0" smtClean="0"/>
              <a:t>)</a:t>
            </a:r>
            <a:endParaRPr lang="en-US" sz="3200" dirty="0"/>
          </a:p>
        </p:txBody>
      </p:sp>
      <p:sp>
        <p:nvSpPr>
          <p:cNvPr id="3" name="Rectangle 2"/>
          <p:cNvSpPr/>
          <p:nvPr/>
        </p:nvSpPr>
        <p:spPr>
          <a:xfrm>
            <a:off x="85060" y="5492054"/>
            <a:ext cx="9058940" cy="584775"/>
          </a:xfrm>
          <a:prstGeom prst="rect">
            <a:avLst/>
          </a:prstGeom>
        </p:spPr>
        <p:txBody>
          <a:bodyPr wrap="square">
            <a:spAutoFit/>
          </a:bodyPr>
          <a:lstStyle/>
          <a:p>
            <a:pPr marL="285750" indent="-285750">
              <a:buFontTx/>
              <a:buChar char="-"/>
            </a:pPr>
            <a:r>
              <a:rPr lang="en-US" sz="1600" dirty="0">
                <a:latin typeface="+mn-lt"/>
                <a:cs typeface="Aharoni" panose="02010803020104030203" pitchFamily="2" charset="-79"/>
              </a:rPr>
              <a:t>Mitigation planning initiatives</a:t>
            </a:r>
          </a:p>
          <a:p>
            <a:pPr marL="285750" indent="-285750">
              <a:buFontTx/>
              <a:buChar char="-"/>
            </a:pPr>
            <a:r>
              <a:rPr lang="en-US" sz="1600" dirty="0">
                <a:latin typeface="+mn-lt"/>
                <a:cs typeface="Aharoni" panose="02010803020104030203" pitchFamily="2" charset="-79"/>
              </a:rPr>
              <a:t>Cost-effective mitigation projects designed to reduce or eliminate future disaster damage</a:t>
            </a:r>
            <a:r>
              <a:rPr lang="en-US" sz="1600" dirty="0">
                <a:latin typeface="Times New Roman" pitchFamily="18" charset="0"/>
                <a:cs typeface="Aharoni" panose="02010803020104030203" pitchFamily="2" charset="-79"/>
              </a:rPr>
              <a:t>.</a:t>
            </a:r>
          </a:p>
        </p:txBody>
      </p:sp>
    </p:spTree>
    <p:extLst>
      <p:ext uri="{BB962C8B-B14F-4D97-AF65-F5344CB8AC3E}">
        <p14:creationId xmlns:p14="http://schemas.microsoft.com/office/powerpoint/2010/main" val="111161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descr="Grant Program: Pre-Disaster Mitigation Grant Program (PDM)&#10;Purpose: Pre-Disaster, All Hazards, Plans and Projects.&#10;Eligible: Broad&#10;Non-Fed. Share: 10-25%&#10;Application Timeline: Generally due to State in August or September.&#10;&#10;" title="PDM"/>
          <p:cNvGraphicFramePr>
            <a:graphicFrameLocks noGrp="1"/>
          </p:cNvGraphicFramePr>
          <p:nvPr>
            <p:extLst/>
          </p:nvPr>
        </p:nvGraphicFramePr>
        <p:xfrm>
          <a:off x="58472" y="1352790"/>
          <a:ext cx="9085527" cy="3865661"/>
        </p:xfrm>
        <a:graphic>
          <a:graphicData uri="http://schemas.openxmlformats.org/drawingml/2006/table">
            <a:tbl>
              <a:tblPr firstRow="1" bandRow="1">
                <a:tableStyleId>{5C22544A-7EE6-4342-B048-85BDC9FD1C3A}</a:tableStyleId>
              </a:tblPr>
              <a:tblGrid>
                <a:gridCol w="1291863"/>
                <a:gridCol w="1329070"/>
                <a:gridCol w="1520455"/>
                <a:gridCol w="1226174"/>
                <a:gridCol w="1336860"/>
                <a:gridCol w="2381105"/>
              </a:tblGrid>
              <a:tr h="6315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Grant Program</a:t>
                      </a:r>
                      <a:endParaRPr lang="en-US" sz="1800" dirty="0" smtClean="0">
                        <a:solidFill>
                          <a:schemeClr val="tx1"/>
                        </a:solidFill>
                        <a:effectLst/>
                        <a:latin typeface="Calibri"/>
                        <a:ea typeface="Times New Roman"/>
                        <a:cs typeface="Times New Roman"/>
                      </a:endParaRP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Purpose</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Competition</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Available</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Non-Fed. Share</a:t>
                      </a:r>
                      <a:endParaRPr lang="en-US" sz="1800" dirty="0" smtClean="0">
                        <a:effectLst/>
                        <a:latin typeface="+mn-lt"/>
                        <a:ea typeface="Calibri"/>
                        <a:cs typeface="Times New Roman"/>
                      </a:endParaRP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Application Timeline</a:t>
                      </a:r>
                    </a:p>
                  </a:txBody>
                  <a:tcPr anchor="ctr">
                    <a:solidFill>
                      <a:srgbClr val="0070C0"/>
                    </a:solidFill>
                  </a:tcPr>
                </a:tc>
              </a:tr>
              <a:tr h="3225581">
                <a:tc>
                  <a:txBody>
                    <a:bodyPr/>
                    <a:lstStyle/>
                    <a:p>
                      <a:pPr marL="0" marR="0">
                        <a:spcBef>
                          <a:spcPts val="0"/>
                        </a:spcBef>
                        <a:spcAft>
                          <a:spcPts val="0"/>
                        </a:spcAft>
                      </a:pPr>
                      <a:r>
                        <a:rPr lang="en-US" sz="1800" b="1" dirty="0" smtClean="0">
                          <a:solidFill>
                            <a:schemeClr val="bg1"/>
                          </a:solidFill>
                          <a:effectLst/>
                        </a:rPr>
                        <a:t>Pre-Disaster Mitigation Grant Program (PDM)</a:t>
                      </a:r>
                      <a:endParaRPr lang="en-US" sz="1800" b="1" dirty="0">
                        <a:solidFill>
                          <a:schemeClr val="bg1"/>
                        </a:solidFill>
                        <a:effectLst/>
                        <a:latin typeface="+mn-lt"/>
                        <a:ea typeface="Calibri"/>
                        <a:cs typeface="Times New Roman"/>
                      </a:endParaRPr>
                    </a:p>
                  </a:txBody>
                  <a:tcPr marT="182880" marB="182880">
                    <a:solidFill>
                      <a:srgbClr val="0070C0"/>
                    </a:solidFill>
                  </a:tcPr>
                </a:tc>
                <a:tc>
                  <a:txBody>
                    <a:bodyPr/>
                    <a:lstStyle/>
                    <a:p>
                      <a:pPr marL="0" marR="0">
                        <a:spcBef>
                          <a:spcPts val="0"/>
                        </a:spcBef>
                        <a:spcAft>
                          <a:spcPts val="0"/>
                        </a:spcAft>
                      </a:pPr>
                      <a:r>
                        <a:rPr lang="en-US" sz="1800" b="0" dirty="0" smtClean="0">
                          <a:effectLst/>
                        </a:rPr>
                        <a:t>Pre-Disaster</a:t>
                      </a:r>
                    </a:p>
                    <a:p>
                      <a:pPr marL="0" marR="0">
                        <a:spcBef>
                          <a:spcPts val="0"/>
                        </a:spcBef>
                        <a:spcAft>
                          <a:spcPts val="0"/>
                        </a:spcAft>
                      </a:pPr>
                      <a:endParaRPr lang="en-US" sz="1800" b="0" dirty="0" smtClean="0">
                        <a:effectLst/>
                      </a:endParaRPr>
                    </a:p>
                    <a:p>
                      <a:pPr marL="0" marR="0">
                        <a:spcBef>
                          <a:spcPts val="0"/>
                        </a:spcBef>
                        <a:spcAft>
                          <a:spcPts val="0"/>
                        </a:spcAft>
                      </a:pPr>
                      <a:r>
                        <a:rPr lang="en-US" sz="1800" b="0" dirty="0" smtClean="0">
                          <a:effectLst/>
                        </a:rPr>
                        <a:t>All Hazards</a:t>
                      </a:r>
                    </a:p>
                    <a:p>
                      <a:pPr marL="0" marR="0">
                        <a:spcBef>
                          <a:spcPts val="0"/>
                        </a:spcBef>
                        <a:spcAft>
                          <a:spcPts val="0"/>
                        </a:spcAft>
                      </a:pPr>
                      <a:endParaRPr lang="en-US" sz="1800" b="0" dirty="0" smtClean="0">
                        <a:effectLst/>
                      </a:endParaRPr>
                    </a:p>
                    <a:p>
                      <a:pPr marL="0" marR="0">
                        <a:spcBef>
                          <a:spcPts val="0"/>
                        </a:spcBef>
                        <a:spcAft>
                          <a:spcPts val="0"/>
                        </a:spcAft>
                      </a:pPr>
                      <a:r>
                        <a:rPr lang="en-US" sz="1800" b="0" dirty="0" smtClean="0">
                          <a:effectLst/>
                        </a:rPr>
                        <a:t>Plans and Projects</a:t>
                      </a:r>
                      <a:endParaRPr lang="en-US" sz="1800" b="0" dirty="0">
                        <a:effectLst/>
                      </a:endParaRPr>
                    </a:p>
                  </a:txBody>
                  <a:tcPr marT="182880" marB="182880">
                    <a:solidFill>
                      <a:schemeClr val="accent1"/>
                    </a:solidFill>
                  </a:tcPr>
                </a:tc>
                <a:tc>
                  <a:txBody>
                    <a:bodyPr/>
                    <a:lstStyle/>
                    <a:p>
                      <a:pPr marL="0" marR="0">
                        <a:spcBef>
                          <a:spcPts val="0"/>
                        </a:spcBef>
                        <a:spcAft>
                          <a:spcPts val="0"/>
                        </a:spcAft>
                      </a:pPr>
                      <a:r>
                        <a:rPr lang="en-US" sz="1800" b="0" dirty="0" smtClean="0">
                          <a:effectLst/>
                        </a:rPr>
                        <a:t>Nationally Competitive</a:t>
                      </a:r>
                      <a:endParaRPr lang="en-US" sz="1800" b="0" dirty="0">
                        <a:effectLst/>
                      </a:endParaRP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Annually</a:t>
                      </a: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10% - 25%*</a:t>
                      </a: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rPr>
                        <a:t>Due to State ~3 months after federal announcement, which typically occurs in the spring.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0" dirty="0" smtClean="0">
                        <a:effectLst/>
                        <a:latin typeface="+mn-lt"/>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smtClean="0">
                        <a:ln>
                          <a:noFill/>
                        </a:ln>
                        <a:solidFill>
                          <a:srgbClr val="000000"/>
                        </a:solidFill>
                        <a:effectLst/>
                        <a:uLnTx/>
                        <a:uFillTx/>
                        <a:latin typeface="Arial Rounded MT Bold" panose="020F0704030504030204" pitchFamily="34" charset="0"/>
                        <a:ea typeface="+mn-ea"/>
                        <a:cs typeface="Aharoni" panose="02010803020104030203"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Rounded MT Bold" panose="020F0704030504030204" pitchFamily="34" charset="0"/>
                          <a:ea typeface="+mn-ea"/>
                          <a:cs typeface="Aharoni" panose="02010803020104030203" pitchFamily="2" charset="-79"/>
                        </a:rPr>
                        <a:t>See WA EMD announcement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1" u="sng" strike="noStrike" kern="1200" cap="none" spc="0" normalizeH="0" baseline="0" noProof="0" dirty="0" smtClean="0">
                          <a:ln>
                            <a:noFill/>
                          </a:ln>
                          <a:solidFill>
                            <a:srgbClr val="0033CC"/>
                          </a:solidFill>
                          <a:effectLst/>
                          <a:uLnTx/>
                          <a:uFillTx/>
                          <a:latin typeface="Arial Rounded MT Bold" panose="020F0704030504030204" pitchFamily="34" charset="0"/>
                          <a:ea typeface="+mn-ea"/>
                          <a:cs typeface="Aharoni" panose="02010803020104030203" pitchFamily="2" charset="-79"/>
                          <a:hlinkClick r:id="rId3"/>
                        </a:rPr>
                        <a:t>h</a:t>
                      </a:r>
                      <a:r>
                        <a:rPr kumimoji="0" lang="en-US" sz="1300" b="0" i="1" u="sng" strike="noStrike" kern="1200" cap="none" spc="0" normalizeH="0" baseline="0" noProof="0" dirty="0" smtClean="0">
                          <a:ln>
                            <a:noFill/>
                          </a:ln>
                          <a:solidFill>
                            <a:srgbClr val="0033CC"/>
                          </a:solidFill>
                          <a:effectLst/>
                          <a:uLnTx/>
                          <a:uFillTx/>
                          <a:latin typeface="Arial Rounded MT Bold" panose="020F0704030504030204" pitchFamily="34" charset="0"/>
                          <a:ea typeface="+mn-ea"/>
                          <a:cs typeface="Aharoni" panose="02010803020104030203" pitchFamily="2" charset="-79"/>
                          <a:hlinkClick r:id="rId3"/>
                        </a:rPr>
                        <a:t>ttp://www.emd.wa.gov/grants/grants_hazard_mitigation.shtml</a:t>
                      </a:r>
                      <a:endParaRPr kumimoji="0" lang="en-US" sz="1300" b="0" i="1" u="sng" strike="noStrike" kern="1200" cap="none" spc="0" normalizeH="0" baseline="0" noProof="0" dirty="0" smtClean="0">
                        <a:ln>
                          <a:noFill/>
                        </a:ln>
                        <a:solidFill>
                          <a:srgbClr val="0033CC"/>
                        </a:solidFill>
                        <a:effectLst/>
                        <a:uLnTx/>
                        <a:uFillTx/>
                        <a:latin typeface="Arial Rounded MT Bold" panose="020F0704030504030204" pitchFamily="34" charset="0"/>
                        <a:ea typeface="+mn-ea"/>
                        <a:cs typeface="Aharoni" panose="02010803020104030203" pitchFamily="2" charset="-79"/>
                      </a:endParaRPr>
                    </a:p>
                  </a:txBody>
                  <a:tcPr marT="182880" marB="182880">
                    <a:solidFill>
                      <a:schemeClr val="accent1"/>
                    </a:solidFill>
                  </a:tcPr>
                </a:tc>
              </a:tr>
            </a:tbl>
          </a:graphicData>
        </a:graphic>
      </p:graphicFrame>
      <p:sp>
        <p:nvSpPr>
          <p:cNvPr id="2" name="Title 1"/>
          <p:cNvSpPr>
            <a:spLocks noGrp="1"/>
          </p:cNvSpPr>
          <p:nvPr>
            <p:ph type="title"/>
          </p:nvPr>
        </p:nvSpPr>
        <p:spPr>
          <a:xfrm>
            <a:off x="202008" y="152400"/>
            <a:ext cx="8610600" cy="639763"/>
          </a:xfrm>
        </p:spPr>
        <p:txBody>
          <a:bodyPr/>
          <a:lstStyle/>
          <a:p>
            <a:r>
              <a:rPr lang="en-US" sz="2900" dirty="0" smtClean="0"/>
              <a:t>Pre-Disaster Mitigation (PDM)</a:t>
            </a:r>
            <a:endParaRPr lang="en-US" sz="2000" dirty="0"/>
          </a:p>
        </p:txBody>
      </p:sp>
      <p:sp>
        <p:nvSpPr>
          <p:cNvPr id="4" name="Rectangle 3"/>
          <p:cNvSpPr/>
          <p:nvPr/>
        </p:nvSpPr>
        <p:spPr>
          <a:xfrm>
            <a:off x="95692" y="5324585"/>
            <a:ext cx="8973880" cy="830997"/>
          </a:xfrm>
          <a:prstGeom prst="rect">
            <a:avLst/>
          </a:prstGeom>
        </p:spPr>
        <p:txBody>
          <a:bodyPr wrap="square">
            <a:spAutoFit/>
          </a:bodyPr>
          <a:lstStyle/>
          <a:p>
            <a:r>
              <a:rPr lang="en-US" sz="1600" dirty="0">
                <a:latin typeface="+mn-lt"/>
                <a:cs typeface="Aharoni" panose="02010803020104030203" pitchFamily="2" charset="-79"/>
              </a:rPr>
              <a:t>The PDM program provides funds for hazard mitigation measures designed to reduce injuries, loss of life, and damage and destruction of property. PDM grants are available for mitigation planning initiatives and cost-effective mitigation projects.</a:t>
            </a:r>
          </a:p>
        </p:txBody>
      </p:sp>
    </p:spTree>
    <p:extLst>
      <p:ext uri="{BB962C8B-B14F-4D97-AF65-F5344CB8AC3E}">
        <p14:creationId xmlns:p14="http://schemas.microsoft.com/office/powerpoint/2010/main" val="489352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descr="Grant Program Purpose Eligible Non-Fed. Share Application Timeline&#10;Flood Mitigation Assistance&#10;(FMA) Program Pre-Disaster&#10;Flood Hazard Only&#10;Projects Only Flood Insurance 10 - 25% Generally due to State in August or September&#10;"/>
          <p:cNvGraphicFramePr>
            <a:graphicFrameLocks noGrp="1"/>
          </p:cNvGraphicFramePr>
          <p:nvPr>
            <p:extLst/>
          </p:nvPr>
        </p:nvGraphicFramePr>
        <p:xfrm>
          <a:off x="42530" y="1224096"/>
          <a:ext cx="9064941" cy="4400528"/>
        </p:xfrm>
        <a:graphic>
          <a:graphicData uri="http://schemas.openxmlformats.org/drawingml/2006/table">
            <a:tbl>
              <a:tblPr firstRow="1" bandRow="1">
                <a:tableStyleId>{5C22544A-7EE6-4342-B048-85BDC9FD1C3A}</a:tableStyleId>
              </a:tblPr>
              <a:tblGrid>
                <a:gridCol w="1403498"/>
                <a:gridCol w="1584251"/>
                <a:gridCol w="1544718"/>
                <a:gridCol w="1187850"/>
                <a:gridCol w="1318437"/>
                <a:gridCol w="2026187"/>
              </a:tblGrid>
              <a:tr h="6514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Grant Program</a:t>
                      </a:r>
                      <a:endParaRPr lang="en-US" sz="1800" dirty="0" smtClean="0">
                        <a:solidFill>
                          <a:schemeClr val="tx1"/>
                        </a:solidFill>
                        <a:effectLst/>
                        <a:latin typeface="Calibri"/>
                        <a:ea typeface="Times New Roman"/>
                        <a:cs typeface="Times New Roman"/>
                      </a:endParaRP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Purpose</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Competition</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Available</a:t>
                      </a: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Non-Fed. Share</a:t>
                      </a:r>
                      <a:endParaRPr lang="en-US" sz="1800" dirty="0" smtClean="0">
                        <a:effectLst/>
                        <a:latin typeface="+mn-lt"/>
                        <a:ea typeface="Calibri"/>
                        <a:cs typeface="Times New Roman"/>
                      </a:endParaRPr>
                    </a:p>
                  </a:txBody>
                  <a:tcPr anchor="ctr">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Application Timeline</a:t>
                      </a:r>
                    </a:p>
                  </a:txBody>
                  <a:tcPr anchor="ctr">
                    <a:solidFill>
                      <a:srgbClr val="0070C0"/>
                    </a:solidFill>
                  </a:tcPr>
                </a:tc>
              </a:tr>
              <a:tr h="3649373">
                <a:tc>
                  <a:txBody>
                    <a:bodyPr/>
                    <a:lstStyle/>
                    <a:p>
                      <a:pPr marL="0" marR="0">
                        <a:spcBef>
                          <a:spcPts val="0"/>
                        </a:spcBef>
                        <a:spcAft>
                          <a:spcPts val="0"/>
                        </a:spcAft>
                      </a:pPr>
                      <a:r>
                        <a:rPr lang="en-US" sz="1800" b="1" dirty="0" smtClean="0">
                          <a:solidFill>
                            <a:schemeClr val="bg1"/>
                          </a:solidFill>
                          <a:effectLst/>
                        </a:rPr>
                        <a:t>Flood Mitigation Assistance</a:t>
                      </a:r>
                    </a:p>
                    <a:p>
                      <a:pPr marL="0" marR="0">
                        <a:spcBef>
                          <a:spcPts val="0"/>
                        </a:spcBef>
                        <a:spcAft>
                          <a:spcPts val="0"/>
                        </a:spcAft>
                      </a:pPr>
                      <a:r>
                        <a:rPr lang="en-US" sz="1800" b="1" dirty="0" smtClean="0">
                          <a:solidFill>
                            <a:schemeClr val="bg1"/>
                          </a:solidFill>
                          <a:effectLst/>
                        </a:rPr>
                        <a:t>(FMA) Program</a:t>
                      </a:r>
                      <a:endParaRPr lang="en-US" sz="1800" b="1" dirty="0">
                        <a:solidFill>
                          <a:schemeClr val="bg1"/>
                        </a:solidFill>
                        <a:effectLst/>
                        <a:latin typeface="+mn-lt"/>
                        <a:ea typeface="Calibri"/>
                        <a:cs typeface="Times New Roman"/>
                      </a:endParaRPr>
                    </a:p>
                  </a:txBody>
                  <a:tcPr marT="182880" marB="182880">
                    <a:solidFill>
                      <a:srgbClr val="0070C0"/>
                    </a:solidFill>
                  </a:tcPr>
                </a:tc>
                <a:tc>
                  <a:txBody>
                    <a:bodyPr/>
                    <a:lstStyle/>
                    <a:p>
                      <a:pPr marL="0" marR="0">
                        <a:spcBef>
                          <a:spcPts val="0"/>
                        </a:spcBef>
                        <a:spcAft>
                          <a:spcPts val="0"/>
                        </a:spcAft>
                      </a:pPr>
                      <a:r>
                        <a:rPr lang="en-US" sz="1800" b="0" dirty="0" smtClean="0">
                          <a:effectLst/>
                        </a:rPr>
                        <a:t>Pre-Disaster</a:t>
                      </a:r>
                    </a:p>
                    <a:p>
                      <a:pPr marL="0" marR="0">
                        <a:spcBef>
                          <a:spcPts val="0"/>
                        </a:spcBef>
                        <a:spcAft>
                          <a:spcPts val="0"/>
                        </a:spcAft>
                      </a:pPr>
                      <a:endParaRPr lang="en-US" sz="1800" b="0" dirty="0" smtClean="0">
                        <a:effectLst/>
                      </a:endParaRPr>
                    </a:p>
                    <a:p>
                      <a:pPr marL="0" marR="0">
                        <a:spcBef>
                          <a:spcPts val="0"/>
                        </a:spcBef>
                        <a:spcAft>
                          <a:spcPts val="0"/>
                        </a:spcAft>
                      </a:pPr>
                      <a:r>
                        <a:rPr lang="en-US" sz="1800" b="0" dirty="0" smtClean="0">
                          <a:effectLst/>
                        </a:rPr>
                        <a:t>Flood Hazard Only</a:t>
                      </a:r>
                    </a:p>
                    <a:p>
                      <a:pPr marL="0" marR="0">
                        <a:spcBef>
                          <a:spcPts val="0"/>
                        </a:spcBef>
                        <a:spcAft>
                          <a:spcPts val="0"/>
                        </a:spcAft>
                      </a:pPr>
                      <a:endParaRPr lang="en-US" sz="1800" b="0" dirty="0" smtClean="0">
                        <a:effectLst/>
                      </a:endParaRPr>
                    </a:p>
                    <a:p>
                      <a:pPr marL="0" marR="0">
                        <a:spcBef>
                          <a:spcPts val="0"/>
                        </a:spcBef>
                        <a:spcAft>
                          <a:spcPts val="0"/>
                        </a:spcAft>
                      </a:pPr>
                      <a:r>
                        <a:rPr lang="en-US" sz="1800" b="0" dirty="0" smtClean="0">
                          <a:effectLst/>
                        </a:rPr>
                        <a:t>Funds plans &amp; projects </a:t>
                      </a:r>
                      <a:r>
                        <a:rPr lang="en-US" sz="1600" b="0" dirty="0" smtClean="0">
                          <a:latin typeface="Arial Rounded MT Bold" panose="020F0704030504030204" pitchFamily="34" charset="0"/>
                        </a:rPr>
                        <a:t>to reduce flood damage risk </a:t>
                      </a:r>
                      <a:r>
                        <a:rPr lang="en-US" sz="1600" b="0" u="sng" dirty="0" smtClean="0">
                          <a:latin typeface="Arial Rounded MT Bold" panose="020F0704030504030204" pitchFamily="34" charset="0"/>
                        </a:rPr>
                        <a:t>to structures with flood insurance coverage</a:t>
                      </a:r>
                      <a:endParaRPr lang="en-US" sz="1800" b="0" dirty="0">
                        <a:effectLst/>
                      </a:endParaRP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Nationally Competitive</a:t>
                      </a:r>
                    </a:p>
                    <a:p>
                      <a:pPr marL="0" marR="0">
                        <a:spcBef>
                          <a:spcPts val="0"/>
                        </a:spcBef>
                        <a:spcAft>
                          <a:spcPts val="0"/>
                        </a:spcAft>
                      </a:pPr>
                      <a:endParaRPr lang="en-US" sz="1800" b="0" dirty="0">
                        <a:effectLst/>
                      </a:endParaRP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Annually</a:t>
                      </a: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0% for SRL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rPr>
                        <a:t>10% for RL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25% for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effectLst/>
                        </a:rPr>
                        <a:t>all other properties</a:t>
                      </a:r>
                    </a:p>
                  </a:txBody>
                  <a:tcPr marT="182880" marB="182880">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effectLst/>
                        </a:rPr>
                        <a:t>Due to State ~3 months after federal announcement, which typically occurs in the spring.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0" dirty="0" smtClean="0">
                        <a:effectLst/>
                        <a:latin typeface="+mn-lt"/>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100" b="0" i="0" u="none" strike="noStrike" kern="1200" cap="none" spc="0" normalizeH="0" baseline="0" noProof="0" dirty="0" smtClean="0">
                        <a:ln>
                          <a:noFill/>
                        </a:ln>
                        <a:solidFill>
                          <a:srgbClr val="000000"/>
                        </a:solidFill>
                        <a:effectLst/>
                        <a:uLnTx/>
                        <a:uFillTx/>
                        <a:latin typeface="Arial Rounded MT Bold" panose="020F0704030504030204" pitchFamily="34" charset="0"/>
                        <a:ea typeface="+mn-ea"/>
                        <a:cs typeface="Aharoni" panose="02010803020104030203"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Rounded MT Bold" panose="020F0704030504030204" pitchFamily="34" charset="0"/>
                          <a:ea typeface="+mn-ea"/>
                          <a:cs typeface="Aharoni" panose="02010803020104030203" pitchFamily="2" charset="-79"/>
                        </a:rPr>
                        <a:t>See WA EMD announcement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1" u="sng" strike="noStrike" kern="1200" cap="none" spc="0" normalizeH="0" baseline="0" noProof="0" dirty="0" smtClean="0">
                          <a:ln>
                            <a:noFill/>
                          </a:ln>
                          <a:solidFill>
                            <a:srgbClr val="0033CC"/>
                          </a:solidFill>
                          <a:effectLst/>
                          <a:uLnTx/>
                          <a:uFillTx/>
                          <a:latin typeface="Arial Rounded MT Bold" panose="020F0704030504030204" pitchFamily="34" charset="0"/>
                          <a:ea typeface="+mn-ea"/>
                          <a:cs typeface="Aharoni" panose="02010803020104030203" pitchFamily="2" charset="-79"/>
                          <a:hlinkClick r:id="rId3"/>
                        </a:rPr>
                        <a:t>http://www.emd.wa.gov/grants/grants_hazard_mitigation.shtml</a:t>
                      </a:r>
                      <a:endParaRPr kumimoji="0" lang="en-US" sz="1400" b="0" i="1" u="sng" strike="noStrike" kern="1200" cap="none" spc="0" normalizeH="0" baseline="0" noProof="0" dirty="0" smtClean="0">
                        <a:ln>
                          <a:noFill/>
                        </a:ln>
                        <a:solidFill>
                          <a:srgbClr val="0033CC"/>
                        </a:solidFill>
                        <a:effectLst/>
                        <a:uLnTx/>
                        <a:uFillTx/>
                        <a:latin typeface="Arial Rounded MT Bold" panose="020F0704030504030204" pitchFamily="34" charset="0"/>
                        <a:ea typeface="+mn-ea"/>
                        <a:cs typeface="Aharoni" panose="02010803020104030203" pitchFamily="2" charset="-79"/>
                      </a:endParaRPr>
                    </a:p>
                  </a:txBody>
                  <a:tcPr marT="182880" marB="182880">
                    <a:solidFill>
                      <a:schemeClr val="accent1"/>
                    </a:solidFill>
                  </a:tcPr>
                </a:tc>
              </a:tr>
            </a:tbl>
          </a:graphicData>
        </a:graphic>
      </p:graphicFrame>
      <p:sp>
        <p:nvSpPr>
          <p:cNvPr id="10" name="Title 1"/>
          <p:cNvSpPr>
            <a:spLocks noGrp="1"/>
          </p:cNvSpPr>
          <p:nvPr>
            <p:ph type="title"/>
          </p:nvPr>
        </p:nvSpPr>
        <p:spPr>
          <a:xfrm>
            <a:off x="202008" y="152400"/>
            <a:ext cx="8610600" cy="639763"/>
          </a:xfrm>
        </p:spPr>
        <p:txBody>
          <a:bodyPr/>
          <a:lstStyle/>
          <a:p>
            <a:r>
              <a:rPr lang="en-US" sz="2900" dirty="0" smtClean="0"/>
              <a:t>Flood Mitigation Assistance (FMA)</a:t>
            </a:r>
            <a:endParaRPr lang="en-US" sz="2000" dirty="0"/>
          </a:p>
        </p:txBody>
      </p:sp>
      <p:sp>
        <p:nvSpPr>
          <p:cNvPr id="3" name="Rectangle 2"/>
          <p:cNvSpPr/>
          <p:nvPr/>
        </p:nvSpPr>
        <p:spPr>
          <a:xfrm>
            <a:off x="104004" y="5624624"/>
            <a:ext cx="8941992" cy="584775"/>
          </a:xfrm>
          <a:prstGeom prst="rect">
            <a:avLst/>
          </a:prstGeom>
        </p:spPr>
        <p:txBody>
          <a:bodyPr wrap="square">
            <a:spAutoFit/>
          </a:bodyPr>
          <a:lstStyle/>
          <a:p>
            <a:r>
              <a:rPr lang="en-US" sz="1600" dirty="0">
                <a:latin typeface="+mn-lt"/>
              </a:rPr>
              <a:t>Grants are available for planning initiatives to update the flood hazard portion of an applicant’s hazard mitigation plan and for cost-effective flood mitigation projects. </a:t>
            </a:r>
          </a:p>
        </p:txBody>
      </p:sp>
    </p:spTree>
    <p:extLst>
      <p:ext uri="{BB962C8B-B14F-4D97-AF65-F5344CB8AC3E}">
        <p14:creationId xmlns:p14="http://schemas.microsoft.com/office/powerpoint/2010/main" val="4055810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FEMA_MOD">
  <a:themeElements>
    <a:clrScheme name="1_FEMA_MO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Copperplate Gothic Light"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Copperplate Gothic Light" pitchFamily="34" charset="0"/>
          </a:defRPr>
        </a:defPPr>
      </a:lstStyle>
    </a:lnDef>
  </a:objectDefaults>
  <a:extraClrSchemeLst>
    <a:extraClrScheme>
      <a:clrScheme name="1_FEMA_MO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FEMA_MO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FEMA_MO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FEMA_MO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FEMA_MO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FEMA_MO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FEMA_MO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FEMA_MO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FEMA_MO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FEMA_MO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FEMA_MO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FEMA_MO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9D29A421BC3649889FAFE602C29C9B" ma:contentTypeVersion="2" ma:contentTypeDescription="Create a new document." ma:contentTypeScope="" ma:versionID="4fde286e6e1c4e32850304e3fa38ffb9">
  <xsd:schema xmlns:xsd="http://www.w3.org/2001/XMLSchema" xmlns:xs="http://www.w3.org/2001/XMLSchema" xmlns:p="http://schemas.microsoft.com/office/2006/metadata/properties" xmlns:ns1="http://schemas.microsoft.com/sharepoint/v3" xmlns:ns2="125f5432-6db8-4c92-bf1a-11bc4127a82a" targetNamespace="http://schemas.microsoft.com/office/2006/metadata/properties" ma:root="true" ma:fieldsID="2b55bb583f23d5772345e3c9a2a8bbf1" ns1:_="" ns2:_="">
    <xsd:import namespace="http://schemas.microsoft.com/sharepoint/v3"/>
    <xsd:import namespace="125f5432-6db8-4c92-bf1a-11bc4127a82a"/>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5f5432-6db8-4c92-bf1a-11bc4127a82a"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125f5432-6db8-4c92-bf1a-11bc4127a82a">C4KEUJAWW2TT-158185000-275</_dlc_DocId>
    <_dlc_DocIdUrl xmlns="125f5432-6db8-4c92-bf1a-11bc4127a82a">
      <Url>http://starr-team.eastus.cloudapp.azure.com:82/starr/RegionalWorkspaces/RegionX/_layouts/15/DocIdRedir.aspx?ID=C4KEUJAWW2TT-158185000-275</Url>
      <Description>C4KEUJAWW2TT-158185000-275</Description>
    </_dlc_DocIdUrl>
  </documentManagement>
</p:properties>
</file>

<file path=customXml/itemProps1.xml><?xml version="1.0" encoding="utf-8"?>
<ds:datastoreItem xmlns:ds="http://schemas.openxmlformats.org/officeDocument/2006/customXml" ds:itemID="{D6E415B9-B74B-40B5-8EB1-50FAD7E731AC}"/>
</file>

<file path=customXml/itemProps2.xml><?xml version="1.0" encoding="utf-8"?>
<ds:datastoreItem xmlns:ds="http://schemas.openxmlformats.org/officeDocument/2006/customXml" ds:itemID="{A357AA90-8E0B-490C-BB7C-BD8909FF0DF3}"/>
</file>

<file path=customXml/itemProps3.xml><?xml version="1.0" encoding="utf-8"?>
<ds:datastoreItem xmlns:ds="http://schemas.openxmlformats.org/officeDocument/2006/customXml" ds:itemID="{3295E247-497C-4BC7-B7A5-3D89C7565238}"/>
</file>

<file path=customXml/itemProps4.xml><?xml version="1.0" encoding="utf-8"?>
<ds:datastoreItem xmlns:ds="http://schemas.openxmlformats.org/officeDocument/2006/customXml" ds:itemID="{108821A5-C71C-47E3-AC9D-CC74B748DCA7}">
  <ds:schemaRefs>
    <ds:schemaRef ds:uri="http://schemas.microsoft.com/sharepoint/events"/>
  </ds:schemaRefs>
</ds:datastoreItem>
</file>

<file path=customXml/itemProps5.xml><?xml version="1.0" encoding="utf-8"?>
<ds:datastoreItem xmlns:ds="http://schemas.openxmlformats.org/officeDocument/2006/customXml" ds:itemID="{26DAF615-DD9C-43B5-98ED-6910C1BEF142}"/>
</file>

<file path=docProps/app.xml><?xml version="1.0" encoding="utf-8"?>
<Properties xmlns="http://schemas.openxmlformats.org/officeDocument/2006/extended-properties" xmlns:vt="http://schemas.openxmlformats.org/officeDocument/2006/docPropsVTypes">
  <Template>FEMA_MOD</Template>
  <TotalTime>11883</TotalTime>
  <Words>424</Words>
  <Application>Microsoft Office PowerPoint</Application>
  <PresentationFormat>Letter Paper (8.5x11 in)</PresentationFormat>
  <Paragraphs>91</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Aharoni</vt:lpstr>
      <vt:lpstr>Arial</vt:lpstr>
      <vt:lpstr>Arial Black</vt:lpstr>
      <vt:lpstr>Arial Rounded MT Bold</vt:lpstr>
      <vt:lpstr>Calibri</vt:lpstr>
      <vt:lpstr>Copperplate Gothic Bold</vt:lpstr>
      <vt:lpstr>Copperplate Gothic Light</vt:lpstr>
      <vt:lpstr>Times New Roman</vt:lpstr>
      <vt:lpstr>1_FEMA_MOD</vt:lpstr>
      <vt:lpstr>FEMA Hazard Mitigation Assistance Grants</vt:lpstr>
      <vt:lpstr>Hazard Mitigation Grant Program (HMGP)</vt:lpstr>
      <vt:lpstr>Pre-Disaster Mitigation (PDM)</vt:lpstr>
      <vt:lpstr>Flood Mitigation Assistance (FMA)</vt:lpstr>
    </vt:vector>
  </TitlesOfParts>
  <Company>Michael Baker Jr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LisaMessano</dc:creator>
  <cp:keywords/>
  <cp:lastModifiedBy>brett.holt@fema.dhs.gov</cp:lastModifiedBy>
  <cp:revision>634</cp:revision>
  <dcterms:created xsi:type="dcterms:W3CDTF">2005-04-18T17:07:40Z</dcterms:created>
  <dcterms:modified xsi:type="dcterms:W3CDTF">2016-03-01T23:22:23Z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874920ff-a61f-4621-b1fd-1be6d66821e0</vt:lpwstr>
  </property>
  <property fmtid="{D5CDD505-2E9C-101B-9397-08002B2CF9AE}" pid="3" name="ContentTypeId">
    <vt:lpwstr>0x0101002C9D29A421BC3649889FAFE602C29C9B</vt:lpwstr>
  </property>
  <property fmtid="{D5CDD505-2E9C-101B-9397-08002B2CF9AE}" pid="4" name="TaxKeyword">
    <vt:lpwstr/>
  </property>
</Properties>
</file>